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7" r:id="rId1"/>
  </p:sldMasterIdLst>
  <p:notesMasterIdLst>
    <p:notesMasterId r:id="rId124"/>
  </p:notesMasterIdLst>
  <p:sldIdLst>
    <p:sldId id="412" r:id="rId2"/>
    <p:sldId id="599" r:id="rId3"/>
    <p:sldId id="473" r:id="rId4"/>
    <p:sldId id="698" r:id="rId5"/>
    <p:sldId id="742" r:id="rId6"/>
    <p:sldId id="695" r:id="rId7"/>
    <p:sldId id="651" r:id="rId8"/>
    <p:sldId id="692" r:id="rId9"/>
    <p:sldId id="724" r:id="rId10"/>
    <p:sldId id="696" r:id="rId11"/>
    <p:sldId id="617" r:id="rId12"/>
    <p:sldId id="725" r:id="rId13"/>
    <p:sldId id="726" r:id="rId14"/>
    <p:sldId id="612" r:id="rId15"/>
    <p:sldId id="614" r:id="rId16"/>
    <p:sldId id="610" r:id="rId17"/>
    <p:sldId id="727" r:id="rId18"/>
    <p:sldId id="603" r:id="rId19"/>
    <p:sldId id="606" r:id="rId20"/>
    <p:sldId id="699" r:id="rId21"/>
    <p:sldId id="616" r:id="rId22"/>
    <p:sldId id="619" r:id="rId23"/>
    <p:sldId id="702" r:id="rId24"/>
    <p:sldId id="694" r:id="rId25"/>
    <p:sldId id="628" r:id="rId26"/>
    <p:sldId id="647" r:id="rId27"/>
    <p:sldId id="729" r:id="rId28"/>
    <p:sldId id="730" r:id="rId29"/>
    <p:sldId id="731" r:id="rId30"/>
    <p:sldId id="732" r:id="rId31"/>
    <p:sldId id="740" r:id="rId32"/>
    <p:sldId id="733" r:id="rId33"/>
    <p:sldId id="633" r:id="rId34"/>
    <p:sldId id="629" r:id="rId35"/>
    <p:sldId id="631" r:id="rId36"/>
    <p:sldId id="634" r:id="rId37"/>
    <p:sldId id="635" r:id="rId38"/>
    <p:sldId id="636" r:id="rId39"/>
    <p:sldId id="637" r:id="rId40"/>
    <p:sldId id="638" r:id="rId41"/>
    <p:sldId id="632" r:id="rId42"/>
    <p:sldId id="639" r:id="rId43"/>
    <p:sldId id="641" r:id="rId44"/>
    <p:sldId id="620" r:id="rId45"/>
    <p:sldId id="621" r:id="rId46"/>
    <p:sldId id="622" r:id="rId47"/>
    <p:sldId id="739" r:id="rId48"/>
    <p:sldId id="642" r:id="rId49"/>
    <p:sldId id="643" r:id="rId50"/>
    <p:sldId id="644" r:id="rId51"/>
    <p:sldId id="645" r:id="rId52"/>
    <p:sldId id="654" r:id="rId53"/>
    <p:sldId id="655" r:id="rId54"/>
    <p:sldId id="652" r:id="rId55"/>
    <p:sldId id="663" r:id="rId56"/>
    <p:sldId id="656" r:id="rId57"/>
    <p:sldId id="691" r:id="rId58"/>
    <p:sldId id="657" r:id="rId59"/>
    <p:sldId id="658" r:id="rId60"/>
    <p:sldId id="659" r:id="rId61"/>
    <p:sldId id="660" r:id="rId62"/>
    <p:sldId id="661" r:id="rId63"/>
    <p:sldId id="662" r:id="rId64"/>
    <p:sldId id="648" r:id="rId65"/>
    <p:sldId id="649" r:id="rId66"/>
    <p:sldId id="667" r:id="rId67"/>
    <p:sldId id="664" r:id="rId68"/>
    <p:sldId id="650" r:id="rId69"/>
    <p:sldId id="734" r:id="rId70"/>
    <p:sldId id="665" r:id="rId71"/>
    <p:sldId id="666" r:id="rId72"/>
    <p:sldId id="669" r:id="rId73"/>
    <p:sldId id="670" r:id="rId74"/>
    <p:sldId id="671" r:id="rId75"/>
    <p:sldId id="672" r:id="rId76"/>
    <p:sldId id="674" r:id="rId77"/>
    <p:sldId id="675" r:id="rId78"/>
    <p:sldId id="676" r:id="rId79"/>
    <p:sldId id="677" r:id="rId80"/>
    <p:sldId id="678" r:id="rId81"/>
    <p:sldId id="681" r:id="rId82"/>
    <p:sldId id="680" r:id="rId83"/>
    <p:sldId id="682" r:id="rId84"/>
    <p:sldId id="683" r:id="rId85"/>
    <p:sldId id="685" r:id="rId86"/>
    <p:sldId id="689" r:id="rId87"/>
    <p:sldId id="743" r:id="rId88"/>
    <p:sldId id="686" r:id="rId89"/>
    <p:sldId id="687" r:id="rId90"/>
    <p:sldId id="744" r:id="rId91"/>
    <p:sldId id="688" r:id="rId92"/>
    <p:sldId id="690" r:id="rId93"/>
    <p:sldId id="741" r:id="rId94"/>
    <p:sldId id="673" r:id="rId95"/>
    <p:sldId id="668" r:id="rId96"/>
    <p:sldId id="737" r:id="rId97"/>
    <p:sldId id="735" r:id="rId98"/>
    <p:sldId id="736" r:id="rId99"/>
    <p:sldId id="723" r:id="rId100"/>
    <p:sldId id="608" r:id="rId101"/>
    <p:sldId id="504" r:id="rId102"/>
    <p:sldId id="738" r:id="rId103"/>
    <p:sldId id="609" r:id="rId104"/>
    <p:sldId id="704" r:id="rId105"/>
    <p:sldId id="703" r:id="rId106"/>
    <p:sldId id="705" r:id="rId107"/>
    <p:sldId id="706" r:id="rId108"/>
    <p:sldId id="707" r:id="rId109"/>
    <p:sldId id="709" r:id="rId110"/>
    <p:sldId id="708" r:id="rId111"/>
    <p:sldId id="711" r:id="rId112"/>
    <p:sldId id="714" r:id="rId113"/>
    <p:sldId id="712" r:id="rId114"/>
    <p:sldId id="713" r:id="rId115"/>
    <p:sldId id="715" r:id="rId116"/>
    <p:sldId id="722" r:id="rId117"/>
    <p:sldId id="716" r:id="rId118"/>
    <p:sldId id="717" r:id="rId119"/>
    <p:sldId id="718" r:id="rId120"/>
    <p:sldId id="719" r:id="rId121"/>
    <p:sldId id="720" r:id="rId122"/>
    <p:sldId id="721" r:id="rId123"/>
  </p:sldIdLst>
  <p:sldSz cx="9144000" cy="6858000" type="screen4x3"/>
  <p:notesSz cx="6669088" cy="9928225"/>
  <p:defaultTextStyle>
    <a:defPPr>
      <a:defRPr lang="de-DE"/>
    </a:defPPr>
    <a:lvl1pPr algn="l" rtl="0" eaLnBrk="0" fontAlgn="base" hangingPunct="0">
      <a:spcBef>
        <a:spcPct val="50000"/>
      </a:spcBef>
      <a:spcAft>
        <a:spcPct val="0"/>
      </a:spcAft>
      <a:defRPr sz="1600" kern="1200">
        <a:solidFill>
          <a:schemeClr val="tx1"/>
        </a:solidFill>
        <a:latin typeface="Calibri" pitchFamily="34" charset="0"/>
        <a:ea typeface="+mn-ea"/>
        <a:cs typeface="+mn-cs"/>
      </a:defRPr>
    </a:lvl1pPr>
    <a:lvl2pPr marL="457200" algn="l" rtl="0" eaLnBrk="0" fontAlgn="base" hangingPunct="0">
      <a:spcBef>
        <a:spcPct val="50000"/>
      </a:spcBef>
      <a:spcAft>
        <a:spcPct val="0"/>
      </a:spcAft>
      <a:defRPr sz="1600" kern="1200">
        <a:solidFill>
          <a:schemeClr val="tx1"/>
        </a:solidFill>
        <a:latin typeface="Calibri" pitchFamily="34" charset="0"/>
        <a:ea typeface="+mn-ea"/>
        <a:cs typeface="+mn-cs"/>
      </a:defRPr>
    </a:lvl2pPr>
    <a:lvl3pPr marL="914400" algn="l" rtl="0" eaLnBrk="0" fontAlgn="base" hangingPunct="0">
      <a:spcBef>
        <a:spcPct val="50000"/>
      </a:spcBef>
      <a:spcAft>
        <a:spcPct val="0"/>
      </a:spcAft>
      <a:defRPr sz="1600" kern="1200">
        <a:solidFill>
          <a:schemeClr val="tx1"/>
        </a:solidFill>
        <a:latin typeface="Calibri" pitchFamily="34" charset="0"/>
        <a:ea typeface="+mn-ea"/>
        <a:cs typeface="+mn-cs"/>
      </a:defRPr>
    </a:lvl3pPr>
    <a:lvl4pPr marL="1371600" algn="l" rtl="0" eaLnBrk="0" fontAlgn="base" hangingPunct="0">
      <a:spcBef>
        <a:spcPct val="50000"/>
      </a:spcBef>
      <a:spcAft>
        <a:spcPct val="0"/>
      </a:spcAft>
      <a:defRPr sz="1600" kern="1200">
        <a:solidFill>
          <a:schemeClr val="tx1"/>
        </a:solidFill>
        <a:latin typeface="Calibri" pitchFamily="34" charset="0"/>
        <a:ea typeface="+mn-ea"/>
        <a:cs typeface="+mn-cs"/>
      </a:defRPr>
    </a:lvl4pPr>
    <a:lvl5pPr marL="1828800" algn="l" rtl="0" eaLnBrk="0" fontAlgn="base" hangingPunct="0">
      <a:spcBef>
        <a:spcPct val="50000"/>
      </a:spcBef>
      <a:spcAft>
        <a:spcPct val="0"/>
      </a:spcAft>
      <a:defRPr sz="1600" kern="1200">
        <a:solidFill>
          <a:schemeClr val="tx1"/>
        </a:solidFill>
        <a:latin typeface="Calibri" pitchFamily="34" charset="0"/>
        <a:ea typeface="+mn-ea"/>
        <a:cs typeface="+mn-cs"/>
      </a:defRPr>
    </a:lvl5pPr>
    <a:lvl6pPr marL="2286000" algn="l" defTabSz="914400" rtl="0" eaLnBrk="1" latinLnBrk="0" hangingPunct="1">
      <a:defRPr sz="1600" kern="1200">
        <a:solidFill>
          <a:schemeClr val="tx1"/>
        </a:solidFill>
        <a:latin typeface="Calibri" pitchFamily="34" charset="0"/>
        <a:ea typeface="+mn-ea"/>
        <a:cs typeface="+mn-cs"/>
      </a:defRPr>
    </a:lvl6pPr>
    <a:lvl7pPr marL="2743200" algn="l" defTabSz="914400" rtl="0" eaLnBrk="1" latinLnBrk="0" hangingPunct="1">
      <a:defRPr sz="1600" kern="1200">
        <a:solidFill>
          <a:schemeClr val="tx1"/>
        </a:solidFill>
        <a:latin typeface="Calibri" pitchFamily="34" charset="0"/>
        <a:ea typeface="+mn-ea"/>
        <a:cs typeface="+mn-cs"/>
      </a:defRPr>
    </a:lvl7pPr>
    <a:lvl8pPr marL="3200400" algn="l" defTabSz="914400" rtl="0" eaLnBrk="1" latinLnBrk="0" hangingPunct="1">
      <a:defRPr sz="1600" kern="1200">
        <a:solidFill>
          <a:schemeClr val="tx1"/>
        </a:solidFill>
        <a:latin typeface="Calibri" pitchFamily="34" charset="0"/>
        <a:ea typeface="+mn-ea"/>
        <a:cs typeface="+mn-cs"/>
      </a:defRPr>
    </a:lvl8pPr>
    <a:lvl9pPr marL="3657600" algn="l" defTabSz="914400" rtl="0" eaLnBrk="1" latinLnBrk="0" hangingPunct="1">
      <a:defRPr sz="1600" kern="1200">
        <a:solidFill>
          <a:schemeClr val="tx1"/>
        </a:solidFill>
        <a:latin typeface="Calibri" pitchFamily="34" charset="0"/>
        <a:ea typeface="+mn-ea"/>
        <a:cs typeface="+mn-cs"/>
      </a:defRPr>
    </a:lvl9pPr>
  </p:defaultTextStyle>
  <p:extLst>
    <p:ext uri="{521415D9-36F7-43E2-AB2F-B90AF26B5E84}">
      <p14:sectionLst xmlns:p14="http://schemas.microsoft.com/office/powerpoint/2010/main">
        <p14:section name="Standardabschnitt" id="{38374143-E241-44FC-A303-85E2D5F92E16}">
          <p14:sldIdLst>
            <p14:sldId id="412"/>
          </p14:sldIdLst>
        </p14:section>
        <p14:section name="Introduction" id="{63AB556D-DDD1-4F11-8347-F113C53328A3}">
          <p14:sldIdLst>
            <p14:sldId id="599"/>
            <p14:sldId id="473"/>
          </p14:sldIdLst>
        </p14:section>
        <p14:section name="The commons" id="{CA1FEFBE-3899-4FB5-AABA-A202458F236C}">
          <p14:sldIdLst>
            <p14:sldId id="698"/>
            <p14:sldId id="742"/>
            <p14:sldId id="695"/>
            <p14:sldId id="651"/>
            <p14:sldId id="692"/>
            <p14:sldId id="724"/>
            <p14:sldId id="696"/>
          </p14:sldIdLst>
        </p14:section>
        <p14:section name="The Tragedy of Commons" id="{C146FEC4-19E2-4F1C-85ED-2EA00DC108E5}">
          <p14:sldIdLst>
            <p14:sldId id="617"/>
            <p14:sldId id="725"/>
            <p14:sldId id="726"/>
            <p14:sldId id="612"/>
            <p14:sldId id="614"/>
            <p14:sldId id="610"/>
            <p14:sldId id="727"/>
            <p14:sldId id="603"/>
            <p14:sldId id="606"/>
            <p14:sldId id="699"/>
            <p14:sldId id="616"/>
            <p14:sldId id="619"/>
            <p14:sldId id="702"/>
          </p14:sldIdLst>
        </p14:section>
        <p14:section name="OS Intro" id="{54D31D6A-D5CA-448F-8323-6E2A0BB86EBE}">
          <p14:sldIdLst>
            <p14:sldId id="694"/>
          </p14:sldIdLst>
        </p14:section>
        <p14:section name="Psycho-social Aspects" id="{DC04514B-7B04-4DB0-A55D-652446A8A023}">
          <p14:sldIdLst>
            <p14:sldId id="628"/>
            <p14:sldId id="647"/>
            <p14:sldId id="729"/>
            <p14:sldId id="730"/>
            <p14:sldId id="731"/>
            <p14:sldId id="732"/>
            <p14:sldId id="740"/>
            <p14:sldId id="733"/>
            <p14:sldId id="633"/>
            <p14:sldId id="629"/>
            <p14:sldId id="631"/>
            <p14:sldId id="634"/>
            <p14:sldId id="635"/>
            <p14:sldId id="636"/>
            <p14:sldId id="637"/>
            <p14:sldId id="638"/>
            <p14:sldId id="632"/>
            <p14:sldId id="639"/>
            <p14:sldId id="641"/>
            <p14:sldId id="620"/>
            <p14:sldId id="621"/>
            <p14:sldId id="622"/>
            <p14:sldId id="739"/>
            <p14:sldId id="642"/>
            <p14:sldId id="643"/>
            <p14:sldId id="644"/>
            <p14:sldId id="645"/>
            <p14:sldId id="654"/>
          </p14:sldIdLst>
        </p14:section>
        <p14:section name="Economical Aspects" id="{8B76683A-34D2-4202-923A-A5EE7BCA73BE}">
          <p14:sldIdLst>
            <p14:sldId id="655"/>
            <p14:sldId id="652"/>
            <p14:sldId id="663"/>
            <p14:sldId id="656"/>
            <p14:sldId id="691"/>
            <p14:sldId id="657"/>
            <p14:sldId id="658"/>
            <p14:sldId id="659"/>
            <p14:sldId id="660"/>
            <p14:sldId id="661"/>
            <p14:sldId id="662"/>
            <p14:sldId id="648"/>
            <p14:sldId id="649"/>
            <p14:sldId id="667"/>
            <p14:sldId id="664"/>
            <p14:sldId id="650"/>
          </p14:sldIdLst>
        </p14:section>
        <p14:section name="Business Models" id="{A98A60DD-E5B6-4A1A-962F-DC306AB7631F}">
          <p14:sldIdLst>
            <p14:sldId id="734"/>
            <p14:sldId id="665"/>
            <p14:sldId id="666"/>
          </p14:sldIdLst>
        </p14:section>
        <p14:section name="OSGeo" id="{1F38AAE4-C022-4DE2-8019-30232F516958}">
          <p14:sldIdLst>
            <p14:sldId id="669"/>
            <p14:sldId id="670"/>
            <p14:sldId id="671"/>
            <p14:sldId id="672"/>
            <p14:sldId id="674"/>
            <p14:sldId id="675"/>
            <p14:sldId id="676"/>
            <p14:sldId id="677"/>
            <p14:sldId id="678"/>
            <p14:sldId id="681"/>
            <p14:sldId id="680"/>
            <p14:sldId id="682"/>
            <p14:sldId id="683"/>
            <p14:sldId id="685"/>
            <p14:sldId id="689"/>
            <p14:sldId id="743"/>
            <p14:sldId id="686"/>
            <p14:sldId id="687"/>
            <p14:sldId id="744"/>
            <p14:sldId id="688"/>
          </p14:sldIdLst>
        </p14:section>
        <p14:section name="Outlok" id="{A3EF6AE0-4131-4FD2-A015-FDA6616F9F8F}">
          <p14:sldIdLst>
            <p14:sldId id="690"/>
            <p14:sldId id="741"/>
            <p14:sldId id="673"/>
            <p14:sldId id="668"/>
            <p14:sldId id="737"/>
            <p14:sldId id="735"/>
            <p14:sldId id="736"/>
            <p14:sldId id="723"/>
            <p14:sldId id="608"/>
            <p14:sldId id="504"/>
            <p14:sldId id="738"/>
            <p14:sldId id="609"/>
          </p14:sldIdLst>
        </p14:section>
        <p14:section name="OS vs. Closed Source" id="{EC9711AC-6238-453D-9916-7955ACFDFA6D}">
          <p14:sldIdLst>
            <p14:sldId id="704"/>
            <p14:sldId id="703"/>
            <p14:sldId id="705"/>
            <p14:sldId id="706"/>
            <p14:sldId id="707"/>
            <p14:sldId id="709"/>
            <p14:sldId id="708"/>
            <p14:sldId id="711"/>
            <p14:sldId id="714"/>
            <p14:sldId id="712"/>
            <p14:sldId id="713"/>
          </p14:sldIdLst>
        </p14:section>
        <p14:section name="Open Source Development: The OpenLayers Example" id="{EC00556F-BECC-41A5-97A1-37DDCC2BA3EA}">
          <p14:sldIdLst>
            <p14:sldId id="715"/>
            <p14:sldId id="722"/>
            <p14:sldId id="716"/>
            <p14:sldId id="717"/>
            <p14:sldId id="718"/>
            <p14:sldId id="719"/>
            <p14:sldId id="720"/>
            <p14:sldId id="721"/>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EAEA"/>
    <a:srgbClr val="F8F8F8"/>
    <a:srgbClr val="333333"/>
    <a:srgbClr val="DDDDDD"/>
    <a:srgbClr val="B2B2B2"/>
    <a:srgbClr val="969696"/>
    <a:srgbClr val="000080"/>
    <a:srgbClr val="C0C0C0"/>
    <a:srgbClr val="FF9900"/>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71" autoAdjust="0"/>
    <p:restoredTop sz="84970" autoAdjust="0"/>
  </p:normalViewPr>
  <p:slideViewPr>
    <p:cSldViewPr snapToObjects="1">
      <p:cViewPr varScale="1">
        <p:scale>
          <a:sx n="72" d="100"/>
          <a:sy n="72" d="100"/>
        </p:scale>
        <p:origin x="-87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141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58458E-99C3-4C5E-8270-CFE9B062C9BD}" type="doc">
      <dgm:prSet loTypeId="urn:microsoft.com/office/officeart/2005/8/layout/hProcess9" loCatId="process" qsTypeId="urn:microsoft.com/office/officeart/2005/8/quickstyle/simple1" qsCatId="simple" csTypeId="urn:microsoft.com/office/officeart/2005/8/colors/accent1_2" csCatId="accent1" phldr="1"/>
      <dgm:spPr/>
    </dgm:pt>
    <dgm:pt modelId="{5DC8FA05-B200-4E51-8E8E-4D41C6FAA57C}">
      <dgm:prSet phldrT="[Text]"/>
      <dgm:spPr>
        <a:solidFill>
          <a:schemeClr val="bg1">
            <a:lumMod val="65000"/>
          </a:schemeClr>
        </a:solidFill>
      </dgm:spPr>
      <dgm:t>
        <a:bodyPr/>
        <a:lstStyle/>
        <a:p>
          <a:r>
            <a:rPr lang="de-DE" dirty="0" smtClean="0"/>
            <a:t>User</a:t>
          </a:r>
          <a:endParaRPr lang="de-DE" dirty="0"/>
        </a:p>
      </dgm:t>
    </dgm:pt>
    <dgm:pt modelId="{EC015DDA-4016-4134-80CC-576162049AA9}" type="parTrans" cxnId="{A3C73405-D1B4-4927-B901-D1C4028901FA}">
      <dgm:prSet/>
      <dgm:spPr/>
      <dgm:t>
        <a:bodyPr/>
        <a:lstStyle/>
        <a:p>
          <a:endParaRPr lang="de-DE"/>
        </a:p>
      </dgm:t>
    </dgm:pt>
    <dgm:pt modelId="{F47BB9FD-2551-4D79-9C66-810F94C8744B}" type="sibTrans" cxnId="{A3C73405-D1B4-4927-B901-D1C4028901FA}">
      <dgm:prSet/>
      <dgm:spPr/>
      <dgm:t>
        <a:bodyPr/>
        <a:lstStyle/>
        <a:p>
          <a:endParaRPr lang="de-DE"/>
        </a:p>
      </dgm:t>
    </dgm:pt>
    <dgm:pt modelId="{76D8B984-09F2-49EB-B244-9BEBD743F100}">
      <dgm:prSet phldrT="[Text]"/>
      <dgm:spPr>
        <a:solidFill>
          <a:schemeClr val="bg1">
            <a:lumMod val="65000"/>
          </a:schemeClr>
        </a:solidFill>
      </dgm:spPr>
      <dgm:t>
        <a:bodyPr/>
        <a:lstStyle/>
        <a:p>
          <a:r>
            <a:rPr lang="de-DE" dirty="0" smtClean="0"/>
            <a:t>Developers</a:t>
          </a:r>
          <a:br>
            <a:rPr lang="de-DE" dirty="0" smtClean="0"/>
          </a:br>
          <a:r>
            <a:rPr lang="de-DE" dirty="0" smtClean="0"/>
            <a:t>(</a:t>
          </a:r>
          <a:r>
            <a:rPr lang="de-DE" dirty="0" err="1" smtClean="0"/>
            <a:t>contributer</a:t>
          </a:r>
          <a:r>
            <a:rPr lang="de-DE" dirty="0" smtClean="0"/>
            <a:t>)</a:t>
          </a:r>
          <a:endParaRPr lang="de-DE" dirty="0"/>
        </a:p>
      </dgm:t>
    </dgm:pt>
    <dgm:pt modelId="{060329AD-1801-4E3A-9DB4-6D677A5496C4}" type="parTrans" cxnId="{B9DC217E-8A50-4626-BB2A-F0219BD8DE22}">
      <dgm:prSet/>
      <dgm:spPr/>
      <dgm:t>
        <a:bodyPr/>
        <a:lstStyle/>
        <a:p>
          <a:endParaRPr lang="de-DE"/>
        </a:p>
      </dgm:t>
    </dgm:pt>
    <dgm:pt modelId="{B66E9842-274E-406C-9410-9B5973806246}" type="sibTrans" cxnId="{B9DC217E-8A50-4626-BB2A-F0219BD8DE22}">
      <dgm:prSet/>
      <dgm:spPr/>
      <dgm:t>
        <a:bodyPr/>
        <a:lstStyle/>
        <a:p>
          <a:endParaRPr lang="de-DE"/>
        </a:p>
      </dgm:t>
    </dgm:pt>
    <dgm:pt modelId="{980F3781-E409-48A0-AC1C-86C5E94D7A8C}">
      <dgm:prSet phldrT="[Text]"/>
      <dgm:spPr>
        <a:solidFill>
          <a:schemeClr val="bg1">
            <a:lumMod val="65000"/>
          </a:schemeClr>
        </a:solidFill>
      </dgm:spPr>
      <dgm:t>
        <a:bodyPr/>
        <a:lstStyle/>
        <a:p>
          <a:r>
            <a:rPr lang="de-DE" smtClean="0"/>
            <a:t>Committer</a:t>
          </a:r>
          <a:endParaRPr lang="de-DE"/>
        </a:p>
      </dgm:t>
    </dgm:pt>
    <dgm:pt modelId="{930D7F8E-00CE-4326-870B-B642330F4CC7}" type="parTrans" cxnId="{CC450D8B-289B-4F53-95C5-AAECF49024BF}">
      <dgm:prSet/>
      <dgm:spPr/>
      <dgm:t>
        <a:bodyPr/>
        <a:lstStyle/>
        <a:p>
          <a:endParaRPr lang="de-DE"/>
        </a:p>
      </dgm:t>
    </dgm:pt>
    <dgm:pt modelId="{2C68F09B-C9B2-4B08-A48A-D4D790E2FD90}" type="sibTrans" cxnId="{CC450D8B-289B-4F53-95C5-AAECF49024BF}">
      <dgm:prSet/>
      <dgm:spPr/>
      <dgm:t>
        <a:bodyPr/>
        <a:lstStyle/>
        <a:p>
          <a:endParaRPr lang="de-DE"/>
        </a:p>
      </dgm:t>
    </dgm:pt>
    <dgm:pt modelId="{1184CBF1-3138-440C-8669-0F9AFD0B5519}" type="pres">
      <dgm:prSet presAssocID="{F158458E-99C3-4C5E-8270-CFE9B062C9BD}" presName="CompostProcess" presStyleCnt="0">
        <dgm:presLayoutVars>
          <dgm:dir/>
          <dgm:resizeHandles val="exact"/>
        </dgm:presLayoutVars>
      </dgm:prSet>
      <dgm:spPr/>
    </dgm:pt>
    <dgm:pt modelId="{6ADDDA7E-1863-4EC3-8738-73442D08A8E2}" type="pres">
      <dgm:prSet presAssocID="{F158458E-99C3-4C5E-8270-CFE9B062C9BD}" presName="arrow" presStyleLbl="bgShp" presStyleIdx="0" presStyleCnt="1"/>
      <dgm:spPr>
        <a:solidFill>
          <a:schemeClr val="bg2">
            <a:lumMod val="40000"/>
            <a:lumOff val="60000"/>
          </a:schemeClr>
        </a:solidFill>
      </dgm:spPr>
      <dgm:t>
        <a:bodyPr/>
        <a:lstStyle/>
        <a:p>
          <a:endParaRPr lang="de-DE"/>
        </a:p>
      </dgm:t>
    </dgm:pt>
    <dgm:pt modelId="{E4D4BBF2-67FF-4366-9FCA-AA030A5C8414}" type="pres">
      <dgm:prSet presAssocID="{F158458E-99C3-4C5E-8270-CFE9B062C9BD}" presName="linearProcess" presStyleCnt="0"/>
      <dgm:spPr/>
    </dgm:pt>
    <dgm:pt modelId="{CBBFAF80-F725-4483-A7B0-F2C235CFE4DC}" type="pres">
      <dgm:prSet presAssocID="{5DC8FA05-B200-4E51-8E8E-4D41C6FAA57C}" presName="textNode" presStyleLbl="node1" presStyleIdx="0" presStyleCnt="3">
        <dgm:presLayoutVars>
          <dgm:bulletEnabled val="1"/>
        </dgm:presLayoutVars>
      </dgm:prSet>
      <dgm:spPr/>
      <dgm:t>
        <a:bodyPr/>
        <a:lstStyle/>
        <a:p>
          <a:endParaRPr lang="de-DE"/>
        </a:p>
      </dgm:t>
    </dgm:pt>
    <dgm:pt modelId="{D0AEF0D8-1D67-43A3-ACFE-591901D91C9B}" type="pres">
      <dgm:prSet presAssocID="{F47BB9FD-2551-4D79-9C66-810F94C8744B}" presName="sibTrans" presStyleCnt="0"/>
      <dgm:spPr/>
    </dgm:pt>
    <dgm:pt modelId="{5461C05F-0C53-4D0A-AD34-21AFCB7AE733}" type="pres">
      <dgm:prSet presAssocID="{76D8B984-09F2-49EB-B244-9BEBD743F100}" presName="textNode" presStyleLbl="node1" presStyleIdx="1" presStyleCnt="3">
        <dgm:presLayoutVars>
          <dgm:bulletEnabled val="1"/>
        </dgm:presLayoutVars>
      </dgm:prSet>
      <dgm:spPr/>
      <dgm:t>
        <a:bodyPr/>
        <a:lstStyle/>
        <a:p>
          <a:endParaRPr lang="de-DE"/>
        </a:p>
      </dgm:t>
    </dgm:pt>
    <dgm:pt modelId="{43CD6B10-B35E-4D39-837E-EAEB7C146286}" type="pres">
      <dgm:prSet presAssocID="{B66E9842-274E-406C-9410-9B5973806246}" presName="sibTrans" presStyleCnt="0"/>
      <dgm:spPr/>
    </dgm:pt>
    <dgm:pt modelId="{362CE6B4-E600-45CE-8F7C-22F47BF2AD71}" type="pres">
      <dgm:prSet presAssocID="{980F3781-E409-48A0-AC1C-86C5E94D7A8C}" presName="textNode" presStyleLbl="node1" presStyleIdx="2" presStyleCnt="3">
        <dgm:presLayoutVars>
          <dgm:bulletEnabled val="1"/>
        </dgm:presLayoutVars>
      </dgm:prSet>
      <dgm:spPr/>
      <dgm:t>
        <a:bodyPr/>
        <a:lstStyle/>
        <a:p>
          <a:endParaRPr lang="de-DE"/>
        </a:p>
      </dgm:t>
    </dgm:pt>
  </dgm:ptLst>
  <dgm:cxnLst>
    <dgm:cxn modelId="{CC450D8B-289B-4F53-95C5-AAECF49024BF}" srcId="{F158458E-99C3-4C5E-8270-CFE9B062C9BD}" destId="{980F3781-E409-48A0-AC1C-86C5E94D7A8C}" srcOrd="2" destOrd="0" parTransId="{930D7F8E-00CE-4326-870B-B642330F4CC7}" sibTransId="{2C68F09B-C9B2-4B08-A48A-D4D790E2FD90}"/>
    <dgm:cxn modelId="{42FD84D9-A8CC-47FA-9606-EFD04A9122F6}" type="presOf" srcId="{F158458E-99C3-4C5E-8270-CFE9B062C9BD}" destId="{1184CBF1-3138-440C-8669-0F9AFD0B5519}" srcOrd="0" destOrd="0" presId="urn:microsoft.com/office/officeart/2005/8/layout/hProcess9"/>
    <dgm:cxn modelId="{59345E0E-733B-483F-84F2-6A19C1131991}" type="presOf" srcId="{980F3781-E409-48A0-AC1C-86C5E94D7A8C}" destId="{362CE6B4-E600-45CE-8F7C-22F47BF2AD71}" srcOrd="0" destOrd="0" presId="urn:microsoft.com/office/officeart/2005/8/layout/hProcess9"/>
    <dgm:cxn modelId="{5540D687-8951-4C22-AF84-DBC54E04A73F}" type="presOf" srcId="{76D8B984-09F2-49EB-B244-9BEBD743F100}" destId="{5461C05F-0C53-4D0A-AD34-21AFCB7AE733}" srcOrd="0" destOrd="0" presId="urn:microsoft.com/office/officeart/2005/8/layout/hProcess9"/>
    <dgm:cxn modelId="{B9DC217E-8A50-4626-BB2A-F0219BD8DE22}" srcId="{F158458E-99C3-4C5E-8270-CFE9B062C9BD}" destId="{76D8B984-09F2-49EB-B244-9BEBD743F100}" srcOrd="1" destOrd="0" parTransId="{060329AD-1801-4E3A-9DB4-6D677A5496C4}" sibTransId="{B66E9842-274E-406C-9410-9B5973806246}"/>
    <dgm:cxn modelId="{CFB0103B-F896-4A23-B18A-840E3CAD64F8}" type="presOf" srcId="{5DC8FA05-B200-4E51-8E8E-4D41C6FAA57C}" destId="{CBBFAF80-F725-4483-A7B0-F2C235CFE4DC}" srcOrd="0" destOrd="0" presId="urn:microsoft.com/office/officeart/2005/8/layout/hProcess9"/>
    <dgm:cxn modelId="{A3C73405-D1B4-4927-B901-D1C4028901FA}" srcId="{F158458E-99C3-4C5E-8270-CFE9B062C9BD}" destId="{5DC8FA05-B200-4E51-8E8E-4D41C6FAA57C}" srcOrd="0" destOrd="0" parTransId="{EC015DDA-4016-4134-80CC-576162049AA9}" sibTransId="{F47BB9FD-2551-4D79-9C66-810F94C8744B}"/>
    <dgm:cxn modelId="{671B7D60-5AFC-4B67-9BB6-AB3BCF2B5F33}" type="presParOf" srcId="{1184CBF1-3138-440C-8669-0F9AFD0B5519}" destId="{6ADDDA7E-1863-4EC3-8738-73442D08A8E2}" srcOrd="0" destOrd="0" presId="urn:microsoft.com/office/officeart/2005/8/layout/hProcess9"/>
    <dgm:cxn modelId="{97B75232-EB74-461C-A5C6-788776B19312}" type="presParOf" srcId="{1184CBF1-3138-440C-8669-0F9AFD0B5519}" destId="{E4D4BBF2-67FF-4366-9FCA-AA030A5C8414}" srcOrd="1" destOrd="0" presId="urn:microsoft.com/office/officeart/2005/8/layout/hProcess9"/>
    <dgm:cxn modelId="{E3926C49-830C-4D71-A7B8-25967B8C4BCD}" type="presParOf" srcId="{E4D4BBF2-67FF-4366-9FCA-AA030A5C8414}" destId="{CBBFAF80-F725-4483-A7B0-F2C235CFE4DC}" srcOrd="0" destOrd="0" presId="urn:microsoft.com/office/officeart/2005/8/layout/hProcess9"/>
    <dgm:cxn modelId="{ADB147E0-522E-40B4-892F-5B1D1D78A113}" type="presParOf" srcId="{E4D4BBF2-67FF-4366-9FCA-AA030A5C8414}" destId="{D0AEF0D8-1D67-43A3-ACFE-591901D91C9B}" srcOrd="1" destOrd="0" presId="urn:microsoft.com/office/officeart/2005/8/layout/hProcess9"/>
    <dgm:cxn modelId="{59BDC827-A159-467E-B69D-D05804C991C4}" type="presParOf" srcId="{E4D4BBF2-67FF-4366-9FCA-AA030A5C8414}" destId="{5461C05F-0C53-4D0A-AD34-21AFCB7AE733}" srcOrd="2" destOrd="0" presId="urn:microsoft.com/office/officeart/2005/8/layout/hProcess9"/>
    <dgm:cxn modelId="{9D03A7A4-C0E4-4A45-AA5C-C449126BE1F1}" type="presParOf" srcId="{E4D4BBF2-67FF-4366-9FCA-AA030A5C8414}" destId="{43CD6B10-B35E-4D39-837E-EAEB7C146286}" srcOrd="3" destOrd="0" presId="urn:microsoft.com/office/officeart/2005/8/layout/hProcess9"/>
    <dgm:cxn modelId="{EFFA9D08-6F23-4F33-B642-B7A3DF6B72E1}" type="presParOf" srcId="{E4D4BBF2-67FF-4366-9FCA-AA030A5C8414}" destId="{362CE6B4-E600-45CE-8F7C-22F47BF2AD71}"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2763AE-5020-404A-848D-4BD80D62DC95}"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de-DE"/>
        </a:p>
      </dgm:t>
    </dgm:pt>
    <dgm:pt modelId="{C4657681-0D45-4634-B56D-02ED1730F3AB}">
      <dgm:prSet phldrT="[Text]"/>
      <dgm:spPr>
        <a:solidFill>
          <a:srgbClr val="00CC99">
            <a:alpha val="50980"/>
          </a:srgbClr>
        </a:solidFill>
      </dgm:spPr>
      <dgm:t>
        <a:bodyPr/>
        <a:lstStyle/>
        <a:p>
          <a:r>
            <a:rPr lang="de-DE" smtClean="0"/>
            <a:t>Gesamter IT-Sektor</a:t>
          </a:r>
          <a:endParaRPr lang="de-DE"/>
        </a:p>
      </dgm:t>
    </dgm:pt>
    <dgm:pt modelId="{64E4998E-F041-4844-B404-BC5C476D23F3}" type="parTrans" cxnId="{3EA53D51-851D-448F-B8B8-9E13228C27D5}">
      <dgm:prSet/>
      <dgm:spPr/>
      <dgm:t>
        <a:bodyPr/>
        <a:lstStyle/>
        <a:p>
          <a:endParaRPr lang="de-DE"/>
        </a:p>
      </dgm:t>
    </dgm:pt>
    <dgm:pt modelId="{817BBFF1-805C-4690-8665-2ECACC4AD61F}" type="sibTrans" cxnId="{3EA53D51-851D-448F-B8B8-9E13228C27D5}">
      <dgm:prSet/>
      <dgm:spPr/>
      <dgm:t>
        <a:bodyPr/>
        <a:lstStyle/>
        <a:p>
          <a:endParaRPr lang="de-DE"/>
        </a:p>
      </dgm:t>
    </dgm:pt>
    <dgm:pt modelId="{9B25C06A-71FD-4CE2-AB12-9C3CCA164DC3}">
      <dgm:prSet phldrT="[Text]"/>
      <dgm:spPr/>
      <dgm:t>
        <a:bodyPr/>
        <a:lstStyle/>
        <a:p>
          <a:r>
            <a:rPr lang="de-DE" smtClean="0"/>
            <a:t>Open Source-Wirtschaft</a:t>
          </a:r>
          <a:endParaRPr lang="de-DE"/>
        </a:p>
      </dgm:t>
    </dgm:pt>
    <dgm:pt modelId="{AC82AEF3-138C-4FCF-AF91-03E71FA88B21}" type="parTrans" cxnId="{385891EE-C9DD-4681-B8E2-F7E3ECA93648}">
      <dgm:prSet/>
      <dgm:spPr/>
      <dgm:t>
        <a:bodyPr/>
        <a:lstStyle/>
        <a:p>
          <a:endParaRPr lang="de-DE"/>
        </a:p>
      </dgm:t>
    </dgm:pt>
    <dgm:pt modelId="{A941E194-F3FF-4864-A6D2-28DF10E39BA0}" type="sibTrans" cxnId="{385891EE-C9DD-4681-B8E2-F7E3ECA93648}">
      <dgm:prSet/>
      <dgm:spPr/>
      <dgm:t>
        <a:bodyPr/>
        <a:lstStyle/>
        <a:p>
          <a:endParaRPr lang="de-DE"/>
        </a:p>
      </dgm:t>
    </dgm:pt>
    <dgm:pt modelId="{4110F52E-A136-40B0-AB63-FCE15533C45F}" type="pres">
      <dgm:prSet presAssocID="{DF2763AE-5020-404A-848D-4BD80D62DC95}" presName="Name0" presStyleCnt="0">
        <dgm:presLayoutVars>
          <dgm:chMax val="7"/>
          <dgm:resizeHandles val="exact"/>
        </dgm:presLayoutVars>
      </dgm:prSet>
      <dgm:spPr/>
      <dgm:t>
        <a:bodyPr/>
        <a:lstStyle/>
        <a:p>
          <a:endParaRPr lang="de-DE"/>
        </a:p>
      </dgm:t>
    </dgm:pt>
    <dgm:pt modelId="{BF694082-0358-4F51-AFD0-BC273F31B9D3}" type="pres">
      <dgm:prSet presAssocID="{DF2763AE-5020-404A-848D-4BD80D62DC95}" presName="comp1" presStyleCnt="0"/>
      <dgm:spPr/>
    </dgm:pt>
    <dgm:pt modelId="{7A48B886-2E42-4066-8A70-080950496C0F}" type="pres">
      <dgm:prSet presAssocID="{DF2763AE-5020-404A-848D-4BD80D62DC95}" presName="circle1" presStyleLbl="node1" presStyleIdx="0" presStyleCnt="2" custLinFactNeighborX="-288"/>
      <dgm:spPr/>
      <dgm:t>
        <a:bodyPr/>
        <a:lstStyle/>
        <a:p>
          <a:endParaRPr lang="de-DE"/>
        </a:p>
      </dgm:t>
    </dgm:pt>
    <dgm:pt modelId="{FD2CE4D4-DC42-434A-984D-76BD3EF6727E}" type="pres">
      <dgm:prSet presAssocID="{DF2763AE-5020-404A-848D-4BD80D62DC95}" presName="c1text" presStyleLbl="node1" presStyleIdx="0" presStyleCnt="2">
        <dgm:presLayoutVars>
          <dgm:bulletEnabled val="1"/>
        </dgm:presLayoutVars>
      </dgm:prSet>
      <dgm:spPr/>
      <dgm:t>
        <a:bodyPr/>
        <a:lstStyle/>
        <a:p>
          <a:endParaRPr lang="de-DE"/>
        </a:p>
      </dgm:t>
    </dgm:pt>
    <dgm:pt modelId="{D63D648E-FF2B-4E44-8A99-A3643245D469}" type="pres">
      <dgm:prSet presAssocID="{DF2763AE-5020-404A-848D-4BD80D62DC95}" presName="comp2" presStyleCnt="0"/>
      <dgm:spPr/>
    </dgm:pt>
    <dgm:pt modelId="{B6CB3B06-7080-410B-8312-7EA739C51472}" type="pres">
      <dgm:prSet presAssocID="{DF2763AE-5020-404A-848D-4BD80D62DC95}" presName="circle2" presStyleLbl="node1" presStyleIdx="1" presStyleCnt="2" custScaleX="76703" custScaleY="60524" custLinFactNeighborX="-14831" custLinFactNeighborY="13105"/>
      <dgm:spPr/>
      <dgm:t>
        <a:bodyPr/>
        <a:lstStyle/>
        <a:p>
          <a:endParaRPr lang="de-DE"/>
        </a:p>
      </dgm:t>
    </dgm:pt>
    <dgm:pt modelId="{97774A4A-8AA9-4EED-B9E7-4EE253C63A81}" type="pres">
      <dgm:prSet presAssocID="{DF2763AE-5020-404A-848D-4BD80D62DC95}" presName="c2text" presStyleLbl="node1" presStyleIdx="1" presStyleCnt="2">
        <dgm:presLayoutVars>
          <dgm:bulletEnabled val="1"/>
        </dgm:presLayoutVars>
      </dgm:prSet>
      <dgm:spPr/>
      <dgm:t>
        <a:bodyPr/>
        <a:lstStyle/>
        <a:p>
          <a:endParaRPr lang="de-DE"/>
        </a:p>
      </dgm:t>
    </dgm:pt>
  </dgm:ptLst>
  <dgm:cxnLst>
    <dgm:cxn modelId="{3AE67A50-7257-4BA7-B00F-EC4617EBB372}" type="presOf" srcId="{9B25C06A-71FD-4CE2-AB12-9C3CCA164DC3}" destId="{B6CB3B06-7080-410B-8312-7EA739C51472}" srcOrd="0" destOrd="0" presId="urn:microsoft.com/office/officeart/2005/8/layout/venn2"/>
    <dgm:cxn modelId="{3EA53D51-851D-448F-B8B8-9E13228C27D5}" srcId="{DF2763AE-5020-404A-848D-4BD80D62DC95}" destId="{C4657681-0D45-4634-B56D-02ED1730F3AB}" srcOrd="0" destOrd="0" parTransId="{64E4998E-F041-4844-B404-BC5C476D23F3}" sibTransId="{817BBFF1-805C-4690-8665-2ECACC4AD61F}"/>
    <dgm:cxn modelId="{65E3A35C-6E6F-4FEA-84CC-B2C021A79498}" type="presOf" srcId="{9B25C06A-71FD-4CE2-AB12-9C3CCA164DC3}" destId="{97774A4A-8AA9-4EED-B9E7-4EE253C63A81}" srcOrd="1" destOrd="0" presId="urn:microsoft.com/office/officeart/2005/8/layout/venn2"/>
    <dgm:cxn modelId="{CE1A81F1-475C-4FF6-AC26-35175A188ED6}" type="presOf" srcId="{DF2763AE-5020-404A-848D-4BD80D62DC95}" destId="{4110F52E-A136-40B0-AB63-FCE15533C45F}" srcOrd="0" destOrd="0" presId="urn:microsoft.com/office/officeart/2005/8/layout/venn2"/>
    <dgm:cxn modelId="{060ADB67-D3DA-44A2-AC7E-EDABE07AE3EA}" type="presOf" srcId="{C4657681-0D45-4634-B56D-02ED1730F3AB}" destId="{FD2CE4D4-DC42-434A-984D-76BD3EF6727E}" srcOrd="1" destOrd="0" presId="urn:microsoft.com/office/officeart/2005/8/layout/venn2"/>
    <dgm:cxn modelId="{F8CB2F4F-5BE0-477F-90EB-9F0BF0B7C792}" type="presOf" srcId="{C4657681-0D45-4634-B56D-02ED1730F3AB}" destId="{7A48B886-2E42-4066-8A70-080950496C0F}" srcOrd="0" destOrd="0" presId="urn:microsoft.com/office/officeart/2005/8/layout/venn2"/>
    <dgm:cxn modelId="{385891EE-C9DD-4681-B8E2-F7E3ECA93648}" srcId="{DF2763AE-5020-404A-848D-4BD80D62DC95}" destId="{9B25C06A-71FD-4CE2-AB12-9C3CCA164DC3}" srcOrd="1" destOrd="0" parTransId="{AC82AEF3-138C-4FCF-AF91-03E71FA88B21}" sibTransId="{A941E194-F3FF-4864-A6D2-28DF10E39BA0}"/>
    <dgm:cxn modelId="{6102989F-E919-49A5-8E8B-A65D7DDD0DFE}" type="presParOf" srcId="{4110F52E-A136-40B0-AB63-FCE15533C45F}" destId="{BF694082-0358-4F51-AFD0-BC273F31B9D3}" srcOrd="0" destOrd="0" presId="urn:microsoft.com/office/officeart/2005/8/layout/venn2"/>
    <dgm:cxn modelId="{A6F237FA-AD68-4278-9FC2-9A4009891992}" type="presParOf" srcId="{BF694082-0358-4F51-AFD0-BC273F31B9D3}" destId="{7A48B886-2E42-4066-8A70-080950496C0F}" srcOrd="0" destOrd="0" presId="urn:microsoft.com/office/officeart/2005/8/layout/venn2"/>
    <dgm:cxn modelId="{755D39CE-431C-44D8-AC91-7191C3862469}" type="presParOf" srcId="{BF694082-0358-4F51-AFD0-BC273F31B9D3}" destId="{FD2CE4D4-DC42-434A-984D-76BD3EF6727E}" srcOrd="1" destOrd="0" presId="urn:microsoft.com/office/officeart/2005/8/layout/venn2"/>
    <dgm:cxn modelId="{4E7C417B-9707-4688-8CFD-EDDD2C004E0D}" type="presParOf" srcId="{4110F52E-A136-40B0-AB63-FCE15533C45F}" destId="{D63D648E-FF2B-4E44-8A99-A3643245D469}" srcOrd="1" destOrd="0" presId="urn:microsoft.com/office/officeart/2005/8/layout/venn2"/>
    <dgm:cxn modelId="{0AD9C515-F58C-4F8A-98F7-8A1520A15F26}" type="presParOf" srcId="{D63D648E-FF2B-4E44-8A99-A3643245D469}" destId="{B6CB3B06-7080-410B-8312-7EA739C51472}" srcOrd="0" destOrd="0" presId="urn:microsoft.com/office/officeart/2005/8/layout/venn2"/>
    <dgm:cxn modelId="{6C43C21B-7B87-4668-A17E-F9464150F514}" type="presParOf" srcId="{D63D648E-FF2B-4E44-8A99-A3643245D469}" destId="{97774A4A-8AA9-4EED-B9E7-4EE253C63A81}"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DDDA7E-1863-4EC3-8738-73442D08A8E2}">
      <dsp:nvSpPr>
        <dsp:cNvPr id="0" name=""/>
        <dsp:cNvSpPr/>
      </dsp:nvSpPr>
      <dsp:spPr>
        <a:xfrm>
          <a:off x="356510" y="0"/>
          <a:ext cx="4040450" cy="3751312"/>
        </a:xfrm>
        <a:prstGeom prst="rightArrow">
          <a:avLst/>
        </a:prstGeom>
        <a:solidFill>
          <a:schemeClr val="bg2">
            <a:lumMod val="40000"/>
            <a:lumOff val="60000"/>
          </a:schemeClr>
        </a:solidFill>
        <a:ln>
          <a:noFill/>
        </a:ln>
        <a:effectLst/>
      </dsp:spPr>
      <dsp:style>
        <a:lnRef idx="0">
          <a:scrgbClr r="0" g="0" b="0"/>
        </a:lnRef>
        <a:fillRef idx="1">
          <a:scrgbClr r="0" g="0" b="0"/>
        </a:fillRef>
        <a:effectRef idx="0">
          <a:scrgbClr r="0" g="0" b="0"/>
        </a:effectRef>
        <a:fontRef idx="minor"/>
      </dsp:style>
    </dsp:sp>
    <dsp:sp modelId="{CBBFAF80-F725-4483-A7B0-F2C235CFE4DC}">
      <dsp:nvSpPr>
        <dsp:cNvPr id="0" name=""/>
        <dsp:cNvSpPr/>
      </dsp:nvSpPr>
      <dsp:spPr>
        <a:xfrm>
          <a:off x="5106" y="1125393"/>
          <a:ext cx="1530023" cy="1500524"/>
        </a:xfrm>
        <a:prstGeom prst="roundRect">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de-DE" sz="1800" kern="1200" dirty="0" smtClean="0"/>
            <a:t>User</a:t>
          </a:r>
          <a:endParaRPr lang="de-DE" sz="1800" kern="1200" dirty="0"/>
        </a:p>
      </dsp:txBody>
      <dsp:txXfrm>
        <a:off x="78356" y="1198643"/>
        <a:ext cx="1383523" cy="1354024"/>
      </dsp:txXfrm>
    </dsp:sp>
    <dsp:sp modelId="{5461C05F-0C53-4D0A-AD34-21AFCB7AE733}">
      <dsp:nvSpPr>
        <dsp:cNvPr id="0" name=""/>
        <dsp:cNvSpPr/>
      </dsp:nvSpPr>
      <dsp:spPr>
        <a:xfrm>
          <a:off x="1611723" y="1125393"/>
          <a:ext cx="1530023" cy="1500524"/>
        </a:xfrm>
        <a:prstGeom prst="roundRect">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de-DE" sz="1800" kern="1200" dirty="0" smtClean="0"/>
            <a:t>Developers</a:t>
          </a:r>
          <a:br>
            <a:rPr lang="de-DE" sz="1800" kern="1200" dirty="0" smtClean="0"/>
          </a:br>
          <a:r>
            <a:rPr lang="de-DE" sz="1800" kern="1200" dirty="0" smtClean="0"/>
            <a:t>(</a:t>
          </a:r>
          <a:r>
            <a:rPr lang="de-DE" sz="1800" kern="1200" dirty="0" err="1" smtClean="0"/>
            <a:t>contributer</a:t>
          </a:r>
          <a:r>
            <a:rPr lang="de-DE" sz="1800" kern="1200" dirty="0" smtClean="0"/>
            <a:t>)</a:t>
          </a:r>
          <a:endParaRPr lang="de-DE" sz="1800" kern="1200" dirty="0"/>
        </a:p>
      </dsp:txBody>
      <dsp:txXfrm>
        <a:off x="1684973" y="1198643"/>
        <a:ext cx="1383523" cy="1354024"/>
      </dsp:txXfrm>
    </dsp:sp>
    <dsp:sp modelId="{362CE6B4-E600-45CE-8F7C-22F47BF2AD71}">
      <dsp:nvSpPr>
        <dsp:cNvPr id="0" name=""/>
        <dsp:cNvSpPr/>
      </dsp:nvSpPr>
      <dsp:spPr>
        <a:xfrm>
          <a:off x="3218341" y="1125393"/>
          <a:ext cx="1530023" cy="1500524"/>
        </a:xfrm>
        <a:prstGeom prst="roundRect">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de-DE" sz="1800" kern="1200" smtClean="0"/>
            <a:t>Committer</a:t>
          </a:r>
          <a:endParaRPr lang="de-DE" sz="1800" kern="1200"/>
        </a:p>
      </dsp:txBody>
      <dsp:txXfrm>
        <a:off x="3291591" y="1198643"/>
        <a:ext cx="1383523" cy="13540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0" y="0"/>
            <a:ext cx="2890838" cy="495300"/>
          </a:xfrm>
          <a:prstGeom prst="rect">
            <a:avLst/>
          </a:prstGeom>
          <a:noFill/>
          <a:ln w="9525">
            <a:noFill/>
            <a:miter lim="800000"/>
            <a:headEnd/>
            <a:tailEnd/>
          </a:ln>
        </p:spPr>
        <p:txBody>
          <a:bodyPr vert="horz" wrap="square" lIns="90872" tIns="45436" rIns="90872" bIns="45436" numCol="1" anchor="t" anchorCtr="0" compatLnSpc="1">
            <a:prstTxWarp prst="textNoShape">
              <a:avLst/>
            </a:prstTxWarp>
          </a:bodyPr>
          <a:lstStyle>
            <a:lvl1pPr defTabSz="908979" eaLnBrk="1" hangingPunct="1">
              <a:spcBef>
                <a:spcPct val="0"/>
              </a:spcBef>
              <a:defRPr sz="1100">
                <a:latin typeface="Arial" charset="0"/>
              </a:defRPr>
            </a:lvl1pPr>
          </a:lstStyle>
          <a:p>
            <a:pPr>
              <a:defRPr/>
            </a:pPr>
            <a:endParaRPr lang="de-DE"/>
          </a:p>
        </p:txBody>
      </p:sp>
      <p:sp>
        <p:nvSpPr>
          <p:cNvPr id="22531" name="Rectangle 3"/>
          <p:cNvSpPr>
            <a:spLocks noGrp="1" noChangeArrowheads="1"/>
          </p:cNvSpPr>
          <p:nvPr>
            <p:ph type="dt" idx="1"/>
          </p:nvPr>
        </p:nvSpPr>
        <p:spPr bwMode="auto">
          <a:xfrm>
            <a:off x="3778250" y="0"/>
            <a:ext cx="2889250" cy="495300"/>
          </a:xfrm>
          <a:prstGeom prst="rect">
            <a:avLst/>
          </a:prstGeom>
          <a:noFill/>
          <a:ln w="9525">
            <a:noFill/>
            <a:miter lim="800000"/>
            <a:headEnd/>
            <a:tailEnd/>
          </a:ln>
        </p:spPr>
        <p:txBody>
          <a:bodyPr vert="horz" wrap="square" lIns="90872" tIns="45436" rIns="90872" bIns="45436" numCol="1" anchor="t" anchorCtr="0" compatLnSpc="1">
            <a:prstTxWarp prst="textNoShape">
              <a:avLst/>
            </a:prstTxWarp>
          </a:bodyPr>
          <a:lstStyle>
            <a:lvl1pPr algn="r" defTabSz="908979" eaLnBrk="1" hangingPunct="1">
              <a:spcBef>
                <a:spcPct val="0"/>
              </a:spcBef>
              <a:defRPr sz="1100">
                <a:latin typeface="Arial" charset="0"/>
              </a:defRPr>
            </a:lvl1pPr>
          </a:lstStyle>
          <a:p>
            <a:pPr>
              <a:defRPr/>
            </a:pPr>
            <a:endParaRPr lang="de-DE"/>
          </a:p>
        </p:txBody>
      </p:sp>
      <p:sp>
        <p:nvSpPr>
          <p:cNvPr id="78852" name="Rectangle 4"/>
          <p:cNvSpPr>
            <a:spLocks noGrp="1" noRot="1" noChangeAspect="1" noChangeArrowheads="1" noTextEdit="1"/>
          </p:cNvSpPr>
          <p:nvPr>
            <p:ph type="sldImg" idx="2"/>
          </p:nvPr>
        </p:nvSpPr>
        <p:spPr bwMode="auto">
          <a:xfrm>
            <a:off x="855663" y="746125"/>
            <a:ext cx="4959350" cy="3721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3" name="Rectangle 5"/>
          <p:cNvSpPr>
            <a:spLocks noGrp="1" noChangeArrowheads="1"/>
          </p:cNvSpPr>
          <p:nvPr>
            <p:ph type="body" sz="quarter" idx="3"/>
          </p:nvPr>
        </p:nvSpPr>
        <p:spPr bwMode="auto">
          <a:xfrm>
            <a:off x="666750" y="4714875"/>
            <a:ext cx="5335588" cy="4467225"/>
          </a:xfrm>
          <a:prstGeom prst="rect">
            <a:avLst/>
          </a:prstGeom>
          <a:noFill/>
          <a:ln w="9525">
            <a:noFill/>
            <a:miter lim="800000"/>
            <a:headEnd/>
            <a:tailEnd/>
          </a:ln>
        </p:spPr>
        <p:txBody>
          <a:bodyPr vert="horz" wrap="square" lIns="90872" tIns="45436" rIns="90872" bIns="45436" numCol="1" anchor="t" anchorCtr="0" compatLnSpc="1">
            <a:prstTxWarp prst="textNoShape">
              <a:avLst/>
            </a:prstTxWarp>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22534" name="Rectangle 6"/>
          <p:cNvSpPr>
            <a:spLocks noGrp="1" noChangeArrowheads="1"/>
          </p:cNvSpPr>
          <p:nvPr>
            <p:ph type="ftr" sz="quarter" idx="4"/>
          </p:nvPr>
        </p:nvSpPr>
        <p:spPr bwMode="auto">
          <a:xfrm>
            <a:off x="0" y="9431338"/>
            <a:ext cx="2890838" cy="495300"/>
          </a:xfrm>
          <a:prstGeom prst="rect">
            <a:avLst/>
          </a:prstGeom>
          <a:noFill/>
          <a:ln w="9525">
            <a:noFill/>
            <a:miter lim="800000"/>
            <a:headEnd/>
            <a:tailEnd/>
          </a:ln>
        </p:spPr>
        <p:txBody>
          <a:bodyPr vert="horz" wrap="square" lIns="90872" tIns="45436" rIns="90872" bIns="45436" numCol="1" anchor="b" anchorCtr="0" compatLnSpc="1">
            <a:prstTxWarp prst="textNoShape">
              <a:avLst/>
            </a:prstTxWarp>
          </a:bodyPr>
          <a:lstStyle>
            <a:lvl1pPr defTabSz="908979" eaLnBrk="1" hangingPunct="1">
              <a:spcBef>
                <a:spcPct val="0"/>
              </a:spcBef>
              <a:defRPr sz="1100">
                <a:latin typeface="Arial" charset="0"/>
              </a:defRPr>
            </a:lvl1pPr>
          </a:lstStyle>
          <a:p>
            <a:pPr>
              <a:defRPr/>
            </a:pPr>
            <a:endParaRPr lang="de-DE"/>
          </a:p>
        </p:txBody>
      </p:sp>
      <p:sp>
        <p:nvSpPr>
          <p:cNvPr id="22535" name="Rectangle 7"/>
          <p:cNvSpPr>
            <a:spLocks noGrp="1" noChangeArrowheads="1"/>
          </p:cNvSpPr>
          <p:nvPr>
            <p:ph type="sldNum" sz="quarter" idx="5"/>
          </p:nvPr>
        </p:nvSpPr>
        <p:spPr bwMode="auto">
          <a:xfrm>
            <a:off x="3778250" y="9431338"/>
            <a:ext cx="2889250" cy="495300"/>
          </a:xfrm>
          <a:prstGeom prst="rect">
            <a:avLst/>
          </a:prstGeom>
          <a:noFill/>
          <a:ln w="9525">
            <a:noFill/>
            <a:miter lim="800000"/>
            <a:headEnd/>
            <a:tailEnd/>
          </a:ln>
        </p:spPr>
        <p:txBody>
          <a:bodyPr vert="horz" wrap="square" lIns="90872" tIns="45436" rIns="90872" bIns="45436" numCol="1" anchor="b" anchorCtr="0" compatLnSpc="1">
            <a:prstTxWarp prst="textNoShape">
              <a:avLst/>
            </a:prstTxWarp>
          </a:bodyPr>
          <a:lstStyle>
            <a:lvl1pPr algn="r" defTabSz="908979" eaLnBrk="1" hangingPunct="1">
              <a:spcBef>
                <a:spcPct val="0"/>
              </a:spcBef>
              <a:defRPr sz="1100">
                <a:latin typeface="Arial" charset="0"/>
              </a:defRPr>
            </a:lvl1pPr>
          </a:lstStyle>
          <a:p>
            <a:pPr>
              <a:defRPr/>
            </a:pPr>
            <a:fld id="{33F6518E-2FF0-4D33-A7BC-CDA486547032}" type="slidenum">
              <a:rPr lang="de-DE"/>
              <a:pPr>
                <a:defRPr/>
              </a:pPr>
              <a:t>‹Nr.›</a:t>
            </a:fld>
            <a:endParaRPr lang="de-DE"/>
          </a:p>
        </p:txBody>
      </p:sp>
    </p:spTree>
    <p:extLst>
      <p:ext uri="{BB962C8B-B14F-4D97-AF65-F5344CB8AC3E}">
        <p14:creationId xmlns:p14="http://schemas.microsoft.com/office/powerpoint/2010/main" val="40579891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33F6518E-2FF0-4D33-A7BC-CDA486547032}" type="slidenum">
              <a:rPr lang="de-DE" smtClean="0"/>
              <a:pPr>
                <a:defRPr/>
              </a:pPr>
              <a:t>4</a:t>
            </a:fld>
            <a:endParaRPr lang="de-DE"/>
          </a:p>
        </p:txBody>
      </p:sp>
    </p:spTree>
    <p:extLst>
      <p:ext uri="{BB962C8B-B14F-4D97-AF65-F5344CB8AC3E}">
        <p14:creationId xmlns:p14="http://schemas.microsoft.com/office/powerpoint/2010/main" val="881094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smtClean="0"/>
              <a:t>Der Zugang zu Computern und allem, was einem zeigen kann, wie diese Welt funktioniert</a:t>
            </a:r>
            <a:r>
              <a:rPr lang="de-DE" altLang="de-DE" b="1" dirty="0" smtClean="0"/>
              <a:t>, sollte unbegrenzt und vollständig sein</a:t>
            </a:r>
            <a:r>
              <a:rPr lang="de-DE" altLang="de-DE" dirty="0" smtClean="0"/>
              <a:t>. </a:t>
            </a:r>
          </a:p>
          <a:p>
            <a:r>
              <a:rPr lang="de-DE" altLang="de-DE" dirty="0" smtClean="0"/>
              <a:t>Alle </a:t>
            </a:r>
            <a:r>
              <a:rPr lang="de-DE" altLang="de-DE" b="1" dirty="0" smtClean="0"/>
              <a:t>Informationen </a:t>
            </a:r>
            <a:r>
              <a:rPr lang="de-DE" altLang="de-DE" dirty="0" smtClean="0"/>
              <a:t>müssen </a:t>
            </a:r>
            <a:r>
              <a:rPr lang="de-DE" altLang="de-DE" b="1" dirty="0" smtClean="0"/>
              <a:t>frei </a:t>
            </a:r>
            <a:r>
              <a:rPr lang="de-DE" altLang="de-DE" dirty="0" smtClean="0"/>
              <a:t>sein. </a:t>
            </a:r>
          </a:p>
          <a:p>
            <a:r>
              <a:rPr lang="de-DE" altLang="de-DE" dirty="0" smtClean="0"/>
              <a:t>Misstraue Autoritäten - fördere </a:t>
            </a:r>
            <a:r>
              <a:rPr lang="de-DE" altLang="de-DE" b="1" dirty="0" smtClean="0"/>
              <a:t>Dezentralisierung</a:t>
            </a:r>
            <a:r>
              <a:rPr lang="de-DE" altLang="de-DE" dirty="0" smtClean="0"/>
              <a:t> </a:t>
            </a:r>
          </a:p>
          <a:p>
            <a:r>
              <a:rPr lang="de-DE" altLang="de-DE" b="1" dirty="0" smtClean="0"/>
              <a:t>Beurteile einen Hacker nach dem, was er tut </a:t>
            </a:r>
            <a:r>
              <a:rPr lang="de-DE" altLang="de-DE" dirty="0" smtClean="0"/>
              <a:t>und nicht nach üblichen Kriterien wie Aussehen, Alter, Rasse, Geschlecht oder gesellschaftlicher Stellung. </a:t>
            </a:r>
          </a:p>
          <a:p>
            <a:r>
              <a:rPr lang="de-DE" altLang="de-DE" dirty="0" smtClean="0"/>
              <a:t>Man kann mit einem Computer </a:t>
            </a:r>
            <a:r>
              <a:rPr lang="de-DE" altLang="de-DE" b="1" dirty="0" smtClean="0"/>
              <a:t>Kunst und Schönheit</a:t>
            </a:r>
            <a:r>
              <a:rPr lang="de-DE" altLang="de-DE" dirty="0" smtClean="0"/>
              <a:t> schaffen. </a:t>
            </a:r>
          </a:p>
          <a:p>
            <a:r>
              <a:rPr lang="de-DE" altLang="de-DE" dirty="0" smtClean="0"/>
              <a:t>Computer können dein </a:t>
            </a:r>
            <a:r>
              <a:rPr lang="de-DE" altLang="de-DE" b="1" dirty="0" smtClean="0"/>
              <a:t>Leben zum Besseren verändern</a:t>
            </a:r>
            <a:r>
              <a:rPr lang="de-DE" altLang="de-DE" dirty="0" smtClean="0"/>
              <a:t>.</a:t>
            </a:r>
          </a:p>
          <a:p>
            <a:pPr marL="0" marR="0" indent="0" algn="l" defTabSz="914400" rtl="0" eaLnBrk="0" fontAlgn="base" latinLnBrk="0" hangingPunct="0">
              <a:lnSpc>
                <a:spcPct val="100000"/>
              </a:lnSpc>
              <a:spcBef>
                <a:spcPct val="30000"/>
              </a:spcBef>
              <a:spcAft>
                <a:spcPct val="0"/>
              </a:spcAft>
              <a:buClrTx/>
              <a:buSzTx/>
              <a:buFontTx/>
              <a:buNone/>
              <a:tabLst/>
              <a:defRPr/>
            </a:pPr>
            <a:r>
              <a:rPr lang="de-DE" smtClean="0">
                <a:solidFill>
                  <a:schemeClr val="bg1">
                    <a:lumMod val="85000"/>
                  </a:schemeClr>
                </a:solidFill>
              </a:rPr>
              <a:t>http://www.ccc.de/hackerethics?language=de</a:t>
            </a:r>
          </a:p>
          <a:p>
            <a:endParaRPr lang="de-DE" altLang="de-DE" smtClean="0"/>
          </a:p>
          <a:p>
            <a:endParaRPr lang="de-DE" dirty="0"/>
          </a:p>
        </p:txBody>
      </p:sp>
      <p:sp>
        <p:nvSpPr>
          <p:cNvPr id="4" name="Foliennummernplatzhalter 3"/>
          <p:cNvSpPr>
            <a:spLocks noGrp="1"/>
          </p:cNvSpPr>
          <p:nvPr>
            <p:ph type="sldNum" sz="quarter" idx="10"/>
          </p:nvPr>
        </p:nvSpPr>
        <p:spPr/>
        <p:txBody>
          <a:bodyPr/>
          <a:lstStyle/>
          <a:p>
            <a:pPr>
              <a:defRPr/>
            </a:pPr>
            <a:fld id="{33F6518E-2FF0-4D33-A7BC-CDA486547032}" type="slidenum">
              <a:rPr lang="de-DE" smtClean="0"/>
              <a:pPr>
                <a:defRPr/>
              </a:pPr>
              <a:t>46</a:t>
            </a:fld>
            <a:endParaRPr lang="de-DE"/>
          </a:p>
        </p:txBody>
      </p:sp>
    </p:spTree>
    <p:extLst>
      <p:ext uri="{BB962C8B-B14F-4D97-AF65-F5344CB8AC3E}">
        <p14:creationId xmlns:p14="http://schemas.microsoft.com/office/powerpoint/2010/main" val="26628073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kern="1200" dirty="0" smtClean="0">
                <a:solidFill>
                  <a:schemeClr val="tx1"/>
                </a:solidFill>
                <a:effectLst/>
                <a:latin typeface="Arial" pitchFamily="34" charset="0"/>
                <a:ea typeface="+mn-ea"/>
                <a:cs typeface="+mn-cs"/>
              </a:rPr>
              <a:t>OSS programmers may participate in projects to expand their own skill base. Working on open source projects can lead to better job opportunities, higher salaries and more fulfilling jobs. Programmers can also choose learning experiences that fit their interests.</a:t>
            </a:r>
            <a:endParaRPr lang="de-DE" dirty="0"/>
          </a:p>
        </p:txBody>
      </p:sp>
      <p:sp>
        <p:nvSpPr>
          <p:cNvPr id="4" name="Foliennummernplatzhalter 3"/>
          <p:cNvSpPr>
            <a:spLocks noGrp="1"/>
          </p:cNvSpPr>
          <p:nvPr>
            <p:ph type="sldNum" sz="quarter" idx="10"/>
          </p:nvPr>
        </p:nvSpPr>
        <p:spPr/>
        <p:txBody>
          <a:bodyPr/>
          <a:lstStyle/>
          <a:p>
            <a:pPr>
              <a:defRPr/>
            </a:pPr>
            <a:fld id="{33F6518E-2FF0-4D33-A7BC-CDA486547032}" type="slidenum">
              <a:rPr lang="de-DE" smtClean="0"/>
              <a:pPr>
                <a:defRPr/>
              </a:pPr>
              <a:t>49</a:t>
            </a:fld>
            <a:endParaRPr lang="de-DE"/>
          </a:p>
        </p:txBody>
      </p:sp>
    </p:spTree>
    <p:extLst>
      <p:ext uri="{BB962C8B-B14F-4D97-AF65-F5344CB8AC3E}">
        <p14:creationId xmlns:p14="http://schemas.microsoft.com/office/powerpoint/2010/main" val="8071998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kern="1200" dirty="0" smtClean="0">
                <a:solidFill>
                  <a:schemeClr val="tx1"/>
                </a:solidFill>
                <a:effectLst/>
                <a:latin typeface="Arial" pitchFamily="34" charset="0"/>
                <a:ea typeface="+mn-ea"/>
                <a:cs typeface="+mn-cs"/>
              </a:rPr>
              <a:t>OSS programmers may participate in projects to expand their own skill base. Working on open source projects can lead to better job opportunities, higher salaries and more fulfilling jobs. Programmers can also choose learning experiences that fit their interests.</a:t>
            </a:r>
            <a:endParaRPr lang="de-DE" dirty="0"/>
          </a:p>
        </p:txBody>
      </p:sp>
      <p:sp>
        <p:nvSpPr>
          <p:cNvPr id="4" name="Foliennummernplatzhalter 3"/>
          <p:cNvSpPr>
            <a:spLocks noGrp="1"/>
          </p:cNvSpPr>
          <p:nvPr>
            <p:ph type="sldNum" sz="quarter" idx="10"/>
          </p:nvPr>
        </p:nvSpPr>
        <p:spPr/>
        <p:txBody>
          <a:bodyPr/>
          <a:lstStyle/>
          <a:p>
            <a:pPr>
              <a:defRPr/>
            </a:pPr>
            <a:fld id="{33F6518E-2FF0-4D33-A7BC-CDA486547032}" type="slidenum">
              <a:rPr lang="de-DE" smtClean="0"/>
              <a:pPr>
                <a:defRPr/>
              </a:pPr>
              <a:t>51</a:t>
            </a:fld>
            <a:endParaRPr lang="de-DE"/>
          </a:p>
        </p:txBody>
      </p:sp>
    </p:spTree>
    <p:extLst>
      <p:ext uri="{BB962C8B-B14F-4D97-AF65-F5344CB8AC3E}">
        <p14:creationId xmlns:p14="http://schemas.microsoft.com/office/powerpoint/2010/main" val="9115570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6" name="Rectangle 6"/>
          <p:cNvSpPr txBox="1">
            <a:spLocks noGrp="1" noChangeArrowheads="1"/>
          </p:cNvSpPr>
          <p:nvPr/>
        </p:nvSpPr>
        <p:spPr bwMode="auto">
          <a:xfrm>
            <a:off x="3778250" y="9429750"/>
            <a:ext cx="2890838"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50000"/>
              </a:spcBef>
              <a:spcAft>
                <a:spcPct val="0"/>
              </a:spcAft>
              <a:defRPr sz="1600">
                <a:solidFill>
                  <a:schemeClr val="tx1"/>
                </a:solidFill>
                <a:latin typeface="Calibri" pitchFamily="34" charset="0"/>
              </a:defRPr>
            </a:lvl6pPr>
            <a:lvl7pPr marL="2971800" indent="-228600" eaLnBrk="0" fontAlgn="base" hangingPunct="0">
              <a:spcBef>
                <a:spcPct val="50000"/>
              </a:spcBef>
              <a:spcAft>
                <a:spcPct val="0"/>
              </a:spcAft>
              <a:defRPr sz="1600">
                <a:solidFill>
                  <a:schemeClr val="tx1"/>
                </a:solidFill>
                <a:latin typeface="Calibri" pitchFamily="34" charset="0"/>
              </a:defRPr>
            </a:lvl7pPr>
            <a:lvl8pPr marL="3429000" indent="-228600" eaLnBrk="0" fontAlgn="base" hangingPunct="0">
              <a:spcBef>
                <a:spcPct val="50000"/>
              </a:spcBef>
              <a:spcAft>
                <a:spcPct val="0"/>
              </a:spcAft>
              <a:defRPr sz="1600">
                <a:solidFill>
                  <a:schemeClr val="tx1"/>
                </a:solidFill>
                <a:latin typeface="Calibri" pitchFamily="34" charset="0"/>
              </a:defRPr>
            </a:lvl8pPr>
            <a:lvl9pPr marL="3886200" indent="-228600" eaLnBrk="0" fontAlgn="base" hangingPunct="0">
              <a:spcBef>
                <a:spcPct val="50000"/>
              </a:spcBef>
              <a:spcAft>
                <a:spcPct val="0"/>
              </a:spcAft>
              <a:defRPr sz="1600">
                <a:solidFill>
                  <a:schemeClr val="tx1"/>
                </a:solidFill>
                <a:latin typeface="Calibri" pitchFamily="34" charset="0"/>
              </a:defRPr>
            </a:lvl9pPr>
          </a:lstStyle>
          <a:p>
            <a:pPr algn="r">
              <a:spcBef>
                <a:spcPct val="0"/>
              </a:spcBef>
            </a:pPr>
            <a:fld id="{10DF3018-3FC8-4DF4-AD5E-968F28E5A6C7}" type="slidenum">
              <a:rPr lang="en-US" altLang="de-DE" sz="1000" i="1">
                <a:latin typeface="Times New Roman" pitchFamily="18" charset="0"/>
              </a:rPr>
              <a:pPr algn="r">
                <a:spcBef>
                  <a:spcPct val="0"/>
                </a:spcBef>
              </a:pPr>
              <a:t>59</a:t>
            </a:fld>
            <a:endParaRPr lang="en-US" altLang="de-DE" sz="1000" i="1">
              <a:latin typeface="Times New Roman" pitchFamily="18" charset="0"/>
            </a:endParaRPr>
          </a:p>
        </p:txBody>
      </p:sp>
      <p:sp>
        <p:nvSpPr>
          <p:cNvPr id="82947" name="Rectangle 1"/>
          <p:cNvSpPr>
            <a:spLocks noGrp="1" noRot="1" noChangeAspect="1" noChangeArrowheads="1" noTextEdit="1"/>
          </p:cNvSpPr>
          <p:nvPr>
            <p:ph type="sldImg"/>
          </p:nvPr>
        </p:nvSpPr>
        <p:spPr>
          <a:xfrm>
            <a:off x="852488" y="754063"/>
            <a:ext cx="4962525" cy="3722687"/>
          </a:xfrm>
          <a:solidFill>
            <a:srgbClr val="FFFFFF"/>
          </a:solidFill>
          <a:ln/>
        </p:spPr>
      </p:sp>
      <p:sp>
        <p:nvSpPr>
          <p:cNvPr id="82948" name="Rectangle 2"/>
          <p:cNvSpPr>
            <a:spLocks noGrp="1" noChangeArrowheads="1"/>
          </p:cNvSpPr>
          <p:nvPr>
            <p:ph type="body" idx="1"/>
          </p:nvPr>
        </p:nvSpPr>
        <p:spPr>
          <a:xfrm>
            <a:off x="666750" y="4714875"/>
            <a:ext cx="5335588" cy="4384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p>
            <a:r>
              <a:rPr lang="de-DE" altLang="de-DE" smtClean="0">
                <a:latin typeface="Arial" charset="0"/>
              </a:rPr>
              <a:t>Weil sich mit Verbesserungen an der Open Source-Software</a:t>
            </a:r>
          </a:p>
          <a:p>
            <a:r>
              <a:rPr lang="de-DE" altLang="de-DE" smtClean="0">
                <a:latin typeface="Arial" charset="0"/>
              </a:rPr>
              <a:t>keine direkten Erlöse erzielen lassen, müssen Firmen indirekt über andere Produkte</a:t>
            </a:r>
          </a:p>
          <a:p>
            <a:r>
              <a:rPr lang="de-DE" altLang="de-DE" smtClean="0">
                <a:latin typeface="Arial" charset="0"/>
              </a:rPr>
              <a:t>und Dienste von der Open Source-Entwicklung profitieren. Open Source-</a:t>
            </a:r>
          </a:p>
          <a:p>
            <a:r>
              <a:rPr lang="de-DE" altLang="de-DE" smtClean="0">
                <a:latin typeface="Arial" charset="0"/>
              </a:rPr>
              <a:t>Businessmodelle können daher als indirekte Businessmodelle bezeichnet werden,</a:t>
            </a:r>
          </a:p>
          <a:p>
            <a:r>
              <a:rPr lang="de-DE" altLang="de-DE" smtClean="0">
                <a:latin typeface="Arial" charset="0"/>
              </a:rPr>
              <a:t>denn Umsätze werden nicht mit dem eigentlichen Produkt erwirtschaftet, sondern</a:t>
            </a:r>
          </a:p>
          <a:p>
            <a:r>
              <a:rPr lang="de-DE" altLang="de-DE" smtClean="0">
                <a:latin typeface="Arial" charset="0"/>
              </a:rPr>
              <a:t>mit zusätzlichen, darauf aufbauenden Produkten und Diensten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6"/>
          <p:cNvSpPr txBox="1">
            <a:spLocks noGrp="1" noChangeArrowheads="1"/>
          </p:cNvSpPr>
          <p:nvPr/>
        </p:nvSpPr>
        <p:spPr bwMode="auto">
          <a:xfrm>
            <a:off x="3778992" y="9429671"/>
            <a:ext cx="2890096" cy="498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50000"/>
              </a:spcBef>
              <a:spcAft>
                <a:spcPct val="0"/>
              </a:spcAft>
              <a:defRPr sz="1600">
                <a:solidFill>
                  <a:schemeClr val="tx1"/>
                </a:solidFill>
                <a:latin typeface="Calibri" pitchFamily="34" charset="0"/>
              </a:defRPr>
            </a:lvl6pPr>
            <a:lvl7pPr marL="2971800" indent="-228600" eaLnBrk="0" fontAlgn="base" hangingPunct="0">
              <a:spcBef>
                <a:spcPct val="50000"/>
              </a:spcBef>
              <a:spcAft>
                <a:spcPct val="0"/>
              </a:spcAft>
              <a:defRPr sz="1600">
                <a:solidFill>
                  <a:schemeClr val="tx1"/>
                </a:solidFill>
                <a:latin typeface="Calibri" pitchFamily="34" charset="0"/>
              </a:defRPr>
            </a:lvl7pPr>
            <a:lvl8pPr marL="3429000" indent="-228600" eaLnBrk="0" fontAlgn="base" hangingPunct="0">
              <a:spcBef>
                <a:spcPct val="50000"/>
              </a:spcBef>
              <a:spcAft>
                <a:spcPct val="0"/>
              </a:spcAft>
              <a:defRPr sz="1600">
                <a:solidFill>
                  <a:schemeClr val="tx1"/>
                </a:solidFill>
                <a:latin typeface="Calibri" pitchFamily="34" charset="0"/>
              </a:defRPr>
            </a:lvl8pPr>
            <a:lvl9pPr marL="3886200" indent="-228600" eaLnBrk="0" fontAlgn="base" hangingPunct="0">
              <a:spcBef>
                <a:spcPct val="50000"/>
              </a:spcBef>
              <a:spcAft>
                <a:spcPct val="0"/>
              </a:spcAft>
              <a:defRPr sz="1600">
                <a:solidFill>
                  <a:schemeClr val="tx1"/>
                </a:solidFill>
                <a:latin typeface="Calibri" pitchFamily="34" charset="0"/>
              </a:defRPr>
            </a:lvl9pPr>
          </a:lstStyle>
          <a:p>
            <a:pPr algn="r">
              <a:spcBef>
                <a:spcPct val="0"/>
              </a:spcBef>
            </a:pPr>
            <a:fld id="{5F45A759-2639-4515-B3E0-FA54784F58ED}" type="slidenum">
              <a:rPr lang="en-US" altLang="de-DE" sz="1000" i="1">
                <a:latin typeface="Times New Roman" pitchFamily="18" charset="0"/>
              </a:rPr>
              <a:pPr algn="r">
                <a:spcBef>
                  <a:spcPct val="0"/>
                </a:spcBef>
              </a:pPr>
              <a:t>75</a:t>
            </a:fld>
            <a:endParaRPr lang="en-US" altLang="de-DE" sz="1000" i="1">
              <a:latin typeface="Times New Roman" pitchFamily="18" charset="0"/>
            </a:endParaRPr>
          </a:p>
        </p:txBody>
      </p:sp>
      <p:sp>
        <p:nvSpPr>
          <p:cNvPr id="36867" name="Rectangle 1"/>
          <p:cNvSpPr>
            <a:spLocks noGrp="1" noRot="1" noChangeAspect="1" noChangeArrowheads="1" noTextEdit="1"/>
          </p:cNvSpPr>
          <p:nvPr>
            <p:ph type="sldImg"/>
          </p:nvPr>
        </p:nvSpPr>
        <p:spPr>
          <a:xfrm>
            <a:off x="852488" y="754063"/>
            <a:ext cx="4962525" cy="3722687"/>
          </a:xfrm>
          <a:solidFill>
            <a:srgbClr val="FFFFFF"/>
          </a:solidFill>
          <a:ln/>
        </p:spPr>
      </p:sp>
      <p:sp>
        <p:nvSpPr>
          <p:cNvPr id="36868" name="Rectangle 2"/>
          <p:cNvSpPr>
            <a:spLocks noGrp="1" noChangeArrowheads="1"/>
          </p:cNvSpPr>
          <p:nvPr>
            <p:ph type="body" idx="1"/>
          </p:nvPr>
        </p:nvSpPr>
        <p:spPr>
          <a:xfrm>
            <a:off x="667066" y="4715629"/>
            <a:ext cx="5334956" cy="438378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6"/>
          <p:cNvSpPr txBox="1">
            <a:spLocks noGrp="1" noChangeArrowheads="1"/>
          </p:cNvSpPr>
          <p:nvPr/>
        </p:nvSpPr>
        <p:spPr bwMode="auto">
          <a:xfrm>
            <a:off x="3778250" y="9429750"/>
            <a:ext cx="2890838"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50000"/>
              </a:spcBef>
              <a:spcAft>
                <a:spcPct val="0"/>
              </a:spcAft>
              <a:defRPr sz="1600">
                <a:solidFill>
                  <a:schemeClr val="tx1"/>
                </a:solidFill>
                <a:latin typeface="Calibri" pitchFamily="34" charset="0"/>
              </a:defRPr>
            </a:lvl6pPr>
            <a:lvl7pPr marL="2971800" indent="-228600" eaLnBrk="0" fontAlgn="base" hangingPunct="0">
              <a:spcBef>
                <a:spcPct val="50000"/>
              </a:spcBef>
              <a:spcAft>
                <a:spcPct val="0"/>
              </a:spcAft>
              <a:defRPr sz="1600">
                <a:solidFill>
                  <a:schemeClr val="tx1"/>
                </a:solidFill>
                <a:latin typeface="Calibri" pitchFamily="34" charset="0"/>
              </a:defRPr>
            </a:lvl7pPr>
            <a:lvl8pPr marL="3429000" indent="-228600" eaLnBrk="0" fontAlgn="base" hangingPunct="0">
              <a:spcBef>
                <a:spcPct val="50000"/>
              </a:spcBef>
              <a:spcAft>
                <a:spcPct val="0"/>
              </a:spcAft>
              <a:defRPr sz="1600">
                <a:solidFill>
                  <a:schemeClr val="tx1"/>
                </a:solidFill>
                <a:latin typeface="Calibri" pitchFamily="34" charset="0"/>
              </a:defRPr>
            </a:lvl8pPr>
            <a:lvl9pPr marL="3886200" indent="-228600" eaLnBrk="0" fontAlgn="base" hangingPunct="0">
              <a:spcBef>
                <a:spcPct val="50000"/>
              </a:spcBef>
              <a:spcAft>
                <a:spcPct val="0"/>
              </a:spcAft>
              <a:defRPr sz="1600">
                <a:solidFill>
                  <a:schemeClr val="tx1"/>
                </a:solidFill>
                <a:latin typeface="Calibri" pitchFamily="34" charset="0"/>
              </a:defRPr>
            </a:lvl9pPr>
          </a:lstStyle>
          <a:p>
            <a:pPr algn="r">
              <a:spcBef>
                <a:spcPct val="0"/>
              </a:spcBef>
            </a:pPr>
            <a:fld id="{DD636B6C-5F7A-49CE-857A-A768FF18C55B}" type="slidenum">
              <a:rPr lang="en-US" altLang="de-DE" sz="1000" i="1">
                <a:latin typeface="Times New Roman" pitchFamily="18" charset="0"/>
              </a:rPr>
              <a:pPr algn="r">
                <a:spcBef>
                  <a:spcPct val="0"/>
                </a:spcBef>
              </a:pPr>
              <a:t>79</a:t>
            </a:fld>
            <a:endParaRPr lang="en-US" altLang="de-DE" sz="1000" i="1">
              <a:latin typeface="Times New Roman" pitchFamily="18" charset="0"/>
            </a:endParaRPr>
          </a:p>
        </p:txBody>
      </p:sp>
      <p:sp>
        <p:nvSpPr>
          <p:cNvPr id="86019" name="Rectangle 1"/>
          <p:cNvSpPr>
            <a:spLocks noGrp="1" noRot="1" noChangeAspect="1" noChangeArrowheads="1" noTextEdit="1"/>
          </p:cNvSpPr>
          <p:nvPr>
            <p:ph type="sldImg"/>
          </p:nvPr>
        </p:nvSpPr>
        <p:spPr>
          <a:xfrm>
            <a:off x="852488" y="754063"/>
            <a:ext cx="4962525" cy="3722687"/>
          </a:xfrm>
          <a:solidFill>
            <a:srgbClr val="FFFFFF"/>
          </a:solidFill>
          <a:ln/>
        </p:spPr>
      </p:sp>
      <p:sp>
        <p:nvSpPr>
          <p:cNvPr id="86020" name="Rectangle 2"/>
          <p:cNvSpPr>
            <a:spLocks noGrp="1" noChangeArrowheads="1"/>
          </p:cNvSpPr>
          <p:nvPr>
            <p:ph type="body" idx="1"/>
          </p:nvPr>
        </p:nvSpPr>
        <p:spPr>
          <a:xfrm>
            <a:off x="666750" y="4714875"/>
            <a:ext cx="5335588" cy="4384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p>
            <a:endParaRPr lang="de-DE" altLang="de-DE" smtClean="0">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2" name="Rectangle 6"/>
          <p:cNvSpPr txBox="1">
            <a:spLocks noGrp="1" noChangeArrowheads="1"/>
          </p:cNvSpPr>
          <p:nvPr/>
        </p:nvSpPr>
        <p:spPr bwMode="auto">
          <a:xfrm>
            <a:off x="3778250" y="9429750"/>
            <a:ext cx="2890838"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50000"/>
              </a:spcBef>
              <a:spcAft>
                <a:spcPct val="0"/>
              </a:spcAft>
              <a:defRPr sz="1600">
                <a:solidFill>
                  <a:schemeClr val="tx1"/>
                </a:solidFill>
                <a:latin typeface="Calibri" pitchFamily="34" charset="0"/>
              </a:defRPr>
            </a:lvl6pPr>
            <a:lvl7pPr marL="2971800" indent="-228600" eaLnBrk="0" fontAlgn="base" hangingPunct="0">
              <a:spcBef>
                <a:spcPct val="50000"/>
              </a:spcBef>
              <a:spcAft>
                <a:spcPct val="0"/>
              </a:spcAft>
              <a:defRPr sz="1600">
                <a:solidFill>
                  <a:schemeClr val="tx1"/>
                </a:solidFill>
                <a:latin typeface="Calibri" pitchFamily="34" charset="0"/>
              </a:defRPr>
            </a:lvl7pPr>
            <a:lvl8pPr marL="3429000" indent="-228600" eaLnBrk="0" fontAlgn="base" hangingPunct="0">
              <a:spcBef>
                <a:spcPct val="50000"/>
              </a:spcBef>
              <a:spcAft>
                <a:spcPct val="0"/>
              </a:spcAft>
              <a:defRPr sz="1600">
                <a:solidFill>
                  <a:schemeClr val="tx1"/>
                </a:solidFill>
                <a:latin typeface="Calibri" pitchFamily="34" charset="0"/>
              </a:defRPr>
            </a:lvl8pPr>
            <a:lvl9pPr marL="3886200" indent="-228600" eaLnBrk="0" fontAlgn="base" hangingPunct="0">
              <a:spcBef>
                <a:spcPct val="50000"/>
              </a:spcBef>
              <a:spcAft>
                <a:spcPct val="0"/>
              </a:spcAft>
              <a:defRPr sz="1600">
                <a:solidFill>
                  <a:schemeClr val="tx1"/>
                </a:solidFill>
                <a:latin typeface="Calibri" pitchFamily="34" charset="0"/>
              </a:defRPr>
            </a:lvl9pPr>
          </a:lstStyle>
          <a:p>
            <a:pPr algn="r">
              <a:spcBef>
                <a:spcPct val="0"/>
              </a:spcBef>
            </a:pPr>
            <a:fld id="{8BD01680-1DD1-4797-9D0A-278DD8C819F4}" type="slidenum">
              <a:rPr lang="en-US" altLang="de-DE" sz="1000" i="1">
                <a:latin typeface="Times New Roman" pitchFamily="18" charset="0"/>
              </a:rPr>
              <a:pPr algn="r">
                <a:spcBef>
                  <a:spcPct val="0"/>
                </a:spcBef>
              </a:pPr>
              <a:t>80</a:t>
            </a:fld>
            <a:endParaRPr lang="en-US" altLang="de-DE" sz="1000" i="1">
              <a:latin typeface="Times New Roman" pitchFamily="18" charset="0"/>
            </a:endParaRPr>
          </a:p>
        </p:txBody>
      </p:sp>
      <p:sp>
        <p:nvSpPr>
          <p:cNvPr id="87043" name="Rectangle 1"/>
          <p:cNvSpPr>
            <a:spLocks noGrp="1" noRot="1" noChangeAspect="1" noChangeArrowheads="1" noTextEdit="1"/>
          </p:cNvSpPr>
          <p:nvPr>
            <p:ph type="sldImg"/>
          </p:nvPr>
        </p:nvSpPr>
        <p:spPr>
          <a:xfrm>
            <a:off x="852488" y="754063"/>
            <a:ext cx="4962525" cy="3722687"/>
          </a:xfrm>
          <a:solidFill>
            <a:srgbClr val="FFFFFF"/>
          </a:solidFill>
          <a:ln/>
        </p:spPr>
      </p:sp>
      <p:sp>
        <p:nvSpPr>
          <p:cNvPr id="87044" name="Rectangle 2"/>
          <p:cNvSpPr>
            <a:spLocks noGrp="1" noChangeArrowheads="1"/>
          </p:cNvSpPr>
          <p:nvPr>
            <p:ph type="body" idx="1"/>
          </p:nvPr>
        </p:nvSpPr>
        <p:spPr>
          <a:xfrm>
            <a:off x="666750" y="4714875"/>
            <a:ext cx="5335588" cy="4384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p>
            <a:endParaRPr lang="de-DE" altLang="de-DE" smtClean="0">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xfrm>
            <a:off x="863600" y="752475"/>
            <a:ext cx="4940300" cy="3706813"/>
          </a:xfrm>
          <a:ln/>
        </p:spPr>
      </p:sp>
      <p:sp>
        <p:nvSpPr>
          <p:cNvPr id="43011" name="Rectangle 3"/>
          <p:cNvSpPr>
            <a:spLocks noGrp="1" noChangeArrowheads="1"/>
          </p:cNvSpPr>
          <p:nvPr>
            <p:ph type="body" idx="1"/>
          </p:nvPr>
        </p:nvSpPr>
        <p:spPr>
          <a:noFill/>
        </p:spPr>
        <p:txBody>
          <a:bodyPr/>
          <a:lstStyle/>
          <a:p>
            <a:r>
              <a:rPr lang="en-US" altLang="de-DE" sz="2500" smtClean="0"/>
              <a:t>What is inspected?</a:t>
            </a:r>
          </a:p>
          <a:p>
            <a:pPr>
              <a:buClr>
                <a:srgbClr val="49A942"/>
              </a:buClr>
              <a:buSzPct val="79000"/>
              <a:buFont typeface="Wingdings" pitchFamily="2" charset="2"/>
              <a:buNone/>
            </a:pPr>
            <a:r>
              <a:rPr lang="en-US" altLang="de-DE" smtClean="0"/>
              <a:t>Copyright, licenses, ownership</a:t>
            </a:r>
          </a:p>
          <a:p>
            <a:pPr>
              <a:buClr>
                <a:srgbClr val="49A942"/>
              </a:buClr>
              <a:buSzPct val="79000"/>
              <a:buFont typeface="Wingdings" pitchFamily="2" charset="2"/>
              <a:buNone/>
            </a:pPr>
            <a:r>
              <a:rPr lang="en-US" altLang="de-DE" smtClean="0"/>
              <a:t>Development process quality</a:t>
            </a:r>
          </a:p>
          <a:p>
            <a:pPr>
              <a:buClr>
                <a:srgbClr val="49A942"/>
              </a:buClr>
              <a:buSzPct val="79000"/>
              <a:buFont typeface="Wingdings" pitchFamily="2" charset="2"/>
              <a:buNone/>
            </a:pPr>
            <a:r>
              <a:rPr lang="en-US" altLang="de-DE" smtClean="0"/>
              <a:t>Documentation, tutorials, support</a:t>
            </a:r>
          </a:p>
          <a:p>
            <a:pPr>
              <a:buClr>
                <a:srgbClr val="49A942"/>
              </a:buClr>
              <a:buSzPct val="79000"/>
              <a:buFont typeface="Wingdings" pitchFamily="2" charset="2"/>
              <a:buNone/>
            </a:pPr>
            <a:r>
              <a:rPr lang="en-US" altLang="de-DE" smtClean="0"/>
              <a:t>Community functioning</a:t>
            </a:r>
          </a:p>
          <a:p>
            <a:endParaRPr lang="de-DE" altLang="de-DE"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Rectangle 6"/>
          <p:cNvSpPr txBox="1">
            <a:spLocks noGrp="1" noChangeArrowheads="1"/>
          </p:cNvSpPr>
          <p:nvPr/>
        </p:nvSpPr>
        <p:spPr bwMode="auto">
          <a:xfrm>
            <a:off x="3778250" y="9429750"/>
            <a:ext cx="2890838"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50000"/>
              </a:spcBef>
              <a:spcAft>
                <a:spcPct val="0"/>
              </a:spcAft>
              <a:defRPr sz="1600">
                <a:solidFill>
                  <a:schemeClr val="tx1"/>
                </a:solidFill>
                <a:latin typeface="Calibri" pitchFamily="34" charset="0"/>
              </a:defRPr>
            </a:lvl6pPr>
            <a:lvl7pPr marL="2971800" indent="-228600" eaLnBrk="0" fontAlgn="base" hangingPunct="0">
              <a:spcBef>
                <a:spcPct val="50000"/>
              </a:spcBef>
              <a:spcAft>
                <a:spcPct val="0"/>
              </a:spcAft>
              <a:defRPr sz="1600">
                <a:solidFill>
                  <a:schemeClr val="tx1"/>
                </a:solidFill>
                <a:latin typeface="Calibri" pitchFamily="34" charset="0"/>
              </a:defRPr>
            </a:lvl7pPr>
            <a:lvl8pPr marL="3429000" indent="-228600" eaLnBrk="0" fontAlgn="base" hangingPunct="0">
              <a:spcBef>
                <a:spcPct val="50000"/>
              </a:spcBef>
              <a:spcAft>
                <a:spcPct val="0"/>
              </a:spcAft>
              <a:defRPr sz="1600">
                <a:solidFill>
                  <a:schemeClr val="tx1"/>
                </a:solidFill>
                <a:latin typeface="Calibri" pitchFamily="34" charset="0"/>
              </a:defRPr>
            </a:lvl8pPr>
            <a:lvl9pPr marL="3886200" indent="-228600" eaLnBrk="0" fontAlgn="base" hangingPunct="0">
              <a:spcBef>
                <a:spcPct val="50000"/>
              </a:spcBef>
              <a:spcAft>
                <a:spcPct val="0"/>
              </a:spcAft>
              <a:defRPr sz="1600">
                <a:solidFill>
                  <a:schemeClr val="tx1"/>
                </a:solidFill>
                <a:latin typeface="Calibri" pitchFamily="34" charset="0"/>
              </a:defRPr>
            </a:lvl9pPr>
          </a:lstStyle>
          <a:p>
            <a:pPr algn="r">
              <a:spcBef>
                <a:spcPct val="0"/>
              </a:spcBef>
            </a:pPr>
            <a:fld id="{8B627F00-D9C7-4865-853D-BC4627E6542F}" type="slidenum">
              <a:rPr lang="en-US" altLang="de-DE" sz="1000" i="1">
                <a:latin typeface="Times New Roman" pitchFamily="18" charset="0"/>
              </a:rPr>
              <a:pPr algn="r">
                <a:spcBef>
                  <a:spcPct val="0"/>
                </a:spcBef>
              </a:pPr>
              <a:t>82</a:t>
            </a:fld>
            <a:endParaRPr lang="en-US" altLang="de-DE" sz="1000" i="1">
              <a:latin typeface="Times New Roman" pitchFamily="18" charset="0"/>
            </a:endParaRPr>
          </a:p>
        </p:txBody>
      </p:sp>
      <p:sp>
        <p:nvSpPr>
          <p:cNvPr id="89091" name="Rectangle 1"/>
          <p:cNvSpPr>
            <a:spLocks noGrp="1" noRot="1" noChangeAspect="1" noChangeArrowheads="1" noTextEdit="1"/>
          </p:cNvSpPr>
          <p:nvPr>
            <p:ph type="sldImg"/>
          </p:nvPr>
        </p:nvSpPr>
        <p:spPr>
          <a:xfrm>
            <a:off x="852488" y="754063"/>
            <a:ext cx="4962525" cy="3722687"/>
          </a:xfrm>
          <a:solidFill>
            <a:srgbClr val="FFFFFF"/>
          </a:solidFill>
          <a:ln/>
        </p:spPr>
      </p:sp>
      <p:sp>
        <p:nvSpPr>
          <p:cNvPr id="89092" name="Rectangle 2"/>
          <p:cNvSpPr>
            <a:spLocks noGrp="1" noChangeArrowheads="1"/>
          </p:cNvSpPr>
          <p:nvPr>
            <p:ph type="body" idx="1"/>
          </p:nvPr>
        </p:nvSpPr>
        <p:spPr>
          <a:xfrm>
            <a:off x="666750" y="4714875"/>
            <a:ext cx="5335588" cy="4384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p>
            <a:endParaRPr lang="de-DE" altLang="de-DE" smtClean="0">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xfrm>
            <a:off x="855663" y="744538"/>
            <a:ext cx="4960937" cy="3722687"/>
          </a:xfrm>
          <a:ln/>
        </p:spPr>
      </p:sp>
      <p:sp>
        <p:nvSpPr>
          <p:cNvPr id="45059" name="Notes Placeholder 2"/>
          <p:cNvSpPr>
            <a:spLocks noGrp="1"/>
          </p:cNvSpPr>
          <p:nvPr>
            <p:ph type="body" idx="1"/>
          </p:nvPr>
        </p:nvSpPr>
        <p:spPr>
          <a:xfrm>
            <a:off x="667066" y="4715629"/>
            <a:ext cx="5334956" cy="4467939"/>
          </a:xfrm>
          <a:noFill/>
        </p:spPr>
        <p:txBody>
          <a:bodyPr lIns="91440" tIns="45720" rIns="91440" bIns="45720"/>
          <a:lstStyle/>
          <a:p>
            <a:pPr defTabSz="457200">
              <a:spcBef>
                <a:spcPct val="0"/>
              </a:spcBef>
            </a:pPr>
            <a:r>
              <a:rPr lang="en-US" altLang="de-DE" smtClean="0"/>
              <a:t>the aim of developing on a global basis collaboration opportunities for academia, industry and government organizations in open source GIS software and data. The MoU aims to provide expertise and support for the establishment of Open Source Geospatial Laboratories and Research Centres across the world for supporting development of open-source geospatial software technologies, training and expertise. In the first phase five laboratories will be established, one each in Asia, Europe, Africa, the Americas and Australasia which will act as nodes for future expansion. It also aims to provide support for building-up and supporting development of open source GIS teaching and training materials, joint organization of open source GIS events, workshops through the ICA network for wider participation globally etc.</a:t>
            </a:r>
          </a:p>
          <a:p>
            <a:pPr defTabSz="457200">
              <a:spcBef>
                <a:spcPct val="0"/>
              </a:spcBef>
            </a:pPr>
            <a:endParaRPr lang="en-US" altLang="de-DE" smtClean="0"/>
          </a:p>
          <a:p>
            <a:pPr defTabSz="457200">
              <a:lnSpc>
                <a:spcPct val="110000"/>
              </a:lnSpc>
              <a:spcBef>
                <a:spcPts val="600"/>
              </a:spcBef>
              <a:spcAft>
                <a:spcPts val="600"/>
              </a:spcAft>
            </a:pPr>
            <a:r>
              <a:rPr lang="en-US" altLang="de-DE" smtClean="0">
                <a:solidFill>
                  <a:srgbClr val="008000"/>
                </a:solidFill>
              </a:rPr>
              <a:t>OSGeo</a:t>
            </a:r>
            <a:r>
              <a:rPr lang="en-US" altLang="de-DE" smtClean="0"/>
              <a:t> is a not-for-profit organization founded in 2006 whose mission is to support and promote the collaborative development of open source geospatial technologies and data.</a:t>
            </a:r>
          </a:p>
          <a:p>
            <a:pPr defTabSz="457200">
              <a:lnSpc>
                <a:spcPct val="110000"/>
              </a:lnSpc>
              <a:spcBef>
                <a:spcPts val="600"/>
              </a:spcBef>
              <a:spcAft>
                <a:spcPts val="600"/>
              </a:spcAft>
            </a:pPr>
            <a:endParaRPr lang="en-US" altLang="de-DE" smtClean="0"/>
          </a:p>
          <a:p>
            <a:pPr defTabSz="457200">
              <a:lnSpc>
                <a:spcPct val="110000"/>
              </a:lnSpc>
              <a:spcBef>
                <a:spcPts val="600"/>
              </a:spcBef>
              <a:spcAft>
                <a:spcPts val="600"/>
              </a:spcAft>
            </a:pPr>
            <a:r>
              <a:rPr lang="en-US" altLang="de-DE" smtClean="0">
                <a:solidFill>
                  <a:srgbClr val="008000"/>
                </a:solidFill>
              </a:rPr>
              <a:t>ICA</a:t>
            </a:r>
            <a:r>
              <a:rPr lang="en-US" altLang="de-DE" smtClean="0"/>
              <a:t> is the world authoritative body for cartography, the discipline dealing with the conception, production, dissemination and study of maps.</a:t>
            </a:r>
          </a:p>
          <a:p>
            <a:pPr defTabSz="457200">
              <a:spcBef>
                <a:spcPct val="0"/>
              </a:spcBef>
            </a:pPr>
            <a:endParaRPr lang="en-US" altLang="de-DE" smtClean="0"/>
          </a:p>
          <a:p>
            <a:pPr defTabSz="457200">
              <a:spcBef>
                <a:spcPct val="0"/>
              </a:spcBef>
            </a:pPr>
            <a:endParaRPr lang="en-US" altLang="de-DE" smtClean="0"/>
          </a:p>
          <a:p>
            <a:pPr defTabSz="457200">
              <a:spcBef>
                <a:spcPct val="0"/>
              </a:spcBef>
            </a:pPr>
            <a:endParaRPr lang="en-US" altLang="de-DE" smtClean="0"/>
          </a:p>
        </p:txBody>
      </p:sp>
      <p:sp>
        <p:nvSpPr>
          <p:cNvPr id="45060" name="Slide Number Placeholder 3"/>
          <p:cNvSpPr txBox="1">
            <a:spLocks noGrp="1"/>
          </p:cNvSpPr>
          <p:nvPr/>
        </p:nvSpPr>
        <p:spPr bwMode="auto">
          <a:xfrm>
            <a:off x="3777420" y="9429671"/>
            <a:ext cx="2890095" cy="496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defRPr sz="1600">
                <a:solidFill>
                  <a:schemeClr val="tx1"/>
                </a:solidFill>
                <a:latin typeface="Calibri" pitchFamily="34" charset="0"/>
              </a:defRPr>
            </a:lvl1pPr>
            <a:lvl2pPr marL="742950" indent="-285750" defTabSz="457200">
              <a:defRPr sz="1600">
                <a:solidFill>
                  <a:schemeClr val="tx1"/>
                </a:solidFill>
                <a:latin typeface="Calibri" pitchFamily="34" charset="0"/>
              </a:defRPr>
            </a:lvl2pPr>
            <a:lvl3pPr marL="1143000" indent="-228600" defTabSz="457200">
              <a:defRPr sz="1600">
                <a:solidFill>
                  <a:schemeClr val="tx1"/>
                </a:solidFill>
                <a:latin typeface="Calibri" pitchFamily="34" charset="0"/>
              </a:defRPr>
            </a:lvl3pPr>
            <a:lvl4pPr marL="1600200" indent="-228600" defTabSz="457200">
              <a:defRPr sz="1600">
                <a:solidFill>
                  <a:schemeClr val="tx1"/>
                </a:solidFill>
                <a:latin typeface="Calibri" pitchFamily="34" charset="0"/>
              </a:defRPr>
            </a:lvl4pPr>
            <a:lvl5pPr marL="2057400" indent="-228600" defTabSz="457200">
              <a:defRPr sz="1600">
                <a:solidFill>
                  <a:schemeClr val="tx1"/>
                </a:solidFill>
                <a:latin typeface="Calibri" pitchFamily="34" charset="0"/>
              </a:defRPr>
            </a:lvl5pPr>
            <a:lvl6pPr marL="2514600" indent="-228600" defTabSz="457200" eaLnBrk="0" fontAlgn="base" hangingPunct="0">
              <a:spcBef>
                <a:spcPct val="50000"/>
              </a:spcBef>
              <a:spcAft>
                <a:spcPct val="0"/>
              </a:spcAft>
              <a:defRPr sz="1600">
                <a:solidFill>
                  <a:schemeClr val="tx1"/>
                </a:solidFill>
                <a:latin typeface="Calibri" pitchFamily="34" charset="0"/>
              </a:defRPr>
            </a:lvl6pPr>
            <a:lvl7pPr marL="2971800" indent="-228600" defTabSz="457200" eaLnBrk="0" fontAlgn="base" hangingPunct="0">
              <a:spcBef>
                <a:spcPct val="50000"/>
              </a:spcBef>
              <a:spcAft>
                <a:spcPct val="0"/>
              </a:spcAft>
              <a:defRPr sz="1600">
                <a:solidFill>
                  <a:schemeClr val="tx1"/>
                </a:solidFill>
                <a:latin typeface="Calibri" pitchFamily="34" charset="0"/>
              </a:defRPr>
            </a:lvl7pPr>
            <a:lvl8pPr marL="3429000" indent="-228600" defTabSz="457200" eaLnBrk="0" fontAlgn="base" hangingPunct="0">
              <a:spcBef>
                <a:spcPct val="50000"/>
              </a:spcBef>
              <a:spcAft>
                <a:spcPct val="0"/>
              </a:spcAft>
              <a:defRPr sz="1600">
                <a:solidFill>
                  <a:schemeClr val="tx1"/>
                </a:solidFill>
                <a:latin typeface="Calibri" pitchFamily="34" charset="0"/>
              </a:defRPr>
            </a:lvl8pPr>
            <a:lvl9pPr marL="3886200" indent="-228600" defTabSz="457200" eaLnBrk="0" fontAlgn="base" hangingPunct="0">
              <a:spcBef>
                <a:spcPct val="50000"/>
              </a:spcBef>
              <a:spcAft>
                <a:spcPct val="0"/>
              </a:spcAft>
              <a:defRPr sz="1600">
                <a:solidFill>
                  <a:schemeClr val="tx1"/>
                </a:solidFill>
                <a:latin typeface="Calibri" pitchFamily="34" charset="0"/>
              </a:defRPr>
            </a:lvl9pPr>
          </a:lstStyle>
          <a:p>
            <a:pPr algn="r" eaLnBrk="1" hangingPunct="1">
              <a:spcBef>
                <a:spcPct val="0"/>
              </a:spcBef>
            </a:pPr>
            <a:fld id="{B7759EB3-6FDE-4653-8782-A7CFFE3BEF5C}" type="slidenum">
              <a:rPr lang="en-US" altLang="de-DE" sz="1200"/>
              <a:pPr algn="r" eaLnBrk="1" hangingPunct="1">
                <a:spcBef>
                  <a:spcPct val="0"/>
                </a:spcBef>
              </a:pPr>
              <a:t>83</a:t>
            </a:fld>
            <a:endParaRPr lang="en-US" altLang="de-DE"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https://commons.blog/was-sind-commons/:</a:t>
            </a:r>
          </a:p>
          <a:p>
            <a:r>
              <a:rPr lang="de-DE" sz="1200" kern="1200" dirty="0" smtClean="0">
                <a:solidFill>
                  <a:schemeClr val="tx1"/>
                </a:solidFill>
                <a:effectLst/>
                <a:latin typeface="Arial" pitchFamily="34" charset="0"/>
                <a:ea typeface="+mn-ea"/>
                <a:cs typeface="+mn-cs"/>
              </a:rPr>
              <a:t>Der Begriff der Gemeinschaftsgüter bezieht sich auf zwei zentrale Kategorien. Erstens auf endliche, materielle, natürliche Ressourcen wie Rohstoffe, Energieträger, Wasser, Wald u.v.m. und zweitens auf nicht fassbare, immaterielle, intellektuelle Ressourcen wie Wissen und Ideen – die </a:t>
            </a:r>
            <a:r>
              <a:rPr lang="de-DE" sz="1200" i="1" kern="1200" dirty="0" err="1" smtClean="0">
                <a:solidFill>
                  <a:schemeClr val="tx1"/>
                </a:solidFill>
                <a:effectLst/>
                <a:latin typeface="Arial" pitchFamily="34" charset="0"/>
                <a:ea typeface="+mn-ea"/>
                <a:cs typeface="+mn-cs"/>
              </a:rPr>
              <a:t>codes</a:t>
            </a:r>
            <a:r>
              <a:rPr lang="de-DE" sz="1200" kern="1200" dirty="0" smtClean="0">
                <a:solidFill>
                  <a:schemeClr val="tx1"/>
                </a:solidFill>
                <a:effectLst/>
                <a:latin typeface="Arial" pitchFamily="34" charset="0"/>
                <a:ea typeface="+mn-ea"/>
                <a:cs typeface="+mn-cs"/>
              </a:rPr>
              <a:t> der Informationsgesellschaft (Software) und die </a:t>
            </a:r>
            <a:r>
              <a:rPr lang="de-DE" sz="1200" i="1" kern="1200" dirty="0" err="1" smtClean="0">
                <a:solidFill>
                  <a:schemeClr val="tx1"/>
                </a:solidFill>
                <a:effectLst/>
                <a:latin typeface="Arial" pitchFamily="34" charset="0"/>
                <a:ea typeface="+mn-ea"/>
                <a:cs typeface="+mn-cs"/>
              </a:rPr>
              <a:t>codes</a:t>
            </a:r>
            <a:r>
              <a:rPr lang="de-DE" sz="1200" kern="1200" dirty="0" smtClean="0">
                <a:solidFill>
                  <a:schemeClr val="tx1"/>
                </a:solidFill>
                <a:effectLst/>
                <a:latin typeface="Arial" pitchFamily="34" charset="0"/>
                <a:ea typeface="+mn-ea"/>
                <a:cs typeface="+mn-cs"/>
              </a:rPr>
              <a:t> des Lebens; die Wissensallmende. </a:t>
            </a:r>
          </a:p>
          <a:p>
            <a:endParaRPr lang="de-DE" sz="1200" kern="1200" dirty="0" smtClean="0">
              <a:solidFill>
                <a:schemeClr val="tx1"/>
              </a:solidFill>
              <a:effectLst/>
              <a:latin typeface="Arial" pitchFamily="34"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de-DE" sz="1200" dirty="0" smtClean="0"/>
              <a:t>… </a:t>
            </a:r>
            <a:r>
              <a:rPr lang="de-DE" sz="1200" dirty="0" err="1" smtClean="0"/>
              <a:t>local</a:t>
            </a:r>
            <a:r>
              <a:rPr lang="de-DE" sz="1200" dirty="0" smtClean="0"/>
              <a:t>, regional oder global. Natürliche, soziale und kulturelle Ressourcen und Prozesse wie….Auen, Teiche, Kulturtechniken (Lesen, Schreiben, Algorithmen), Fotosynthese, Organe, Moore, Firmament, Wald, Wiesen, Weiden, Spektrum, DNA, Wasser (und Wasserkreislauf), Regen, Eis, Schnee, Elektrizität, Feuer, Stille, Heide, Kanäle, Artenvielfalt, Sinnsprüche, Wellen (Lichtwellen, Wellen des Meeres…), Land (-</a:t>
            </a:r>
            <a:r>
              <a:rPr lang="de-DE" sz="1200" dirty="0" err="1" smtClean="0"/>
              <a:t>schaft</a:t>
            </a:r>
            <a:r>
              <a:rPr lang="de-DE" sz="1200" dirty="0" smtClean="0"/>
              <a:t>), Meeresboden, Fischbestände, Energieträger, UV Strahlung, Stabilität des Klimas, kulturelle Vielfalt (Musik, Tänze, Sprache, Bräuche), Ozonschicht, städtische </a:t>
            </a:r>
            <a:r>
              <a:rPr lang="de-DE" sz="1200" dirty="0" err="1" smtClean="0"/>
              <a:t>commons</a:t>
            </a:r>
            <a:r>
              <a:rPr lang="de-DE" sz="1200" dirty="0" smtClean="0"/>
              <a:t> (Plätze, Parks, Gehsteige), Triften, Wikipedia, GPL/CC, Museen, Wissensbestände (Bibliotheken, Forschungsergebnisse/-pools, Datenbanken), Wissenschaft, Bräuche und Traditionen, Festivals, Marktplätze, Gemeinschaftsprojekte zum Leben &amp; Arbeiten, Kunst, Bäder, Zeit?, Riffe, Märchen, soziale Netze und Räume u.v.m.</a:t>
            </a:r>
          </a:p>
          <a:p>
            <a:endParaRPr lang="de-DE" dirty="0"/>
          </a:p>
        </p:txBody>
      </p:sp>
      <p:sp>
        <p:nvSpPr>
          <p:cNvPr id="4" name="Foliennummernplatzhalter 3"/>
          <p:cNvSpPr>
            <a:spLocks noGrp="1"/>
          </p:cNvSpPr>
          <p:nvPr>
            <p:ph type="sldNum" sz="quarter" idx="10"/>
          </p:nvPr>
        </p:nvSpPr>
        <p:spPr/>
        <p:txBody>
          <a:bodyPr/>
          <a:lstStyle/>
          <a:p>
            <a:pPr>
              <a:defRPr/>
            </a:pPr>
            <a:fld id="{33F6518E-2FF0-4D33-A7BC-CDA486547032}" type="slidenum">
              <a:rPr lang="de-DE" smtClean="0"/>
              <a:pPr>
                <a:defRPr/>
              </a:pPr>
              <a:t>10</a:t>
            </a:fld>
            <a:endParaRPr lang="de-DE"/>
          </a:p>
        </p:txBody>
      </p:sp>
    </p:spTree>
    <p:extLst>
      <p:ext uri="{BB962C8B-B14F-4D97-AF65-F5344CB8AC3E}">
        <p14:creationId xmlns:p14="http://schemas.microsoft.com/office/powerpoint/2010/main" val="40078120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6"/>
          <p:cNvSpPr txBox="1">
            <a:spLocks noGrp="1" noChangeArrowheads="1"/>
          </p:cNvSpPr>
          <p:nvPr/>
        </p:nvSpPr>
        <p:spPr bwMode="auto">
          <a:xfrm>
            <a:off x="3778992" y="9429671"/>
            <a:ext cx="2890096" cy="498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50000"/>
              </a:spcBef>
              <a:spcAft>
                <a:spcPct val="0"/>
              </a:spcAft>
              <a:defRPr sz="1600">
                <a:solidFill>
                  <a:schemeClr val="tx1"/>
                </a:solidFill>
                <a:latin typeface="Calibri" pitchFamily="34" charset="0"/>
              </a:defRPr>
            </a:lvl6pPr>
            <a:lvl7pPr marL="2971800" indent="-228600" eaLnBrk="0" fontAlgn="base" hangingPunct="0">
              <a:spcBef>
                <a:spcPct val="50000"/>
              </a:spcBef>
              <a:spcAft>
                <a:spcPct val="0"/>
              </a:spcAft>
              <a:defRPr sz="1600">
                <a:solidFill>
                  <a:schemeClr val="tx1"/>
                </a:solidFill>
                <a:latin typeface="Calibri" pitchFamily="34" charset="0"/>
              </a:defRPr>
            </a:lvl7pPr>
            <a:lvl8pPr marL="3429000" indent="-228600" eaLnBrk="0" fontAlgn="base" hangingPunct="0">
              <a:spcBef>
                <a:spcPct val="50000"/>
              </a:spcBef>
              <a:spcAft>
                <a:spcPct val="0"/>
              </a:spcAft>
              <a:defRPr sz="1600">
                <a:solidFill>
                  <a:schemeClr val="tx1"/>
                </a:solidFill>
                <a:latin typeface="Calibri" pitchFamily="34" charset="0"/>
              </a:defRPr>
            </a:lvl8pPr>
            <a:lvl9pPr marL="3886200" indent="-228600" eaLnBrk="0" fontAlgn="base" hangingPunct="0">
              <a:spcBef>
                <a:spcPct val="50000"/>
              </a:spcBef>
              <a:spcAft>
                <a:spcPct val="0"/>
              </a:spcAft>
              <a:defRPr sz="1600">
                <a:solidFill>
                  <a:schemeClr val="tx1"/>
                </a:solidFill>
                <a:latin typeface="Calibri" pitchFamily="34" charset="0"/>
              </a:defRPr>
            </a:lvl9pPr>
          </a:lstStyle>
          <a:p>
            <a:pPr algn="r">
              <a:spcBef>
                <a:spcPct val="0"/>
              </a:spcBef>
            </a:pPr>
            <a:fld id="{901DDEC7-71E4-4DE1-9071-73B2045CBD1A}" type="slidenum">
              <a:rPr lang="en-US" altLang="de-DE" sz="1000" i="1">
                <a:latin typeface="Times New Roman" pitchFamily="18" charset="0"/>
              </a:rPr>
              <a:pPr algn="r">
                <a:spcBef>
                  <a:spcPct val="0"/>
                </a:spcBef>
              </a:pPr>
              <a:t>88</a:t>
            </a:fld>
            <a:endParaRPr lang="en-US" altLang="de-DE" sz="1000" i="1">
              <a:latin typeface="Times New Roman" pitchFamily="18" charset="0"/>
            </a:endParaRPr>
          </a:p>
        </p:txBody>
      </p:sp>
      <p:sp>
        <p:nvSpPr>
          <p:cNvPr id="47107" name="Rectangle 1"/>
          <p:cNvSpPr>
            <a:spLocks noGrp="1" noRot="1" noChangeAspect="1" noChangeArrowheads="1" noTextEdit="1"/>
          </p:cNvSpPr>
          <p:nvPr>
            <p:ph type="sldImg"/>
          </p:nvPr>
        </p:nvSpPr>
        <p:spPr>
          <a:xfrm>
            <a:off x="852488" y="754063"/>
            <a:ext cx="4962525" cy="3722687"/>
          </a:xfrm>
          <a:solidFill>
            <a:srgbClr val="FFFFFF"/>
          </a:solidFill>
          <a:ln/>
        </p:spPr>
      </p:sp>
      <p:sp>
        <p:nvSpPr>
          <p:cNvPr id="47108" name="Rectangle 2"/>
          <p:cNvSpPr>
            <a:spLocks noGrp="1" noChangeArrowheads="1"/>
          </p:cNvSpPr>
          <p:nvPr>
            <p:ph type="body" idx="1"/>
          </p:nvPr>
        </p:nvSpPr>
        <p:spPr>
          <a:xfrm>
            <a:off x="667066" y="4715629"/>
            <a:ext cx="5334956" cy="438378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6"/>
          <p:cNvSpPr txBox="1">
            <a:spLocks noGrp="1" noChangeArrowheads="1"/>
          </p:cNvSpPr>
          <p:nvPr/>
        </p:nvSpPr>
        <p:spPr bwMode="auto">
          <a:xfrm>
            <a:off x="3778992" y="9429671"/>
            <a:ext cx="2890096" cy="498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50000"/>
              </a:spcBef>
              <a:spcAft>
                <a:spcPct val="0"/>
              </a:spcAft>
              <a:defRPr sz="1600">
                <a:solidFill>
                  <a:schemeClr val="tx1"/>
                </a:solidFill>
                <a:latin typeface="Calibri" pitchFamily="34" charset="0"/>
              </a:defRPr>
            </a:lvl6pPr>
            <a:lvl7pPr marL="2971800" indent="-228600" eaLnBrk="0" fontAlgn="base" hangingPunct="0">
              <a:spcBef>
                <a:spcPct val="50000"/>
              </a:spcBef>
              <a:spcAft>
                <a:spcPct val="0"/>
              </a:spcAft>
              <a:defRPr sz="1600">
                <a:solidFill>
                  <a:schemeClr val="tx1"/>
                </a:solidFill>
                <a:latin typeface="Calibri" pitchFamily="34" charset="0"/>
              </a:defRPr>
            </a:lvl7pPr>
            <a:lvl8pPr marL="3429000" indent="-228600" eaLnBrk="0" fontAlgn="base" hangingPunct="0">
              <a:spcBef>
                <a:spcPct val="50000"/>
              </a:spcBef>
              <a:spcAft>
                <a:spcPct val="0"/>
              </a:spcAft>
              <a:defRPr sz="1600">
                <a:solidFill>
                  <a:schemeClr val="tx1"/>
                </a:solidFill>
                <a:latin typeface="Calibri" pitchFamily="34" charset="0"/>
              </a:defRPr>
            </a:lvl8pPr>
            <a:lvl9pPr marL="3886200" indent="-228600" eaLnBrk="0" fontAlgn="base" hangingPunct="0">
              <a:spcBef>
                <a:spcPct val="50000"/>
              </a:spcBef>
              <a:spcAft>
                <a:spcPct val="0"/>
              </a:spcAft>
              <a:defRPr sz="1600">
                <a:solidFill>
                  <a:schemeClr val="tx1"/>
                </a:solidFill>
                <a:latin typeface="Calibri" pitchFamily="34" charset="0"/>
              </a:defRPr>
            </a:lvl9pPr>
          </a:lstStyle>
          <a:p>
            <a:pPr algn="r">
              <a:spcBef>
                <a:spcPct val="0"/>
              </a:spcBef>
            </a:pPr>
            <a:fld id="{5F45A759-2639-4515-B3E0-FA54784F58ED}" type="slidenum">
              <a:rPr lang="en-US" altLang="de-DE" sz="1000" i="1">
                <a:latin typeface="Times New Roman" pitchFamily="18" charset="0"/>
              </a:rPr>
              <a:pPr algn="r">
                <a:spcBef>
                  <a:spcPct val="0"/>
                </a:spcBef>
              </a:pPr>
              <a:t>89</a:t>
            </a:fld>
            <a:endParaRPr lang="en-US" altLang="de-DE" sz="1000" i="1">
              <a:latin typeface="Times New Roman" pitchFamily="18" charset="0"/>
            </a:endParaRPr>
          </a:p>
        </p:txBody>
      </p:sp>
      <p:sp>
        <p:nvSpPr>
          <p:cNvPr id="36867" name="Rectangle 1"/>
          <p:cNvSpPr>
            <a:spLocks noGrp="1" noRot="1" noChangeAspect="1" noChangeArrowheads="1" noTextEdit="1"/>
          </p:cNvSpPr>
          <p:nvPr>
            <p:ph type="sldImg"/>
          </p:nvPr>
        </p:nvSpPr>
        <p:spPr>
          <a:xfrm>
            <a:off x="852488" y="754063"/>
            <a:ext cx="4962525" cy="3722687"/>
          </a:xfrm>
          <a:solidFill>
            <a:srgbClr val="FFFFFF"/>
          </a:solidFill>
          <a:ln/>
        </p:spPr>
      </p:sp>
      <p:sp>
        <p:nvSpPr>
          <p:cNvPr id="36868" name="Rectangle 2"/>
          <p:cNvSpPr>
            <a:spLocks noGrp="1" noChangeArrowheads="1"/>
          </p:cNvSpPr>
          <p:nvPr>
            <p:ph type="body" idx="1"/>
          </p:nvPr>
        </p:nvSpPr>
        <p:spPr>
          <a:xfrm>
            <a:off x="667066" y="4715629"/>
            <a:ext cx="5334956" cy="438378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6"/>
          <p:cNvSpPr txBox="1">
            <a:spLocks noGrp="1" noChangeArrowheads="1"/>
          </p:cNvSpPr>
          <p:nvPr/>
        </p:nvSpPr>
        <p:spPr bwMode="auto">
          <a:xfrm>
            <a:off x="3778992" y="9429671"/>
            <a:ext cx="2890096" cy="498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50000"/>
              </a:spcBef>
              <a:spcAft>
                <a:spcPct val="0"/>
              </a:spcAft>
              <a:defRPr sz="1600">
                <a:solidFill>
                  <a:schemeClr val="tx1"/>
                </a:solidFill>
                <a:latin typeface="Calibri" pitchFamily="34" charset="0"/>
              </a:defRPr>
            </a:lvl6pPr>
            <a:lvl7pPr marL="2971800" indent="-228600" eaLnBrk="0" fontAlgn="base" hangingPunct="0">
              <a:spcBef>
                <a:spcPct val="50000"/>
              </a:spcBef>
              <a:spcAft>
                <a:spcPct val="0"/>
              </a:spcAft>
              <a:defRPr sz="1600">
                <a:solidFill>
                  <a:schemeClr val="tx1"/>
                </a:solidFill>
                <a:latin typeface="Calibri" pitchFamily="34" charset="0"/>
              </a:defRPr>
            </a:lvl7pPr>
            <a:lvl8pPr marL="3429000" indent="-228600" eaLnBrk="0" fontAlgn="base" hangingPunct="0">
              <a:spcBef>
                <a:spcPct val="50000"/>
              </a:spcBef>
              <a:spcAft>
                <a:spcPct val="0"/>
              </a:spcAft>
              <a:defRPr sz="1600">
                <a:solidFill>
                  <a:schemeClr val="tx1"/>
                </a:solidFill>
                <a:latin typeface="Calibri" pitchFamily="34" charset="0"/>
              </a:defRPr>
            </a:lvl8pPr>
            <a:lvl9pPr marL="3886200" indent="-228600" eaLnBrk="0" fontAlgn="base" hangingPunct="0">
              <a:spcBef>
                <a:spcPct val="50000"/>
              </a:spcBef>
              <a:spcAft>
                <a:spcPct val="0"/>
              </a:spcAft>
              <a:defRPr sz="1600">
                <a:solidFill>
                  <a:schemeClr val="tx1"/>
                </a:solidFill>
                <a:latin typeface="Calibri" pitchFamily="34" charset="0"/>
              </a:defRPr>
            </a:lvl9pPr>
          </a:lstStyle>
          <a:p>
            <a:pPr algn="r">
              <a:spcBef>
                <a:spcPct val="0"/>
              </a:spcBef>
            </a:pPr>
            <a:fld id="{5F45A759-2639-4515-B3E0-FA54784F58ED}" type="slidenum">
              <a:rPr lang="en-US" altLang="de-DE" sz="1000" i="1">
                <a:latin typeface="Times New Roman" pitchFamily="18" charset="0"/>
              </a:rPr>
              <a:pPr algn="r">
                <a:spcBef>
                  <a:spcPct val="0"/>
                </a:spcBef>
              </a:pPr>
              <a:t>91</a:t>
            </a:fld>
            <a:endParaRPr lang="en-US" altLang="de-DE" sz="1000" i="1">
              <a:latin typeface="Times New Roman" pitchFamily="18" charset="0"/>
            </a:endParaRPr>
          </a:p>
        </p:txBody>
      </p:sp>
      <p:sp>
        <p:nvSpPr>
          <p:cNvPr id="36867" name="Rectangle 1"/>
          <p:cNvSpPr>
            <a:spLocks noGrp="1" noRot="1" noChangeAspect="1" noChangeArrowheads="1" noTextEdit="1"/>
          </p:cNvSpPr>
          <p:nvPr>
            <p:ph type="sldImg"/>
          </p:nvPr>
        </p:nvSpPr>
        <p:spPr>
          <a:xfrm>
            <a:off x="852488" y="754063"/>
            <a:ext cx="4962525" cy="3722687"/>
          </a:xfrm>
          <a:solidFill>
            <a:srgbClr val="FFFFFF"/>
          </a:solidFill>
          <a:ln/>
        </p:spPr>
      </p:sp>
      <p:sp>
        <p:nvSpPr>
          <p:cNvPr id="36868" name="Rectangle 2"/>
          <p:cNvSpPr>
            <a:spLocks noGrp="1" noChangeArrowheads="1"/>
          </p:cNvSpPr>
          <p:nvPr>
            <p:ph type="body" idx="1"/>
          </p:nvPr>
        </p:nvSpPr>
        <p:spPr>
          <a:xfrm>
            <a:off x="667066" y="4715629"/>
            <a:ext cx="5334956" cy="438378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kern="1200" dirty="0" err="1" smtClean="0">
                <a:solidFill>
                  <a:schemeClr val="tx1"/>
                </a:solidFill>
                <a:effectLst/>
                <a:latin typeface="Arial" pitchFamily="34" charset="0"/>
                <a:ea typeface="+mn-ea"/>
                <a:cs typeface="+mn-cs"/>
              </a:rPr>
              <a:t>Dangermond</a:t>
            </a:r>
            <a:r>
              <a:rPr lang="en-US" sz="1200" b="0" i="0" kern="1200" dirty="0" smtClean="0">
                <a:solidFill>
                  <a:schemeClr val="tx1"/>
                </a:solidFill>
                <a:effectLst/>
                <a:latin typeface="Arial" pitchFamily="34" charset="0"/>
                <a:ea typeface="+mn-ea"/>
                <a:cs typeface="+mn-cs"/>
              </a:rPr>
              <a:t> never took outside financing, and other than a $5,000 loan from his mother in the early days, </a:t>
            </a:r>
            <a:r>
              <a:rPr lang="en-US" sz="1200" b="0" i="0" kern="1200" dirty="0" err="1" smtClean="0">
                <a:solidFill>
                  <a:schemeClr val="tx1"/>
                </a:solidFill>
                <a:effectLst/>
                <a:latin typeface="Arial" pitchFamily="34" charset="0"/>
                <a:ea typeface="+mn-ea"/>
                <a:cs typeface="+mn-cs"/>
              </a:rPr>
              <a:t>Esri</a:t>
            </a:r>
            <a:r>
              <a:rPr lang="en-US" sz="1200" b="0" i="0" kern="1200" dirty="0" smtClean="0">
                <a:solidFill>
                  <a:schemeClr val="tx1"/>
                </a:solidFill>
                <a:effectLst/>
                <a:latin typeface="Arial" pitchFamily="34" charset="0"/>
                <a:ea typeface="+mn-ea"/>
                <a:cs typeface="+mn-cs"/>
              </a:rPr>
              <a:t> never borrowed money. It has been profitable since day one. </a:t>
            </a:r>
            <a:br>
              <a:rPr lang="en-US" sz="1200" b="0" i="0" kern="1200" dirty="0" smtClean="0">
                <a:solidFill>
                  <a:schemeClr val="tx1"/>
                </a:solidFill>
                <a:effectLst/>
                <a:latin typeface="Arial" pitchFamily="34" charset="0"/>
                <a:ea typeface="+mn-ea"/>
                <a:cs typeface="+mn-cs"/>
              </a:rPr>
            </a:br>
            <a:r>
              <a:rPr lang="en-US" sz="1200" b="0" i="0" kern="1200" dirty="0" smtClean="0">
                <a:solidFill>
                  <a:schemeClr val="tx1"/>
                </a:solidFill>
                <a:effectLst/>
                <a:latin typeface="Arial" pitchFamily="34" charset="0"/>
                <a:ea typeface="+mn-ea"/>
                <a:cs typeface="+mn-cs"/>
              </a:rPr>
              <a:t>https://www.forbes.com/sites/miguelhelft/2016/02/10/the-godfather-of-digital-maps/#4c9aa4c74da9</a:t>
            </a:r>
          </a:p>
          <a:p>
            <a:endParaRPr lang="en-US" sz="1200" b="0" i="0" kern="1200" dirty="0" smtClean="0">
              <a:solidFill>
                <a:schemeClr val="tx1"/>
              </a:solidFill>
              <a:effectLst/>
              <a:latin typeface="Arial" pitchFamily="34"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"We kept ownership of our company and grew to it be what it is today. It gives some sense of what American business can be. It can grow from nothing, with people's imaginations, into advanced technology that makes a difference."</a:t>
            </a:r>
            <a:endParaRPr lang="de-DE" dirty="0" smtClean="0"/>
          </a:p>
          <a:p>
            <a:endParaRPr lang="de-DE" dirty="0"/>
          </a:p>
        </p:txBody>
      </p:sp>
      <p:sp>
        <p:nvSpPr>
          <p:cNvPr id="4" name="Foliennummernplatzhalter 3"/>
          <p:cNvSpPr>
            <a:spLocks noGrp="1"/>
          </p:cNvSpPr>
          <p:nvPr>
            <p:ph type="sldNum" sz="quarter" idx="10"/>
          </p:nvPr>
        </p:nvSpPr>
        <p:spPr/>
        <p:txBody>
          <a:bodyPr/>
          <a:lstStyle/>
          <a:p>
            <a:pPr>
              <a:defRPr/>
            </a:pPr>
            <a:fld id="{33F6518E-2FF0-4D33-A7BC-CDA486547032}" type="slidenum">
              <a:rPr lang="de-DE" smtClean="0"/>
              <a:pPr>
                <a:defRPr/>
              </a:pPr>
              <a:t>100</a:t>
            </a:fld>
            <a:endParaRPr lang="de-DE"/>
          </a:p>
        </p:txBody>
      </p:sp>
    </p:spTree>
    <p:extLst>
      <p:ext uri="{BB962C8B-B14F-4D97-AF65-F5344CB8AC3E}">
        <p14:creationId xmlns:p14="http://schemas.microsoft.com/office/powerpoint/2010/main" val="1605930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xfrm>
            <a:off x="854075" y="754063"/>
            <a:ext cx="4959350" cy="3721100"/>
          </a:xfrm>
          <a:ln/>
        </p:spPr>
      </p:sp>
      <p:sp>
        <p:nvSpPr>
          <p:cNvPr id="93187" name="Rectangle 3"/>
          <p:cNvSpPr>
            <a:spLocks noGrp="1" noChangeArrowheads="1"/>
          </p:cNvSpPr>
          <p:nvPr>
            <p:ph type="body" idx="1"/>
          </p:nvPr>
        </p:nvSpPr>
        <p:spPr>
          <a:xfrm>
            <a:off x="666750" y="4714875"/>
            <a:ext cx="533400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49263"/>
            <a:r>
              <a:rPr lang="en-US" altLang="de-DE" smtClean="0">
                <a:latin typeface="Arial" charset="0"/>
              </a:rPr>
              <a:t>keeping track of who is a member of the Project Steering Committee</a:t>
            </a:r>
            <a:endParaRPr lang="de-DE" altLang="de-DE" smtClean="0">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xfrm>
            <a:off x="854075" y="754063"/>
            <a:ext cx="4959350" cy="3721100"/>
          </a:xfrm>
          <a:ln/>
        </p:spPr>
      </p:sp>
      <p:sp>
        <p:nvSpPr>
          <p:cNvPr id="94211" name="Rectangle 3"/>
          <p:cNvSpPr>
            <a:spLocks noGrp="1" noChangeArrowheads="1"/>
          </p:cNvSpPr>
          <p:nvPr>
            <p:ph type="body" idx="1"/>
          </p:nvPr>
        </p:nvSpPr>
        <p:spPr>
          <a:xfrm>
            <a:off x="666750" y="4714875"/>
            <a:ext cx="533400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742950" lvl="1" indent="-285750" defTabSz="449263"/>
            <a:r>
              <a:rPr lang="en-US" altLang="de-DE" smtClean="0">
                <a:latin typeface="Arial" charset="0"/>
              </a:rPr>
              <a:t>timeline showing all project events in order, making the acquisition of an overview of the project and tracking progress easy.</a:t>
            </a:r>
            <a:endParaRPr lang="de-DE" altLang="de-DE" smtClean="0">
              <a:latin typeface="Arial" charset="0"/>
            </a:endParaRPr>
          </a:p>
          <a:p>
            <a:pPr defTabSz="449263"/>
            <a:endParaRPr lang="de-DE" altLang="de-DE"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The Limits to Growth (LTG) is a 1972 report on the computer simulation of exponential economic and population growth with a finite supply of resources.[2] Funded by the Volkswagen Foundation[3] and commissioned by the Club of Rome, the findings of the study were first presented at international gatherings in Moscow and Rio de Janeiro in the summer of 1971.</a:t>
            </a:r>
            <a:endParaRPr lang="de-DE" dirty="0"/>
          </a:p>
        </p:txBody>
      </p:sp>
      <p:sp>
        <p:nvSpPr>
          <p:cNvPr id="4" name="Foliennummernplatzhalter 3"/>
          <p:cNvSpPr>
            <a:spLocks noGrp="1"/>
          </p:cNvSpPr>
          <p:nvPr>
            <p:ph type="sldNum" sz="quarter" idx="10"/>
          </p:nvPr>
        </p:nvSpPr>
        <p:spPr/>
        <p:txBody>
          <a:bodyPr/>
          <a:lstStyle/>
          <a:p>
            <a:pPr>
              <a:defRPr/>
            </a:pPr>
            <a:fld id="{33F6518E-2FF0-4D33-A7BC-CDA486547032}" type="slidenum">
              <a:rPr lang="de-DE" smtClean="0"/>
              <a:pPr>
                <a:defRPr/>
              </a:pPr>
              <a:t>12</a:t>
            </a:fld>
            <a:endParaRPr lang="de-DE"/>
          </a:p>
        </p:txBody>
      </p:sp>
    </p:spTree>
    <p:extLst>
      <p:ext uri="{BB962C8B-B14F-4D97-AF65-F5344CB8AC3E}">
        <p14:creationId xmlns:p14="http://schemas.microsoft.com/office/powerpoint/2010/main" val="3094692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a:t>
            </a:r>
            <a:r>
              <a:rPr lang="en-US" dirty="0" smtClean="0"/>
              <a:t>The crowded maternity ward at </a:t>
            </a:r>
            <a:r>
              <a:rPr lang="en-US" dirty="0" err="1" smtClean="0"/>
              <a:t>Fabella</a:t>
            </a:r>
            <a:r>
              <a:rPr lang="en-US" dirty="0" smtClean="0"/>
              <a:t> Hospital in Manila overflows with hundreds of new moms. There aren’t enough beds for everyone, so they share, four or five to a bed.  </a:t>
            </a:r>
          </a:p>
          <a:p>
            <a:r>
              <a:rPr lang="en-US" dirty="0" smtClean="0"/>
              <a:t>The babies, some of them wrapped in blankets, lie in the middle. Young mothers sit in blood-streaked, thin, white hospital gowns that curl up on their sides.</a:t>
            </a:r>
            <a:r>
              <a:rPr lang="en-US" sz="1200" b="0" i="0" kern="1200" dirty="0" smtClean="0">
                <a:solidFill>
                  <a:schemeClr val="tx1"/>
                </a:solidFill>
                <a:effectLst/>
                <a:latin typeface="Arial" pitchFamily="34" charset="0"/>
                <a:ea typeface="+mn-ea"/>
                <a:cs typeface="+mn-cs"/>
              </a:rPr>
              <a:t> Most of the women who give birth at </a:t>
            </a:r>
            <a:r>
              <a:rPr lang="en-US" sz="1200" b="0" i="0" kern="1200" dirty="0" err="1" smtClean="0">
                <a:solidFill>
                  <a:schemeClr val="tx1"/>
                </a:solidFill>
                <a:effectLst/>
                <a:latin typeface="Arial" pitchFamily="34" charset="0"/>
                <a:ea typeface="+mn-ea"/>
                <a:cs typeface="+mn-cs"/>
              </a:rPr>
              <a:t>Fabella</a:t>
            </a:r>
            <a:r>
              <a:rPr lang="en-US" sz="1200" b="0" i="0" kern="1200" dirty="0" smtClean="0">
                <a:solidFill>
                  <a:schemeClr val="tx1"/>
                </a:solidFill>
                <a:effectLst/>
                <a:latin typeface="Arial" pitchFamily="34" charset="0"/>
                <a:ea typeface="+mn-ea"/>
                <a:cs typeface="+mn-cs"/>
              </a:rPr>
              <a:t> come from poor communities around Manila. Here, they only have to pay what they can afford.</a:t>
            </a:r>
            <a:r>
              <a:rPr lang="en-US" dirty="0" smtClean="0"/>
              <a:t>"</a:t>
            </a:r>
          </a:p>
          <a:p>
            <a:r>
              <a:rPr lang="de-DE" sz="1200" b="0" i="0" kern="1200" dirty="0" smtClean="0">
                <a:solidFill>
                  <a:schemeClr val="tx1"/>
                </a:solidFill>
                <a:effectLst/>
                <a:latin typeface="Arial" pitchFamily="34" charset="0"/>
                <a:ea typeface="+mn-ea"/>
                <a:cs typeface="+mn-cs"/>
              </a:rPr>
              <a:t>Former </a:t>
            </a:r>
            <a:r>
              <a:rPr lang="de-DE" sz="1200" b="0" i="0" kern="1200" dirty="0" err="1" smtClean="0">
                <a:solidFill>
                  <a:schemeClr val="tx1"/>
                </a:solidFill>
                <a:effectLst/>
                <a:latin typeface="Arial" pitchFamily="34" charset="0"/>
                <a:ea typeface="+mn-ea"/>
                <a:cs typeface="+mn-cs"/>
              </a:rPr>
              <a:t>Congresswoman</a:t>
            </a:r>
            <a:r>
              <a:rPr lang="de-DE" sz="1200" b="0" i="0" kern="1200" dirty="0" smtClean="0">
                <a:solidFill>
                  <a:schemeClr val="tx1"/>
                </a:solidFill>
                <a:effectLst/>
                <a:latin typeface="Arial" pitchFamily="34" charset="0"/>
                <a:ea typeface="+mn-ea"/>
                <a:cs typeface="+mn-cs"/>
              </a:rPr>
              <a:t> </a:t>
            </a:r>
            <a:r>
              <a:rPr lang="de-DE" sz="1200" b="0" i="0" kern="1200" dirty="0" err="1" smtClean="0">
                <a:solidFill>
                  <a:schemeClr val="tx1"/>
                </a:solidFill>
                <a:effectLst/>
                <a:latin typeface="Arial" pitchFamily="34" charset="0"/>
                <a:ea typeface="+mn-ea"/>
                <a:cs typeface="+mn-cs"/>
              </a:rPr>
              <a:t>Risa</a:t>
            </a:r>
            <a:r>
              <a:rPr lang="de-DE" sz="1200" b="0" i="0" kern="1200" dirty="0" smtClean="0">
                <a:solidFill>
                  <a:schemeClr val="tx1"/>
                </a:solidFill>
                <a:effectLst/>
                <a:latin typeface="Arial" pitchFamily="34" charset="0"/>
                <a:ea typeface="+mn-ea"/>
                <a:cs typeface="+mn-cs"/>
              </a:rPr>
              <a:t> </a:t>
            </a:r>
            <a:r>
              <a:rPr lang="de-DE" sz="1200" b="0" i="0" kern="1200" dirty="0" err="1" smtClean="0">
                <a:solidFill>
                  <a:schemeClr val="tx1"/>
                </a:solidFill>
                <a:effectLst/>
                <a:latin typeface="Arial" pitchFamily="34" charset="0"/>
                <a:ea typeface="+mn-ea"/>
                <a:cs typeface="+mn-cs"/>
              </a:rPr>
              <a:t>Hontiveros</a:t>
            </a:r>
            <a:r>
              <a:rPr lang="de-DE" sz="1200" b="0" i="0" kern="1200" dirty="0" smtClean="0">
                <a:solidFill>
                  <a:schemeClr val="tx1"/>
                </a:solidFill>
                <a:effectLst/>
                <a:latin typeface="Arial" pitchFamily="34" charset="0"/>
                <a:ea typeface="+mn-ea"/>
                <a:cs typeface="+mn-cs"/>
              </a:rPr>
              <a:t>: </a:t>
            </a:r>
            <a:r>
              <a:rPr lang="en-US" sz="1200" b="0" i="0" kern="1200" dirty="0" smtClean="0">
                <a:solidFill>
                  <a:schemeClr val="tx1"/>
                </a:solidFill>
                <a:effectLst/>
                <a:latin typeface="Arial" pitchFamily="34" charset="0"/>
                <a:ea typeface="+mn-ea"/>
                <a:cs typeface="+mn-cs"/>
              </a:rPr>
              <a:t>“If you had just a minimum wage in a day would you spend it for a pack of pills or a pack of condoms, or would you spend it for a kilo of rice?” </a:t>
            </a:r>
            <a:endParaRPr lang="de-DE" dirty="0"/>
          </a:p>
        </p:txBody>
      </p:sp>
      <p:sp>
        <p:nvSpPr>
          <p:cNvPr id="4" name="Foliennummernplatzhalter 3"/>
          <p:cNvSpPr>
            <a:spLocks noGrp="1"/>
          </p:cNvSpPr>
          <p:nvPr>
            <p:ph type="sldNum" sz="quarter" idx="10"/>
          </p:nvPr>
        </p:nvSpPr>
        <p:spPr/>
        <p:txBody>
          <a:bodyPr/>
          <a:lstStyle/>
          <a:p>
            <a:pPr>
              <a:defRPr/>
            </a:pPr>
            <a:fld id="{33F6518E-2FF0-4D33-A7BC-CDA486547032}" type="slidenum">
              <a:rPr lang="de-DE" smtClean="0"/>
              <a:pPr>
                <a:defRPr/>
              </a:pPr>
              <a:t>15</a:t>
            </a:fld>
            <a:endParaRPr lang="de-DE"/>
          </a:p>
        </p:txBody>
      </p:sp>
    </p:spTree>
    <p:extLst>
      <p:ext uri="{BB962C8B-B14F-4D97-AF65-F5344CB8AC3E}">
        <p14:creationId xmlns:p14="http://schemas.microsoft.com/office/powerpoint/2010/main" val="3847431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kern="1200" dirty="0" smtClean="0">
                <a:solidFill>
                  <a:schemeClr val="tx1"/>
                </a:solidFill>
                <a:effectLst/>
                <a:latin typeface="Arial" pitchFamily="34" charset="0"/>
                <a:ea typeface="+mn-ea"/>
                <a:cs typeface="+mn-cs"/>
              </a:rPr>
              <a:t>Bezos is the founder and largest shareholder of Amazon, the world's biggest online retailer.</a:t>
            </a:r>
          </a:p>
          <a:p>
            <a:r>
              <a:rPr lang="en-US" sz="1200" b="0" i="0" kern="1200" dirty="0" smtClean="0">
                <a:solidFill>
                  <a:schemeClr val="tx1"/>
                </a:solidFill>
                <a:effectLst/>
                <a:latin typeface="Arial" pitchFamily="34" charset="0"/>
                <a:ea typeface="+mn-ea"/>
                <a:cs typeface="+mn-cs"/>
              </a:rPr>
              <a:t>Ballmer is the former CEO of Microsoft, the world’s biggest software maker. </a:t>
            </a:r>
            <a:endParaRPr lang="de-DE" dirty="0"/>
          </a:p>
        </p:txBody>
      </p:sp>
      <p:sp>
        <p:nvSpPr>
          <p:cNvPr id="4" name="Foliennummernplatzhalter 3"/>
          <p:cNvSpPr>
            <a:spLocks noGrp="1"/>
          </p:cNvSpPr>
          <p:nvPr>
            <p:ph type="sldNum" sz="quarter" idx="10"/>
          </p:nvPr>
        </p:nvSpPr>
        <p:spPr/>
        <p:txBody>
          <a:bodyPr/>
          <a:lstStyle/>
          <a:p>
            <a:pPr>
              <a:defRPr/>
            </a:pPr>
            <a:fld id="{33F6518E-2FF0-4D33-A7BC-CDA486547032}" type="slidenum">
              <a:rPr lang="de-DE" smtClean="0"/>
              <a:pPr>
                <a:defRPr/>
              </a:pPr>
              <a:t>19</a:t>
            </a:fld>
            <a:endParaRPr lang="de-DE"/>
          </a:p>
        </p:txBody>
      </p:sp>
    </p:spTree>
    <p:extLst>
      <p:ext uri="{BB962C8B-B14F-4D97-AF65-F5344CB8AC3E}">
        <p14:creationId xmlns:p14="http://schemas.microsoft.com/office/powerpoint/2010/main" val="2062133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solidFill>
                  <a:schemeClr val="tx2">
                    <a:lumMod val="95000"/>
                    <a:lumOff val="5000"/>
                  </a:schemeClr>
                </a:solidFill>
              </a:rPr>
              <a:t>, Unabhängigkeit, Gemeinschaft, Zusammenarbeit, Solidarität</a:t>
            </a:r>
            <a:endParaRPr lang="de-DE" dirty="0"/>
          </a:p>
        </p:txBody>
      </p:sp>
      <p:sp>
        <p:nvSpPr>
          <p:cNvPr id="4" name="Foliennummernplatzhalter 3"/>
          <p:cNvSpPr>
            <a:spLocks noGrp="1"/>
          </p:cNvSpPr>
          <p:nvPr>
            <p:ph type="sldNum" sz="quarter" idx="10"/>
          </p:nvPr>
        </p:nvSpPr>
        <p:spPr/>
        <p:txBody>
          <a:bodyPr/>
          <a:lstStyle/>
          <a:p>
            <a:pPr>
              <a:defRPr/>
            </a:pPr>
            <a:fld id="{33F6518E-2FF0-4D33-A7BC-CDA486547032}" type="slidenum">
              <a:rPr lang="de-DE" smtClean="0"/>
              <a:pPr>
                <a:defRPr/>
              </a:pPr>
              <a:t>27</a:t>
            </a:fld>
            <a:endParaRPr lang="de-DE"/>
          </a:p>
        </p:txBody>
      </p:sp>
    </p:spTree>
    <p:extLst>
      <p:ext uri="{BB962C8B-B14F-4D97-AF65-F5344CB8AC3E}">
        <p14:creationId xmlns:p14="http://schemas.microsoft.com/office/powerpoint/2010/main" val="1749244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solidFill>
                  <a:schemeClr val="tx2">
                    <a:lumMod val="95000"/>
                    <a:lumOff val="5000"/>
                  </a:schemeClr>
                </a:solidFill>
              </a:rPr>
              <a:t>, Unabhängigkeit, Gemeinschaft, Zusammenarbeit, Solidarität</a:t>
            </a:r>
            <a:endParaRPr lang="de-DE" dirty="0"/>
          </a:p>
        </p:txBody>
      </p:sp>
      <p:sp>
        <p:nvSpPr>
          <p:cNvPr id="4" name="Foliennummernplatzhalter 3"/>
          <p:cNvSpPr>
            <a:spLocks noGrp="1"/>
          </p:cNvSpPr>
          <p:nvPr>
            <p:ph type="sldNum" sz="quarter" idx="10"/>
          </p:nvPr>
        </p:nvSpPr>
        <p:spPr/>
        <p:txBody>
          <a:bodyPr/>
          <a:lstStyle/>
          <a:p>
            <a:pPr>
              <a:defRPr/>
            </a:pPr>
            <a:fld id="{33F6518E-2FF0-4D33-A7BC-CDA486547032}" type="slidenum">
              <a:rPr lang="de-DE" smtClean="0"/>
              <a:pPr>
                <a:defRPr/>
              </a:pPr>
              <a:t>28</a:t>
            </a:fld>
            <a:endParaRPr lang="de-DE"/>
          </a:p>
        </p:txBody>
      </p:sp>
    </p:spTree>
    <p:extLst>
      <p:ext uri="{BB962C8B-B14F-4D97-AF65-F5344CB8AC3E}">
        <p14:creationId xmlns:p14="http://schemas.microsoft.com/office/powerpoint/2010/main" val="17492448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kern="0" dirty="0" smtClean="0">
                <a:solidFill>
                  <a:schemeClr val="tx2">
                    <a:lumMod val="95000"/>
                    <a:lumOff val="5000"/>
                  </a:schemeClr>
                </a:solidFill>
              </a:rPr>
              <a:t>Jede gute Software wird von einem Entwickler geschrieben, der ein </a:t>
            </a:r>
            <a:r>
              <a:rPr lang="de-DE" b="1" kern="0" dirty="0" smtClean="0">
                <a:solidFill>
                  <a:schemeClr val="tx2">
                    <a:lumMod val="95000"/>
                    <a:lumOff val="5000"/>
                  </a:schemeClr>
                </a:solidFill>
              </a:rPr>
              <a:t>persönliches Problem</a:t>
            </a:r>
            <a:r>
              <a:rPr lang="de-DE" kern="0" dirty="0" smtClean="0">
                <a:solidFill>
                  <a:schemeClr val="tx2">
                    <a:lumMod val="95000"/>
                    <a:lumOff val="5000"/>
                  </a:schemeClr>
                </a:solidFill>
              </a:rPr>
              <a:t> lösen will.</a:t>
            </a:r>
          </a:p>
          <a:p>
            <a:r>
              <a:rPr lang="de-DE" kern="0" dirty="0" smtClean="0">
                <a:solidFill>
                  <a:schemeClr val="tx2">
                    <a:lumMod val="95000"/>
                    <a:lumOff val="5000"/>
                  </a:schemeClr>
                </a:solidFill>
              </a:rPr>
              <a:t>Wenn du die richtige Einstellung hast, werden dich </a:t>
            </a:r>
            <a:r>
              <a:rPr lang="de-DE" b="1" kern="0" dirty="0" smtClean="0">
                <a:solidFill>
                  <a:schemeClr val="tx2">
                    <a:lumMod val="95000"/>
                    <a:lumOff val="5000"/>
                  </a:schemeClr>
                </a:solidFill>
              </a:rPr>
              <a:t>interessante Probleme </a:t>
            </a:r>
            <a:r>
              <a:rPr lang="de-DE" kern="0" dirty="0" smtClean="0">
                <a:solidFill>
                  <a:schemeClr val="tx2">
                    <a:lumMod val="95000"/>
                    <a:lumOff val="5000"/>
                  </a:schemeClr>
                </a:solidFill>
              </a:rPr>
              <a:t>finden.</a:t>
            </a:r>
          </a:p>
          <a:p>
            <a:r>
              <a:rPr lang="de-DE" kern="0" dirty="0" smtClean="0">
                <a:solidFill>
                  <a:schemeClr val="tx2">
                    <a:lumMod val="95000"/>
                    <a:lumOff val="5000"/>
                  </a:schemeClr>
                </a:solidFill>
              </a:rPr>
              <a:t>Wenn du das Interesse an einem Programm verlierst, ist es deine Pflicht, dieses einem </a:t>
            </a:r>
            <a:r>
              <a:rPr lang="de-DE" b="1" kern="0" dirty="0" smtClean="0">
                <a:solidFill>
                  <a:schemeClr val="tx2">
                    <a:lumMod val="95000"/>
                    <a:lumOff val="5000"/>
                  </a:schemeClr>
                </a:solidFill>
              </a:rPr>
              <a:t>kompetenten Nachfolger </a:t>
            </a:r>
            <a:r>
              <a:rPr lang="de-DE" kern="0" dirty="0" smtClean="0">
                <a:solidFill>
                  <a:schemeClr val="tx2">
                    <a:lumMod val="95000"/>
                    <a:lumOff val="5000"/>
                  </a:schemeClr>
                </a:solidFill>
              </a:rPr>
              <a:t>zu übergeben.</a:t>
            </a:r>
          </a:p>
          <a:p>
            <a:r>
              <a:rPr lang="de-DE" kern="0" dirty="0" smtClean="0">
                <a:solidFill>
                  <a:schemeClr val="tx2">
                    <a:lumMod val="95000"/>
                    <a:lumOff val="5000"/>
                  </a:schemeClr>
                </a:solidFill>
              </a:rPr>
              <a:t>Wenn du deine </a:t>
            </a:r>
            <a:r>
              <a:rPr lang="de-DE" b="1" kern="0" dirty="0" smtClean="0">
                <a:solidFill>
                  <a:schemeClr val="tx2">
                    <a:lumMod val="95000"/>
                    <a:lumOff val="5000"/>
                  </a:schemeClr>
                </a:solidFill>
              </a:rPr>
              <a:t>Benutzer</a:t>
            </a:r>
            <a:r>
              <a:rPr lang="de-DE" kern="0" dirty="0" smtClean="0">
                <a:solidFill>
                  <a:schemeClr val="tx2">
                    <a:lumMod val="95000"/>
                    <a:lumOff val="5000"/>
                  </a:schemeClr>
                </a:solidFill>
              </a:rPr>
              <a:t> als Mitprogrammierer betrachtest, ist dies der einfachste Weg zu </a:t>
            </a:r>
            <a:r>
              <a:rPr lang="de-DE" b="1" kern="0" dirty="0" smtClean="0">
                <a:solidFill>
                  <a:schemeClr val="tx2">
                    <a:lumMod val="95000"/>
                    <a:lumOff val="5000"/>
                  </a:schemeClr>
                </a:solidFill>
              </a:rPr>
              <a:t>schneller Verbesserung und effizientem Debugging</a:t>
            </a:r>
            <a:r>
              <a:rPr lang="de-DE" kern="0" dirty="0" smtClean="0">
                <a:solidFill>
                  <a:schemeClr val="tx2">
                    <a:lumMod val="95000"/>
                    <a:lumOff val="5000"/>
                  </a:schemeClr>
                </a:solidFill>
              </a:rPr>
              <a:t>.</a:t>
            </a:r>
          </a:p>
          <a:p>
            <a:r>
              <a:rPr lang="de-DE" kern="0" dirty="0" smtClean="0">
                <a:solidFill>
                  <a:schemeClr val="tx2">
                    <a:lumMod val="95000"/>
                    <a:lumOff val="5000"/>
                  </a:schemeClr>
                </a:solidFill>
              </a:rPr>
              <a:t>Veröffentliche früh</a:t>
            </a:r>
            <a:r>
              <a:rPr lang="de-DE" b="1" kern="0" dirty="0" smtClean="0">
                <a:solidFill>
                  <a:schemeClr val="tx2">
                    <a:lumMod val="95000"/>
                    <a:lumOff val="5000"/>
                  </a:schemeClr>
                </a:solidFill>
              </a:rPr>
              <a:t>. Veröffentliche häufig. Und höre auf die Benutzer</a:t>
            </a:r>
            <a:r>
              <a:rPr lang="de-DE" kern="0" dirty="0" smtClean="0">
                <a:solidFill>
                  <a:schemeClr val="tx2">
                    <a:lumMod val="95000"/>
                    <a:lumOff val="5000"/>
                  </a:schemeClr>
                </a:solidFill>
              </a:rPr>
              <a:t>.</a:t>
            </a:r>
          </a:p>
          <a:p>
            <a:r>
              <a:rPr lang="de-DE" kern="0" dirty="0" smtClean="0">
                <a:solidFill>
                  <a:schemeClr val="tx2">
                    <a:lumMod val="95000"/>
                    <a:lumOff val="5000"/>
                  </a:schemeClr>
                </a:solidFill>
              </a:rPr>
              <a:t>Mit einer hinreichend großen Gruppe von </a:t>
            </a:r>
            <a:r>
              <a:rPr lang="de-DE" b="1" kern="0" dirty="0" smtClean="0">
                <a:solidFill>
                  <a:schemeClr val="tx2">
                    <a:lumMod val="95000"/>
                    <a:lumOff val="5000"/>
                  </a:schemeClr>
                </a:solidFill>
              </a:rPr>
              <a:t>Betatestern und Mitentwicklern </a:t>
            </a:r>
            <a:r>
              <a:rPr lang="de-DE" kern="0" dirty="0" smtClean="0">
                <a:solidFill>
                  <a:schemeClr val="tx2">
                    <a:lumMod val="95000"/>
                    <a:lumOff val="5000"/>
                  </a:schemeClr>
                </a:solidFill>
              </a:rPr>
              <a:t>wird fast jedes Problem schnell erkannt und die Lösung von jemandem gefunden.</a:t>
            </a:r>
          </a:p>
          <a:p>
            <a:pPr marL="0" marR="0" indent="0" algn="l" defTabSz="914400" rtl="0" eaLnBrk="0" fontAlgn="base" latinLnBrk="0" hangingPunct="0">
              <a:lnSpc>
                <a:spcPct val="100000"/>
              </a:lnSpc>
              <a:spcBef>
                <a:spcPct val="30000"/>
              </a:spcBef>
              <a:spcAft>
                <a:spcPct val="0"/>
              </a:spcAft>
              <a:buClrTx/>
              <a:buSzTx/>
              <a:buFontTx/>
              <a:buNone/>
              <a:tabLst/>
              <a:defRPr/>
            </a:pPr>
            <a:r>
              <a:rPr lang="de-DE" kern="0" dirty="0" smtClean="0">
                <a:solidFill>
                  <a:schemeClr val="tx2">
                    <a:lumMod val="95000"/>
                    <a:lumOff val="5000"/>
                  </a:schemeClr>
                </a:solidFill>
              </a:rPr>
              <a:t>Mit genügend guter </a:t>
            </a:r>
            <a:r>
              <a:rPr lang="de-DE" b="1" kern="0" dirty="0" smtClean="0">
                <a:solidFill>
                  <a:schemeClr val="tx2">
                    <a:lumMod val="95000"/>
                    <a:lumOff val="5000"/>
                  </a:schemeClr>
                </a:solidFill>
              </a:rPr>
              <a:t>Kommunikation</a:t>
            </a:r>
            <a:r>
              <a:rPr lang="de-DE" kern="0" dirty="0" smtClean="0">
                <a:solidFill>
                  <a:schemeClr val="tx2">
                    <a:lumMod val="95000"/>
                    <a:lumOff val="5000"/>
                  </a:schemeClr>
                </a:solidFill>
              </a:rPr>
              <a:t>, wie über das </a:t>
            </a:r>
            <a:r>
              <a:rPr lang="de-DE" b="1" kern="0" dirty="0" smtClean="0">
                <a:solidFill>
                  <a:schemeClr val="tx2">
                    <a:lumMod val="95000"/>
                    <a:lumOff val="5000"/>
                  </a:schemeClr>
                </a:solidFill>
              </a:rPr>
              <a:t>Internet</a:t>
            </a:r>
            <a:r>
              <a:rPr lang="de-DE" kern="0" dirty="0" smtClean="0">
                <a:solidFill>
                  <a:schemeClr val="tx2">
                    <a:lumMod val="95000"/>
                    <a:lumOff val="5000"/>
                  </a:schemeClr>
                </a:solidFill>
              </a:rPr>
              <a:t>, und </a:t>
            </a:r>
            <a:r>
              <a:rPr lang="de-DE" b="1" kern="0" dirty="0" smtClean="0">
                <a:solidFill>
                  <a:schemeClr val="tx2">
                    <a:lumMod val="95000"/>
                    <a:lumOff val="5000"/>
                  </a:schemeClr>
                </a:solidFill>
              </a:rPr>
              <a:t>Führung ohne Zwang</a:t>
            </a:r>
            <a:r>
              <a:rPr lang="de-DE" kern="0" dirty="0" smtClean="0">
                <a:solidFill>
                  <a:schemeClr val="tx2">
                    <a:lumMod val="95000"/>
                    <a:lumOff val="5000"/>
                  </a:schemeClr>
                </a:solidFill>
              </a:rPr>
              <a:t> sind viele Köpfe immer besser als einer.</a:t>
            </a:r>
          </a:p>
          <a:p>
            <a:endParaRPr lang="de-DE" dirty="0"/>
          </a:p>
        </p:txBody>
      </p:sp>
      <p:sp>
        <p:nvSpPr>
          <p:cNvPr id="4" name="Foliennummernplatzhalter 3"/>
          <p:cNvSpPr>
            <a:spLocks noGrp="1"/>
          </p:cNvSpPr>
          <p:nvPr>
            <p:ph type="sldNum" sz="quarter" idx="10"/>
          </p:nvPr>
        </p:nvSpPr>
        <p:spPr/>
        <p:txBody>
          <a:bodyPr/>
          <a:lstStyle/>
          <a:p>
            <a:pPr>
              <a:defRPr/>
            </a:pPr>
            <a:fld id="{33F6518E-2FF0-4D33-A7BC-CDA486547032}" type="slidenum">
              <a:rPr lang="de-DE" smtClean="0"/>
              <a:pPr>
                <a:defRPr/>
              </a:pPr>
              <a:t>30</a:t>
            </a:fld>
            <a:endParaRPr lang="de-DE"/>
          </a:p>
        </p:txBody>
      </p:sp>
    </p:spTree>
    <p:extLst>
      <p:ext uri="{BB962C8B-B14F-4D97-AF65-F5344CB8AC3E}">
        <p14:creationId xmlns:p14="http://schemas.microsoft.com/office/powerpoint/2010/main" val="1179535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Folienbildplatzhalter 1"/>
          <p:cNvSpPr>
            <a:spLocks noGrp="1" noRot="1" noChangeAspect="1" noTextEdit="1"/>
          </p:cNvSpPr>
          <p:nvPr>
            <p:ph type="sldImg"/>
          </p:nvPr>
        </p:nvSpPr>
        <p:spPr>
          <a:ln/>
        </p:spPr>
      </p:sp>
      <p:sp>
        <p:nvSpPr>
          <p:cNvPr id="7987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de-DE" smtClean="0">
                <a:latin typeface="Arial" charset="0"/>
              </a:rPr>
              <a:t>cracker A cracker is an individual who attempts to access computer systems without authorization. These individuals are often malicious, as opposed to hackers, and have many means at their disposal for breaking into a system. See also: hacker, Computer Emergency Response Team, Trojan Horse, virus, worm.</a:t>
            </a:r>
            <a:endParaRPr lang="de-DE" altLang="de-DE" smtClean="0">
              <a:latin typeface="Arial" charset="0"/>
            </a:endParaRPr>
          </a:p>
        </p:txBody>
      </p:sp>
      <p:sp>
        <p:nvSpPr>
          <p:cNvPr id="7987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a:defRPr sz="1600">
                <a:solidFill>
                  <a:schemeClr val="tx1"/>
                </a:solidFill>
                <a:latin typeface="Calibri" pitchFamily="34" charset="0"/>
              </a:defRPr>
            </a:lvl1pPr>
            <a:lvl2pPr marL="742950" indent="-285750" defTabSz="908050">
              <a:defRPr sz="1600">
                <a:solidFill>
                  <a:schemeClr val="tx1"/>
                </a:solidFill>
                <a:latin typeface="Calibri" pitchFamily="34" charset="0"/>
              </a:defRPr>
            </a:lvl2pPr>
            <a:lvl3pPr marL="1143000" indent="-228600" defTabSz="908050">
              <a:defRPr sz="1600">
                <a:solidFill>
                  <a:schemeClr val="tx1"/>
                </a:solidFill>
                <a:latin typeface="Calibri" pitchFamily="34" charset="0"/>
              </a:defRPr>
            </a:lvl3pPr>
            <a:lvl4pPr marL="1600200" indent="-228600" defTabSz="908050">
              <a:defRPr sz="1600">
                <a:solidFill>
                  <a:schemeClr val="tx1"/>
                </a:solidFill>
                <a:latin typeface="Calibri" pitchFamily="34" charset="0"/>
              </a:defRPr>
            </a:lvl4pPr>
            <a:lvl5pPr marL="2057400" indent="-228600" defTabSz="908050">
              <a:defRPr sz="1600">
                <a:solidFill>
                  <a:schemeClr val="tx1"/>
                </a:solidFill>
                <a:latin typeface="Calibri" pitchFamily="34" charset="0"/>
              </a:defRPr>
            </a:lvl5pPr>
            <a:lvl6pPr marL="2514600" indent="-228600" defTabSz="908050" eaLnBrk="0" fontAlgn="base" hangingPunct="0">
              <a:spcBef>
                <a:spcPct val="50000"/>
              </a:spcBef>
              <a:spcAft>
                <a:spcPct val="0"/>
              </a:spcAft>
              <a:defRPr sz="1600">
                <a:solidFill>
                  <a:schemeClr val="tx1"/>
                </a:solidFill>
                <a:latin typeface="Calibri" pitchFamily="34" charset="0"/>
              </a:defRPr>
            </a:lvl6pPr>
            <a:lvl7pPr marL="2971800" indent="-228600" defTabSz="908050" eaLnBrk="0" fontAlgn="base" hangingPunct="0">
              <a:spcBef>
                <a:spcPct val="50000"/>
              </a:spcBef>
              <a:spcAft>
                <a:spcPct val="0"/>
              </a:spcAft>
              <a:defRPr sz="1600">
                <a:solidFill>
                  <a:schemeClr val="tx1"/>
                </a:solidFill>
                <a:latin typeface="Calibri" pitchFamily="34" charset="0"/>
              </a:defRPr>
            </a:lvl7pPr>
            <a:lvl8pPr marL="3429000" indent="-228600" defTabSz="908050" eaLnBrk="0" fontAlgn="base" hangingPunct="0">
              <a:spcBef>
                <a:spcPct val="50000"/>
              </a:spcBef>
              <a:spcAft>
                <a:spcPct val="0"/>
              </a:spcAft>
              <a:defRPr sz="1600">
                <a:solidFill>
                  <a:schemeClr val="tx1"/>
                </a:solidFill>
                <a:latin typeface="Calibri" pitchFamily="34" charset="0"/>
              </a:defRPr>
            </a:lvl8pPr>
            <a:lvl9pPr marL="3886200" indent="-228600" defTabSz="908050" eaLnBrk="0" fontAlgn="base" hangingPunct="0">
              <a:spcBef>
                <a:spcPct val="50000"/>
              </a:spcBef>
              <a:spcAft>
                <a:spcPct val="0"/>
              </a:spcAft>
              <a:defRPr sz="1600">
                <a:solidFill>
                  <a:schemeClr val="tx1"/>
                </a:solidFill>
                <a:latin typeface="Calibri" pitchFamily="34" charset="0"/>
              </a:defRPr>
            </a:lvl9pPr>
          </a:lstStyle>
          <a:p>
            <a:fld id="{156B56E2-71EB-4A1A-BF27-70E2340FADC7}" type="slidenum">
              <a:rPr lang="de-DE" altLang="de-DE" sz="1100" smtClean="0">
                <a:latin typeface="Arial" charset="0"/>
              </a:rPr>
              <a:pPr/>
              <a:t>45</a:t>
            </a:fld>
            <a:endParaRPr lang="de-DE" altLang="de-DE" sz="1100"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Rectangle 6"/>
          <p:cNvSpPr>
            <a:spLocks noChangeArrowheads="1"/>
          </p:cNvSpPr>
          <p:nvPr/>
        </p:nvSpPr>
        <p:spPr bwMode="auto">
          <a:xfrm>
            <a:off x="0" y="0"/>
            <a:ext cx="250825" cy="6842125"/>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50000"/>
              </a:spcBef>
              <a:spcAft>
                <a:spcPct val="0"/>
              </a:spcAft>
              <a:defRPr sz="1600">
                <a:solidFill>
                  <a:schemeClr val="tx1"/>
                </a:solidFill>
                <a:latin typeface="Calibri" pitchFamily="34" charset="0"/>
              </a:defRPr>
            </a:lvl6pPr>
            <a:lvl7pPr marL="2971800" indent="-228600" eaLnBrk="0" fontAlgn="base" hangingPunct="0">
              <a:spcBef>
                <a:spcPct val="50000"/>
              </a:spcBef>
              <a:spcAft>
                <a:spcPct val="0"/>
              </a:spcAft>
              <a:defRPr sz="1600">
                <a:solidFill>
                  <a:schemeClr val="tx1"/>
                </a:solidFill>
                <a:latin typeface="Calibri" pitchFamily="34" charset="0"/>
              </a:defRPr>
            </a:lvl7pPr>
            <a:lvl8pPr marL="3429000" indent="-228600" eaLnBrk="0" fontAlgn="base" hangingPunct="0">
              <a:spcBef>
                <a:spcPct val="50000"/>
              </a:spcBef>
              <a:spcAft>
                <a:spcPct val="0"/>
              </a:spcAft>
              <a:defRPr sz="1600">
                <a:solidFill>
                  <a:schemeClr val="tx1"/>
                </a:solidFill>
                <a:latin typeface="Calibri" pitchFamily="34" charset="0"/>
              </a:defRPr>
            </a:lvl8pPr>
            <a:lvl9pPr marL="3886200" indent="-228600" eaLnBrk="0" fontAlgn="base" hangingPunct="0">
              <a:spcBef>
                <a:spcPct val="50000"/>
              </a:spcBef>
              <a:spcAft>
                <a:spcPct val="0"/>
              </a:spcAft>
              <a:defRPr sz="1600">
                <a:solidFill>
                  <a:schemeClr val="tx1"/>
                </a:solidFill>
                <a:latin typeface="Calibri" pitchFamily="34" charset="0"/>
              </a:defRPr>
            </a:lvl9pPr>
          </a:lstStyle>
          <a:p>
            <a:pPr>
              <a:defRPr/>
            </a:pPr>
            <a:endParaRPr lang="de-DE" altLang="de-DE" smtClean="0"/>
          </a:p>
        </p:txBody>
      </p:sp>
      <p:sp>
        <p:nvSpPr>
          <p:cNvPr id="3" name="Rectangle 7"/>
          <p:cNvSpPr>
            <a:spLocks noChangeArrowheads="1"/>
          </p:cNvSpPr>
          <p:nvPr/>
        </p:nvSpPr>
        <p:spPr bwMode="auto">
          <a:xfrm>
            <a:off x="0" y="0"/>
            <a:ext cx="250825" cy="4941888"/>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50000"/>
              </a:spcBef>
              <a:spcAft>
                <a:spcPct val="0"/>
              </a:spcAft>
              <a:defRPr sz="1600">
                <a:solidFill>
                  <a:schemeClr val="tx1"/>
                </a:solidFill>
                <a:latin typeface="Calibri" pitchFamily="34" charset="0"/>
              </a:defRPr>
            </a:lvl6pPr>
            <a:lvl7pPr marL="2971800" indent="-228600" eaLnBrk="0" fontAlgn="base" hangingPunct="0">
              <a:spcBef>
                <a:spcPct val="50000"/>
              </a:spcBef>
              <a:spcAft>
                <a:spcPct val="0"/>
              </a:spcAft>
              <a:defRPr sz="1600">
                <a:solidFill>
                  <a:schemeClr val="tx1"/>
                </a:solidFill>
                <a:latin typeface="Calibri" pitchFamily="34" charset="0"/>
              </a:defRPr>
            </a:lvl7pPr>
            <a:lvl8pPr marL="3429000" indent="-228600" eaLnBrk="0" fontAlgn="base" hangingPunct="0">
              <a:spcBef>
                <a:spcPct val="50000"/>
              </a:spcBef>
              <a:spcAft>
                <a:spcPct val="0"/>
              </a:spcAft>
              <a:defRPr sz="1600">
                <a:solidFill>
                  <a:schemeClr val="tx1"/>
                </a:solidFill>
                <a:latin typeface="Calibri" pitchFamily="34" charset="0"/>
              </a:defRPr>
            </a:lvl8pPr>
            <a:lvl9pPr marL="3886200" indent="-228600" eaLnBrk="0" fontAlgn="base" hangingPunct="0">
              <a:spcBef>
                <a:spcPct val="50000"/>
              </a:spcBef>
              <a:spcAft>
                <a:spcPct val="0"/>
              </a:spcAft>
              <a:defRPr sz="1600">
                <a:solidFill>
                  <a:schemeClr val="tx1"/>
                </a:solidFill>
                <a:latin typeface="Calibri" pitchFamily="34" charset="0"/>
              </a:defRPr>
            </a:lvl9pPr>
          </a:lstStyle>
          <a:p>
            <a:pPr>
              <a:defRPr/>
            </a:pPr>
            <a:endParaRPr lang="de-DE" altLang="de-DE" smtClean="0"/>
          </a:p>
        </p:txBody>
      </p:sp>
      <p:sp>
        <p:nvSpPr>
          <p:cNvPr id="4" name="Rectangle 8"/>
          <p:cNvSpPr>
            <a:spLocks noChangeArrowheads="1"/>
          </p:cNvSpPr>
          <p:nvPr/>
        </p:nvSpPr>
        <p:spPr bwMode="auto">
          <a:xfrm rot="16200000">
            <a:off x="-544513" y="2481263"/>
            <a:ext cx="1254125" cy="339726"/>
          </a:xfrm>
          <a:prstGeom prst="rect">
            <a:avLst/>
          </a:prstGeom>
          <a:noFill/>
          <a:ln w="9525">
            <a:noFill/>
            <a:miter lim="800000"/>
            <a:headEnd/>
            <a:tailEnd/>
          </a:ln>
          <a:effectLst/>
        </p:spPr>
        <p:txBody>
          <a:bodyPr wrap="none" lIns="92075" tIns="46038" rIns="92075" bIns="46038">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50000"/>
              </a:spcBef>
              <a:spcAft>
                <a:spcPct val="0"/>
              </a:spcAft>
              <a:defRPr sz="1600">
                <a:solidFill>
                  <a:schemeClr val="tx1"/>
                </a:solidFill>
                <a:latin typeface="Calibri" pitchFamily="34" charset="0"/>
              </a:defRPr>
            </a:lvl6pPr>
            <a:lvl7pPr marL="2971800" indent="-228600" eaLnBrk="0" fontAlgn="base" hangingPunct="0">
              <a:spcBef>
                <a:spcPct val="50000"/>
              </a:spcBef>
              <a:spcAft>
                <a:spcPct val="0"/>
              </a:spcAft>
              <a:defRPr sz="1600">
                <a:solidFill>
                  <a:schemeClr val="tx1"/>
                </a:solidFill>
                <a:latin typeface="Calibri" pitchFamily="34" charset="0"/>
              </a:defRPr>
            </a:lvl7pPr>
            <a:lvl8pPr marL="3429000" indent="-228600" eaLnBrk="0" fontAlgn="base" hangingPunct="0">
              <a:spcBef>
                <a:spcPct val="50000"/>
              </a:spcBef>
              <a:spcAft>
                <a:spcPct val="0"/>
              </a:spcAft>
              <a:defRPr sz="1600">
                <a:solidFill>
                  <a:schemeClr val="tx1"/>
                </a:solidFill>
                <a:latin typeface="Calibri" pitchFamily="34" charset="0"/>
              </a:defRPr>
            </a:lvl8pPr>
            <a:lvl9pPr marL="3886200" indent="-228600" eaLnBrk="0" fontAlgn="base" hangingPunct="0">
              <a:spcBef>
                <a:spcPct val="50000"/>
              </a:spcBef>
              <a:spcAft>
                <a:spcPct val="0"/>
              </a:spcAft>
              <a:defRPr sz="1600">
                <a:solidFill>
                  <a:schemeClr val="tx1"/>
                </a:solidFill>
                <a:latin typeface="Calibri" pitchFamily="34" charset="0"/>
              </a:defRPr>
            </a:lvl9pPr>
          </a:lstStyle>
          <a:p>
            <a:pPr eaLnBrk="1" hangingPunct="1">
              <a:spcBef>
                <a:spcPct val="20000"/>
              </a:spcBef>
              <a:defRPr/>
            </a:pPr>
            <a:r>
              <a:rPr lang="de-DE" altLang="de-DE" smtClean="0">
                <a:solidFill>
                  <a:schemeClr val="bg1"/>
                </a:solidFill>
              </a:rPr>
              <a:t>Open Source</a:t>
            </a:r>
          </a:p>
        </p:txBody>
      </p:sp>
      <p:sp>
        <p:nvSpPr>
          <p:cNvPr id="5" name="Rectangle 9"/>
          <p:cNvSpPr>
            <a:spLocks noChangeArrowheads="1"/>
          </p:cNvSpPr>
          <p:nvPr/>
        </p:nvSpPr>
        <p:spPr bwMode="auto">
          <a:xfrm>
            <a:off x="-107950" y="44196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50000"/>
              </a:spcBef>
              <a:spcAft>
                <a:spcPct val="0"/>
              </a:spcAft>
              <a:defRPr sz="1600">
                <a:solidFill>
                  <a:schemeClr val="tx1"/>
                </a:solidFill>
                <a:latin typeface="Calibri" pitchFamily="34" charset="0"/>
              </a:defRPr>
            </a:lvl6pPr>
            <a:lvl7pPr marL="2971800" indent="-228600" eaLnBrk="0" fontAlgn="base" hangingPunct="0">
              <a:spcBef>
                <a:spcPct val="50000"/>
              </a:spcBef>
              <a:spcAft>
                <a:spcPct val="0"/>
              </a:spcAft>
              <a:defRPr sz="1600">
                <a:solidFill>
                  <a:schemeClr val="tx1"/>
                </a:solidFill>
                <a:latin typeface="Calibri" pitchFamily="34" charset="0"/>
              </a:defRPr>
            </a:lvl7pPr>
            <a:lvl8pPr marL="3429000" indent="-228600" eaLnBrk="0" fontAlgn="base" hangingPunct="0">
              <a:spcBef>
                <a:spcPct val="50000"/>
              </a:spcBef>
              <a:spcAft>
                <a:spcPct val="0"/>
              </a:spcAft>
              <a:defRPr sz="1600">
                <a:solidFill>
                  <a:schemeClr val="tx1"/>
                </a:solidFill>
                <a:latin typeface="Calibri" pitchFamily="34" charset="0"/>
              </a:defRPr>
            </a:lvl8pPr>
            <a:lvl9pPr marL="3886200" indent="-228600" eaLnBrk="0" fontAlgn="base" hangingPunct="0">
              <a:spcBef>
                <a:spcPct val="50000"/>
              </a:spcBef>
              <a:spcAft>
                <a:spcPct val="0"/>
              </a:spcAft>
              <a:defRPr sz="1600">
                <a:solidFill>
                  <a:schemeClr val="tx1"/>
                </a:solidFill>
                <a:latin typeface="Calibri" pitchFamily="34" charset="0"/>
              </a:defRPr>
            </a:lvl9pPr>
          </a:lstStyle>
          <a:p>
            <a:pPr algn="r" eaLnBrk="1" hangingPunct="1">
              <a:spcBef>
                <a:spcPct val="20000"/>
              </a:spcBef>
              <a:defRPr/>
            </a:pPr>
            <a:fld id="{4D90D0D9-FF7F-4EBA-BC6A-38547E506867}" type="slidenum">
              <a:rPr lang="de-DE" altLang="de-DE" sz="1400" smtClean="0">
                <a:solidFill>
                  <a:schemeClr val="bg1"/>
                </a:solidFill>
                <a:latin typeface="Tahoma" pitchFamily="34" charset="0"/>
              </a:rPr>
              <a:pPr algn="r" eaLnBrk="1" hangingPunct="1">
                <a:spcBef>
                  <a:spcPct val="20000"/>
                </a:spcBef>
                <a:defRPr/>
              </a:pPr>
              <a:t>‹Nr.›</a:t>
            </a:fld>
            <a:endParaRPr lang="de-DE" altLang="de-DE" sz="1400" smtClean="0">
              <a:solidFill>
                <a:schemeClr val="bg1"/>
              </a:solidFill>
              <a:latin typeface="Tahoma" pitchFamily="34" charset="0"/>
            </a:endParaRPr>
          </a:p>
        </p:txBody>
      </p:sp>
      <p:sp>
        <p:nvSpPr>
          <p:cNvPr id="6" name="Foliennummernplatzhalter 2"/>
          <p:cNvSpPr>
            <a:spLocks noGrp="1"/>
          </p:cNvSpPr>
          <p:nvPr>
            <p:ph type="sldNum" sz="quarter" idx="10"/>
          </p:nvPr>
        </p:nvSpPr>
        <p:spPr/>
        <p:txBody>
          <a:bodyPr/>
          <a:lstStyle>
            <a:lvl1pPr>
              <a:defRPr/>
            </a:lvl1pPr>
          </a:lstStyle>
          <a:p>
            <a:pPr>
              <a:defRPr/>
            </a:pPr>
            <a:fld id="{FBF899EA-2093-48EF-8CAA-15DAE6616858}" type="slidenum">
              <a:rPr lang="en-US" altLang="en-US"/>
              <a:pPr>
                <a:defRPr/>
              </a:pPr>
              <a:t>‹Nr.›</a:t>
            </a:fld>
            <a:endParaRPr lang="en-US" altLang="en-US" sz="1400">
              <a:solidFill>
                <a:schemeClr val="tx1"/>
              </a:solidFill>
              <a:latin typeface="Times" pitchFamily="18" charset="0"/>
            </a:endParaRPr>
          </a:p>
        </p:txBody>
      </p:sp>
      <p:sp>
        <p:nvSpPr>
          <p:cNvPr id="7" name="Datumsplatzhalter 1"/>
          <p:cNvSpPr>
            <a:spLocks noGrp="1"/>
          </p:cNvSpPr>
          <p:nvPr>
            <p:ph type="dt" sz="half" idx="11"/>
          </p:nvPr>
        </p:nvSpPr>
        <p:spPr/>
        <p:txBody>
          <a:bodyPr/>
          <a:lstStyle>
            <a:lvl1pPr algn="l">
              <a:defRPr/>
            </a:lvl1pPr>
          </a:lstStyle>
          <a:p>
            <a:pPr>
              <a:defRPr/>
            </a:pPr>
            <a:r>
              <a:rPr lang="de-DE" altLang="en-US"/>
              <a:t>Prof. Dr.-Ing. Franz-Josef Behr</a:t>
            </a:r>
            <a:endParaRPr lang="en-US" altLang="en-US"/>
          </a:p>
        </p:txBody>
      </p:sp>
    </p:spTree>
    <p:extLst>
      <p:ext uri="{BB962C8B-B14F-4D97-AF65-F5344CB8AC3E}">
        <p14:creationId xmlns:p14="http://schemas.microsoft.com/office/powerpoint/2010/main" val="3621321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lvl1pPr>
              <a:spcBef>
                <a:spcPts val="1800"/>
              </a:spcBef>
              <a:defRPr/>
            </a:lvl1pPr>
            <a:lvl2pPr>
              <a:spcBef>
                <a:spcPts val="1800"/>
              </a:spcBef>
              <a:defRPr/>
            </a:lvl2pPr>
            <a:lvl3pPr>
              <a:spcBef>
                <a:spcPts val="1800"/>
              </a:spcBef>
              <a:defRPr/>
            </a:lvl3pPr>
            <a:lvl4pPr>
              <a:spcBef>
                <a:spcPts val="1800"/>
              </a:spcBef>
              <a:defRPr/>
            </a:lvl4pPr>
            <a:lvl5pPr>
              <a:spcBef>
                <a:spcPts val="1800"/>
              </a:spcBef>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pPr>
              <a:defRPr/>
            </a:pPr>
            <a:r>
              <a:rPr lang="de-DE" altLang="en-US"/>
              <a:t>20.11.2014, VoGIS-Fachforum, Prof. Dr.-Ing. Franz-Josef Behr</a:t>
            </a:r>
            <a:endParaRPr lang="en-US" altLang="en-US"/>
          </a:p>
        </p:txBody>
      </p:sp>
      <p:sp>
        <p:nvSpPr>
          <p:cNvPr id="5" name="Foliennummernplatzhalter 5"/>
          <p:cNvSpPr>
            <a:spLocks noGrp="1"/>
          </p:cNvSpPr>
          <p:nvPr>
            <p:ph type="sldNum" sz="quarter" idx="11"/>
          </p:nvPr>
        </p:nvSpPr>
        <p:spPr/>
        <p:txBody>
          <a:bodyPr/>
          <a:lstStyle>
            <a:lvl1pPr>
              <a:defRPr/>
            </a:lvl1pPr>
          </a:lstStyle>
          <a:p>
            <a:pPr>
              <a:defRPr/>
            </a:pPr>
            <a:fld id="{D6C028F7-13CB-4684-A182-5A0FB5B7FBEC}" type="slidenum">
              <a:rPr lang="de-DE"/>
              <a:pPr>
                <a:defRPr/>
              </a:pPr>
              <a:t>‹Nr.›</a:t>
            </a:fld>
            <a:endParaRPr lang="de-DE"/>
          </a:p>
        </p:txBody>
      </p:sp>
    </p:spTree>
    <p:extLst>
      <p:ext uri="{BB962C8B-B14F-4D97-AF65-F5344CB8AC3E}">
        <p14:creationId xmlns:p14="http://schemas.microsoft.com/office/powerpoint/2010/main" val="145964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7" name="Titel 1"/>
          <p:cNvSpPr>
            <a:spLocks noGrp="1"/>
          </p:cNvSpPr>
          <p:nvPr>
            <p:ph type="title"/>
          </p:nvPr>
        </p:nvSpPr>
        <p:spPr>
          <a:xfrm>
            <a:off x="682625" y="609600"/>
            <a:ext cx="7477125" cy="685800"/>
          </a:xfrm>
        </p:spPr>
        <p:txBody>
          <a:bodyPr/>
          <a:lstStyle/>
          <a:p>
            <a:r>
              <a:rPr lang="de-DE" smtClean="0"/>
              <a:t>Titelmasterformat durch Klicken bearbeiten</a:t>
            </a:r>
            <a:endParaRPr lang="de-DE"/>
          </a:p>
        </p:txBody>
      </p:sp>
      <p:sp>
        <p:nvSpPr>
          <p:cNvPr id="11" name="Textplatzhalter 10"/>
          <p:cNvSpPr>
            <a:spLocks noGrp="1"/>
          </p:cNvSpPr>
          <p:nvPr>
            <p:ph type="body" sz="quarter" idx="12"/>
          </p:nvPr>
        </p:nvSpPr>
        <p:spPr>
          <a:xfrm>
            <a:off x="682624" y="1916832"/>
            <a:ext cx="7705799" cy="4104456"/>
          </a:xfrm>
        </p:spPr>
        <p:txBody>
          <a:bodyPr/>
          <a:lstStyle>
            <a:lvl1pPr marL="342900" indent="-342900">
              <a:buFont typeface="Wingdings" panose="05000000000000000000" pitchFamily="2" charset="2"/>
              <a:buChar char="§"/>
              <a:defRPr sz="1800"/>
            </a:lvl1pPr>
            <a:lvl2pPr>
              <a:defRPr sz="1800"/>
            </a:lvl2pPr>
            <a:lvl3pPr>
              <a:defRPr sz="1800"/>
            </a:lvl3pPr>
            <a:lvl4pPr>
              <a:defRPr sz="1800"/>
            </a:lvl4pPr>
            <a:lvl5pPr>
              <a:defRPr sz="1800"/>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Foliennummernplatzhalter 4"/>
          <p:cNvSpPr>
            <a:spLocks noGrp="1"/>
          </p:cNvSpPr>
          <p:nvPr>
            <p:ph type="sldNum" sz="quarter" idx="13"/>
          </p:nvPr>
        </p:nvSpPr>
        <p:spPr>
          <a:ln/>
        </p:spPr>
        <p:txBody>
          <a:bodyPr/>
          <a:lstStyle>
            <a:lvl1pPr>
              <a:defRPr/>
            </a:lvl1pPr>
          </a:lstStyle>
          <a:p>
            <a:pPr>
              <a:defRPr/>
            </a:pPr>
            <a:fld id="{BDE119BC-6E4F-42CC-9EC6-D0C7D7723793}" type="slidenum">
              <a:rPr lang="en-US" altLang="en-US"/>
              <a:pPr>
                <a:defRPr/>
              </a:pPr>
              <a:t>‹Nr.›</a:t>
            </a:fld>
            <a:endParaRPr lang="en-US" altLang="en-US" sz="1400">
              <a:latin typeface="Times" pitchFamily="18" charset="0"/>
            </a:endParaRPr>
          </a:p>
        </p:txBody>
      </p:sp>
      <p:sp>
        <p:nvSpPr>
          <p:cNvPr id="5" name="Datumsplatzhalter 3"/>
          <p:cNvSpPr>
            <a:spLocks noGrp="1"/>
          </p:cNvSpPr>
          <p:nvPr>
            <p:ph type="dt" sz="half" idx="14"/>
          </p:nvPr>
        </p:nvSpPr>
        <p:spPr>
          <a:ln/>
        </p:spPr>
        <p:txBody>
          <a:bodyPr/>
          <a:lstStyle>
            <a:lvl1pPr>
              <a:defRPr/>
            </a:lvl1pPr>
          </a:lstStyle>
          <a:p>
            <a:pPr>
              <a:defRPr/>
            </a:pPr>
            <a:r>
              <a:rPr lang="de-DE" altLang="en-US"/>
              <a:t>20.11.2014, VoGIS-Fachforum, Prof. Dr.-Ing. Franz-Josef Behr</a:t>
            </a:r>
            <a:endParaRPr lang="en-US" altLang="en-US"/>
          </a:p>
        </p:txBody>
      </p:sp>
    </p:spTree>
    <p:extLst>
      <p:ext uri="{BB962C8B-B14F-4D97-AF65-F5344CB8AC3E}">
        <p14:creationId xmlns:p14="http://schemas.microsoft.com/office/powerpoint/2010/main" val="722700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Leer">
    <p:spTree>
      <p:nvGrpSpPr>
        <p:cNvPr id="1" name=""/>
        <p:cNvGrpSpPr/>
        <p:nvPr/>
      </p:nvGrpSpPr>
      <p:grpSpPr>
        <a:xfrm>
          <a:off x="0" y="0"/>
          <a:ext cx="0" cy="0"/>
          <a:chOff x="0" y="0"/>
          <a:chExt cx="0" cy="0"/>
        </a:xfrm>
      </p:grpSpPr>
      <p:sp>
        <p:nvSpPr>
          <p:cNvPr id="2" name="Foliennummernplatzhalter 4"/>
          <p:cNvSpPr>
            <a:spLocks noGrp="1"/>
          </p:cNvSpPr>
          <p:nvPr>
            <p:ph type="sldNum" sz="quarter" idx="10"/>
          </p:nvPr>
        </p:nvSpPr>
        <p:spPr>
          <a:ln/>
        </p:spPr>
        <p:txBody>
          <a:bodyPr/>
          <a:lstStyle>
            <a:lvl1pPr>
              <a:defRPr/>
            </a:lvl1pPr>
          </a:lstStyle>
          <a:p>
            <a:pPr>
              <a:defRPr/>
            </a:pPr>
            <a:fld id="{5D55D6C6-1C2F-4750-8DF7-B3A258CA8522}" type="slidenum">
              <a:rPr lang="en-US" altLang="en-US"/>
              <a:pPr>
                <a:defRPr/>
              </a:pPr>
              <a:t>‹Nr.›</a:t>
            </a:fld>
            <a:endParaRPr lang="en-US" altLang="en-US" sz="1400">
              <a:latin typeface="Times" pitchFamily="18" charset="0"/>
            </a:endParaRPr>
          </a:p>
        </p:txBody>
      </p:sp>
      <p:sp>
        <p:nvSpPr>
          <p:cNvPr id="3" name="Datumsplatzhalter 3"/>
          <p:cNvSpPr>
            <a:spLocks noGrp="1"/>
          </p:cNvSpPr>
          <p:nvPr>
            <p:ph type="dt" sz="half" idx="11"/>
          </p:nvPr>
        </p:nvSpPr>
        <p:spPr>
          <a:ln/>
        </p:spPr>
        <p:txBody>
          <a:bodyPr/>
          <a:lstStyle>
            <a:lvl1pPr>
              <a:defRPr/>
            </a:lvl1pPr>
          </a:lstStyle>
          <a:p>
            <a:pPr>
              <a:defRPr/>
            </a:pPr>
            <a:r>
              <a:rPr lang="de-DE" altLang="en-US"/>
              <a:t>20.11.2014, VoGIS-Fachforum, Prof. Dr.-Ing. Franz-Josef Behr</a:t>
            </a:r>
            <a:endParaRPr lang="en-US" altLang="en-US"/>
          </a:p>
        </p:txBody>
      </p:sp>
    </p:spTree>
    <p:extLst>
      <p:ext uri="{BB962C8B-B14F-4D97-AF65-F5344CB8AC3E}">
        <p14:creationId xmlns:p14="http://schemas.microsoft.com/office/powerpoint/2010/main" val="2136117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1343347" y="2924944"/>
            <a:ext cx="7189093" cy="1944216"/>
          </a:xfrm>
        </p:spPr>
        <p:txBody>
          <a:bodyPr/>
          <a:lstStyle>
            <a:lvl1pPr algn="r">
              <a:defRPr sz="2400" b="0" spc="300" baseline="0"/>
            </a:lvl1pPr>
          </a:lstStyle>
          <a:p>
            <a:r>
              <a:rPr lang="de-DE" smtClean="0"/>
              <a:t>Titelmasterformat durch Klicken bearbeiten</a:t>
            </a:r>
            <a:endParaRPr lang="de-DE"/>
          </a:p>
        </p:txBody>
      </p:sp>
      <p:sp>
        <p:nvSpPr>
          <p:cNvPr id="3" name="Datumsplatzhalter 3"/>
          <p:cNvSpPr>
            <a:spLocks noGrp="1"/>
          </p:cNvSpPr>
          <p:nvPr>
            <p:ph type="dt" sz="half" idx="10"/>
          </p:nvPr>
        </p:nvSpPr>
        <p:spPr/>
        <p:txBody>
          <a:bodyPr/>
          <a:lstStyle>
            <a:lvl1pPr algn="l">
              <a:defRPr/>
            </a:lvl1pPr>
          </a:lstStyle>
          <a:p>
            <a:pPr>
              <a:defRPr/>
            </a:pPr>
            <a:r>
              <a:rPr lang="de-DE" altLang="en-US"/>
              <a:t>Prof. Dr.-Ing. Franz-Josef Behr</a:t>
            </a:r>
            <a:endParaRPr lang="en-US" altLang="en-US"/>
          </a:p>
        </p:txBody>
      </p:sp>
    </p:spTree>
    <p:extLst>
      <p:ext uri="{BB962C8B-B14F-4D97-AF65-F5344CB8AC3E}">
        <p14:creationId xmlns:p14="http://schemas.microsoft.com/office/powerpoint/2010/main" val="1170929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AndObj">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82625" y="609600"/>
            <a:ext cx="7477125" cy="685800"/>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682625" y="1671638"/>
            <a:ext cx="3662363" cy="4500562"/>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497388" y="1671638"/>
            <a:ext cx="3663950" cy="4500562"/>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9"/>
          <p:cNvSpPr>
            <a:spLocks noGrp="1" noChangeArrowheads="1"/>
          </p:cNvSpPr>
          <p:nvPr>
            <p:ph type="dt" sz="half" idx="10"/>
          </p:nvPr>
        </p:nvSpPr>
        <p:spPr/>
        <p:txBody>
          <a:bodyPr/>
          <a:lstStyle>
            <a:lvl1pPr>
              <a:defRPr/>
            </a:lvl1pPr>
          </a:lstStyle>
          <a:p>
            <a:pPr>
              <a:defRPr/>
            </a:pPr>
            <a:r>
              <a:rPr lang="de-DE"/>
              <a:t>Prof. Dr.-Ing. Franz-Josef Behr</a:t>
            </a:r>
          </a:p>
        </p:txBody>
      </p:sp>
      <p:sp>
        <p:nvSpPr>
          <p:cNvPr id="6" name="Rectangle 10"/>
          <p:cNvSpPr>
            <a:spLocks noGrp="1" noChangeArrowheads="1"/>
          </p:cNvSpPr>
          <p:nvPr>
            <p:ph type="sldNum" sz="quarter" idx="11"/>
          </p:nvPr>
        </p:nvSpPr>
        <p:spPr/>
        <p:txBody>
          <a:bodyPr/>
          <a:lstStyle>
            <a:lvl1pPr>
              <a:defRPr/>
            </a:lvl1pPr>
          </a:lstStyle>
          <a:p>
            <a:pPr>
              <a:defRPr/>
            </a:pPr>
            <a:fld id="{F88D55F2-7FFF-41F1-87F3-9E7AF230C666}" type="slidenum">
              <a:rPr lang="de-DE"/>
              <a:pPr>
                <a:defRPr/>
              </a:pPr>
              <a:t>‹Nr.›</a:t>
            </a:fld>
            <a:endParaRPr lang="de-DE"/>
          </a:p>
        </p:txBody>
      </p:sp>
    </p:spTree>
    <p:extLst>
      <p:ext uri="{BB962C8B-B14F-4D97-AF65-F5344CB8AC3E}">
        <p14:creationId xmlns:p14="http://schemas.microsoft.com/office/powerpoint/2010/main" val="2972143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AndTwoObj">
  <p:cSld name="Titel, Tex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682625" y="609600"/>
            <a:ext cx="7477125" cy="685800"/>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682625" y="1671638"/>
            <a:ext cx="3662363" cy="4500562"/>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quarter" idx="2"/>
          </p:nvPr>
        </p:nvSpPr>
        <p:spPr>
          <a:xfrm>
            <a:off x="4497388" y="1671638"/>
            <a:ext cx="3663950" cy="2173287"/>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Inhaltsplatzhalter 4"/>
          <p:cNvSpPr>
            <a:spLocks noGrp="1"/>
          </p:cNvSpPr>
          <p:nvPr>
            <p:ph sz="quarter" idx="3"/>
          </p:nvPr>
        </p:nvSpPr>
        <p:spPr>
          <a:xfrm>
            <a:off x="4497388" y="3997325"/>
            <a:ext cx="3663950" cy="21748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Rectangle 9"/>
          <p:cNvSpPr>
            <a:spLocks noGrp="1" noChangeArrowheads="1"/>
          </p:cNvSpPr>
          <p:nvPr>
            <p:ph type="dt" sz="half" idx="10"/>
          </p:nvPr>
        </p:nvSpPr>
        <p:spPr/>
        <p:txBody>
          <a:bodyPr/>
          <a:lstStyle>
            <a:lvl1pPr>
              <a:defRPr/>
            </a:lvl1pPr>
          </a:lstStyle>
          <a:p>
            <a:pPr>
              <a:defRPr/>
            </a:pPr>
            <a:r>
              <a:rPr lang="de-DE"/>
              <a:t>Prof. Dr.-Ing. Franz-Josef Behr</a:t>
            </a:r>
          </a:p>
        </p:txBody>
      </p:sp>
      <p:sp>
        <p:nvSpPr>
          <p:cNvPr id="7" name="Rectangle 10"/>
          <p:cNvSpPr>
            <a:spLocks noGrp="1" noChangeArrowheads="1"/>
          </p:cNvSpPr>
          <p:nvPr>
            <p:ph type="sldNum" sz="quarter" idx="11"/>
          </p:nvPr>
        </p:nvSpPr>
        <p:spPr/>
        <p:txBody>
          <a:bodyPr/>
          <a:lstStyle>
            <a:lvl1pPr>
              <a:defRPr/>
            </a:lvl1pPr>
          </a:lstStyle>
          <a:p>
            <a:pPr>
              <a:defRPr/>
            </a:pPr>
            <a:fld id="{D0651809-14F5-4CC8-B235-C7461F61C4F2}" type="slidenum">
              <a:rPr lang="de-DE"/>
              <a:pPr>
                <a:defRPr/>
              </a:pPr>
              <a:t>‹Nr.›</a:t>
            </a:fld>
            <a:endParaRPr lang="de-DE"/>
          </a:p>
        </p:txBody>
      </p:sp>
    </p:spTree>
    <p:extLst>
      <p:ext uri="{BB962C8B-B14F-4D97-AF65-F5344CB8AC3E}">
        <p14:creationId xmlns:p14="http://schemas.microsoft.com/office/powerpoint/2010/main" val="3808624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1026" name="Rectangle 6"/>
          <p:cNvSpPr>
            <a:spLocks noChangeArrowheads="1"/>
          </p:cNvSpPr>
          <p:nvPr/>
        </p:nvSpPr>
        <p:spPr bwMode="auto">
          <a:xfrm>
            <a:off x="0" y="0"/>
            <a:ext cx="250825" cy="6842125"/>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50000"/>
              </a:spcBef>
              <a:spcAft>
                <a:spcPct val="0"/>
              </a:spcAft>
              <a:defRPr sz="1600">
                <a:solidFill>
                  <a:schemeClr val="tx1"/>
                </a:solidFill>
                <a:latin typeface="Calibri" pitchFamily="34" charset="0"/>
              </a:defRPr>
            </a:lvl6pPr>
            <a:lvl7pPr marL="2971800" indent="-228600" eaLnBrk="0" fontAlgn="base" hangingPunct="0">
              <a:spcBef>
                <a:spcPct val="50000"/>
              </a:spcBef>
              <a:spcAft>
                <a:spcPct val="0"/>
              </a:spcAft>
              <a:defRPr sz="1600">
                <a:solidFill>
                  <a:schemeClr val="tx1"/>
                </a:solidFill>
                <a:latin typeface="Calibri" pitchFamily="34" charset="0"/>
              </a:defRPr>
            </a:lvl7pPr>
            <a:lvl8pPr marL="3429000" indent="-228600" eaLnBrk="0" fontAlgn="base" hangingPunct="0">
              <a:spcBef>
                <a:spcPct val="50000"/>
              </a:spcBef>
              <a:spcAft>
                <a:spcPct val="0"/>
              </a:spcAft>
              <a:defRPr sz="1600">
                <a:solidFill>
                  <a:schemeClr val="tx1"/>
                </a:solidFill>
                <a:latin typeface="Calibri" pitchFamily="34" charset="0"/>
              </a:defRPr>
            </a:lvl8pPr>
            <a:lvl9pPr marL="3886200" indent="-228600" eaLnBrk="0" fontAlgn="base" hangingPunct="0">
              <a:spcBef>
                <a:spcPct val="50000"/>
              </a:spcBef>
              <a:spcAft>
                <a:spcPct val="0"/>
              </a:spcAft>
              <a:defRPr sz="1600">
                <a:solidFill>
                  <a:schemeClr val="tx1"/>
                </a:solidFill>
                <a:latin typeface="Calibri" pitchFamily="34" charset="0"/>
              </a:defRPr>
            </a:lvl9pPr>
          </a:lstStyle>
          <a:p>
            <a:pPr>
              <a:defRPr/>
            </a:pPr>
            <a:endParaRPr lang="de-DE" altLang="de-DE" smtClean="0"/>
          </a:p>
        </p:txBody>
      </p:sp>
      <p:sp>
        <p:nvSpPr>
          <p:cNvPr id="1027" name="Rectangle 7"/>
          <p:cNvSpPr>
            <a:spLocks noChangeArrowheads="1"/>
          </p:cNvSpPr>
          <p:nvPr/>
        </p:nvSpPr>
        <p:spPr bwMode="auto">
          <a:xfrm>
            <a:off x="0" y="0"/>
            <a:ext cx="250825" cy="4941888"/>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50000"/>
              </a:spcBef>
              <a:spcAft>
                <a:spcPct val="0"/>
              </a:spcAft>
              <a:defRPr sz="1600">
                <a:solidFill>
                  <a:schemeClr val="tx1"/>
                </a:solidFill>
                <a:latin typeface="Calibri" pitchFamily="34" charset="0"/>
              </a:defRPr>
            </a:lvl6pPr>
            <a:lvl7pPr marL="2971800" indent="-228600" eaLnBrk="0" fontAlgn="base" hangingPunct="0">
              <a:spcBef>
                <a:spcPct val="50000"/>
              </a:spcBef>
              <a:spcAft>
                <a:spcPct val="0"/>
              </a:spcAft>
              <a:defRPr sz="1600">
                <a:solidFill>
                  <a:schemeClr val="tx1"/>
                </a:solidFill>
                <a:latin typeface="Calibri" pitchFamily="34" charset="0"/>
              </a:defRPr>
            </a:lvl7pPr>
            <a:lvl8pPr marL="3429000" indent="-228600" eaLnBrk="0" fontAlgn="base" hangingPunct="0">
              <a:spcBef>
                <a:spcPct val="50000"/>
              </a:spcBef>
              <a:spcAft>
                <a:spcPct val="0"/>
              </a:spcAft>
              <a:defRPr sz="1600">
                <a:solidFill>
                  <a:schemeClr val="tx1"/>
                </a:solidFill>
                <a:latin typeface="Calibri" pitchFamily="34" charset="0"/>
              </a:defRPr>
            </a:lvl8pPr>
            <a:lvl9pPr marL="3886200" indent="-228600" eaLnBrk="0" fontAlgn="base" hangingPunct="0">
              <a:spcBef>
                <a:spcPct val="50000"/>
              </a:spcBef>
              <a:spcAft>
                <a:spcPct val="0"/>
              </a:spcAft>
              <a:defRPr sz="1600">
                <a:solidFill>
                  <a:schemeClr val="tx1"/>
                </a:solidFill>
                <a:latin typeface="Calibri" pitchFamily="34" charset="0"/>
              </a:defRPr>
            </a:lvl9pPr>
          </a:lstStyle>
          <a:p>
            <a:pPr>
              <a:defRPr/>
            </a:pPr>
            <a:endParaRPr lang="de-DE" altLang="de-DE" smtClean="0"/>
          </a:p>
        </p:txBody>
      </p:sp>
      <p:sp>
        <p:nvSpPr>
          <p:cNvPr id="30728" name="Rectangle 8"/>
          <p:cNvSpPr>
            <a:spLocks noChangeArrowheads="1"/>
          </p:cNvSpPr>
          <p:nvPr/>
        </p:nvSpPr>
        <p:spPr bwMode="auto">
          <a:xfrm rot="16200000">
            <a:off x="-568325" y="2332037"/>
            <a:ext cx="1346200" cy="339726"/>
          </a:xfrm>
          <a:prstGeom prst="rect">
            <a:avLst/>
          </a:prstGeom>
          <a:noFill/>
          <a:ln w="9525">
            <a:noFill/>
            <a:miter lim="800000"/>
            <a:headEnd/>
            <a:tailEnd/>
          </a:ln>
          <a:effectLst/>
        </p:spPr>
        <p:txBody>
          <a:bodyPr wrap="none" lIns="92075" tIns="46038" rIns="92075" bIns="46038">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50000"/>
              </a:spcBef>
              <a:spcAft>
                <a:spcPct val="0"/>
              </a:spcAft>
              <a:defRPr sz="1600">
                <a:solidFill>
                  <a:schemeClr val="tx1"/>
                </a:solidFill>
                <a:latin typeface="Calibri" pitchFamily="34" charset="0"/>
              </a:defRPr>
            </a:lvl6pPr>
            <a:lvl7pPr marL="2971800" indent="-228600" eaLnBrk="0" fontAlgn="base" hangingPunct="0">
              <a:spcBef>
                <a:spcPct val="50000"/>
              </a:spcBef>
              <a:spcAft>
                <a:spcPct val="0"/>
              </a:spcAft>
              <a:defRPr sz="1600">
                <a:solidFill>
                  <a:schemeClr val="tx1"/>
                </a:solidFill>
                <a:latin typeface="Calibri" pitchFamily="34" charset="0"/>
              </a:defRPr>
            </a:lvl7pPr>
            <a:lvl8pPr marL="3429000" indent="-228600" eaLnBrk="0" fontAlgn="base" hangingPunct="0">
              <a:spcBef>
                <a:spcPct val="50000"/>
              </a:spcBef>
              <a:spcAft>
                <a:spcPct val="0"/>
              </a:spcAft>
              <a:defRPr sz="1600">
                <a:solidFill>
                  <a:schemeClr val="tx1"/>
                </a:solidFill>
                <a:latin typeface="Calibri" pitchFamily="34" charset="0"/>
              </a:defRPr>
            </a:lvl8pPr>
            <a:lvl9pPr marL="3886200" indent="-228600" eaLnBrk="0" fontAlgn="base" hangingPunct="0">
              <a:spcBef>
                <a:spcPct val="50000"/>
              </a:spcBef>
              <a:spcAft>
                <a:spcPct val="0"/>
              </a:spcAft>
              <a:defRPr sz="1600">
                <a:solidFill>
                  <a:schemeClr val="tx1"/>
                </a:solidFill>
                <a:latin typeface="Calibri" pitchFamily="34" charset="0"/>
              </a:defRPr>
            </a:lvl9pPr>
          </a:lstStyle>
          <a:p>
            <a:pPr eaLnBrk="1" hangingPunct="1">
              <a:spcBef>
                <a:spcPct val="20000"/>
              </a:spcBef>
              <a:defRPr/>
            </a:pPr>
            <a:r>
              <a:rPr lang="de-DE" altLang="de-DE" smtClean="0">
                <a:solidFill>
                  <a:schemeClr val="bg1"/>
                </a:solidFill>
                <a:latin typeface="Tahoma" pitchFamily="34" charset="0"/>
              </a:rPr>
              <a:t>Open Source</a:t>
            </a:r>
          </a:p>
        </p:txBody>
      </p:sp>
      <p:sp>
        <p:nvSpPr>
          <p:cNvPr id="1029" name="Rectangle 9"/>
          <p:cNvSpPr>
            <a:spLocks noChangeArrowheads="1"/>
          </p:cNvSpPr>
          <p:nvPr/>
        </p:nvSpPr>
        <p:spPr bwMode="auto">
          <a:xfrm>
            <a:off x="-107950" y="44196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50000"/>
              </a:spcBef>
              <a:spcAft>
                <a:spcPct val="0"/>
              </a:spcAft>
              <a:defRPr sz="1600">
                <a:solidFill>
                  <a:schemeClr val="tx1"/>
                </a:solidFill>
                <a:latin typeface="Calibri" pitchFamily="34" charset="0"/>
              </a:defRPr>
            </a:lvl6pPr>
            <a:lvl7pPr marL="2971800" indent="-228600" eaLnBrk="0" fontAlgn="base" hangingPunct="0">
              <a:spcBef>
                <a:spcPct val="50000"/>
              </a:spcBef>
              <a:spcAft>
                <a:spcPct val="0"/>
              </a:spcAft>
              <a:defRPr sz="1600">
                <a:solidFill>
                  <a:schemeClr val="tx1"/>
                </a:solidFill>
                <a:latin typeface="Calibri" pitchFamily="34" charset="0"/>
              </a:defRPr>
            </a:lvl7pPr>
            <a:lvl8pPr marL="3429000" indent="-228600" eaLnBrk="0" fontAlgn="base" hangingPunct="0">
              <a:spcBef>
                <a:spcPct val="50000"/>
              </a:spcBef>
              <a:spcAft>
                <a:spcPct val="0"/>
              </a:spcAft>
              <a:defRPr sz="1600">
                <a:solidFill>
                  <a:schemeClr val="tx1"/>
                </a:solidFill>
                <a:latin typeface="Calibri" pitchFamily="34" charset="0"/>
              </a:defRPr>
            </a:lvl8pPr>
            <a:lvl9pPr marL="3886200" indent="-228600" eaLnBrk="0" fontAlgn="base" hangingPunct="0">
              <a:spcBef>
                <a:spcPct val="50000"/>
              </a:spcBef>
              <a:spcAft>
                <a:spcPct val="0"/>
              </a:spcAft>
              <a:defRPr sz="1600">
                <a:solidFill>
                  <a:schemeClr val="tx1"/>
                </a:solidFill>
                <a:latin typeface="Calibri" pitchFamily="34" charset="0"/>
              </a:defRPr>
            </a:lvl9pPr>
          </a:lstStyle>
          <a:p>
            <a:pPr algn="r" eaLnBrk="1" hangingPunct="1">
              <a:spcBef>
                <a:spcPct val="20000"/>
              </a:spcBef>
              <a:defRPr/>
            </a:pPr>
            <a:fld id="{7FAEF421-9EC0-4B4B-AC4A-04FF6907F21A}" type="slidenum">
              <a:rPr lang="de-DE" altLang="de-DE" sz="1400" smtClean="0">
                <a:solidFill>
                  <a:schemeClr val="bg1"/>
                </a:solidFill>
                <a:latin typeface="Tahoma" pitchFamily="34" charset="0"/>
              </a:rPr>
              <a:pPr algn="r" eaLnBrk="1" hangingPunct="1">
                <a:spcBef>
                  <a:spcPct val="20000"/>
                </a:spcBef>
                <a:defRPr/>
              </a:pPr>
              <a:t>‹Nr.›</a:t>
            </a:fld>
            <a:endParaRPr lang="de-DE" altLang="de-DE" sz="1400" smtClean="0">
              <a:solidFill>
                <a:schemeClr val="bg1"/>
              </a:solidFill>
              <a:latin typeface="Tahoma" pitchFamily="34" charset="0"/>
            </a:endParaRPr>
          </a:p>
        </p:txBody>
      </p:sp>
      <p:sp>
        <p:nvSpPr>
          <p:cNvPr id="1030" name="Rectangle 2"/>
          <p:cNvSpPr>
            <a:spLocks noGrp="1" noChangeArrowheads="1"/>
          </p:cNvSpPr>
          <p:nvPr>
            <p:ph type="title"/>
          </p:nvPr>
        </p:nvSpPr>
        <p:spPr bwMode="auto">
          <a:xfrm>
            <a:off x="682625" y="609600"/>
            <a:ext cx="747712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Klicken Sie, um das Titelformat zu bearbeiten</a:t>
            </a:r>
          </a:p>
        </p:txBody>
      </p:sp>
      <p:sp>
        <p:nvSpPr>
          <p:cNvPr id="1031" name="Rectangle 5"/>
          <p:cNvSpPr>
            <a:spLocks noGrp="1" noChangeArrowheads="1"/>
          </p:cNvSpPr>
          <p:nvPr>
            <p:ph type="body" idx="1"/>
          </p:nvPr>
        </p:nvSpPr>
        <p:spPr bwMode="auto">
          <a:xfrm>
            <a:off x="682625" y="1671638"/>
            <a:ext cx="7478713" cy="450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CH" altLang="de-CH" dirty="0" smtClean="0"/>
              <a:t>Klicken Sie, um die Formate des Vorlagentextes zu bearbeiten</a:t>
            </a:r>
          </a:p>
          <a:p>
            <a:pPr lvl="1"/>
            <a:r>
              <a:rPr lang="de-CH" altLang="de-CH" dirty="0" smtClean="0"/>
              <a:t>Zweite Ebene</a:t>
            </a:r>
          </a:p>
          <a:p>
            <a:pPr lvl="2"/>
            <a:r>
              <a:rPr lang="de-CH" altLang="de-CH" dirty="0" smtClean="0"/>
              <a:t>Dritte Ebene</a:t>
            </a:r>
          </a:p>
          <a:p>
            <a:pPr lvl="3"/>
            <a:r>
              <a:rPr lang="de-CH" altLang="de-CH" dirty="0" smtClean="0"/>
              <a:t>Vierte Ebene</a:t>
            </a:r>
          </a:p>
          <a:p>
            <a:pPr lvl="4"/>
            <a:r>
              <a:rPr lang="de-CH" altLang="de-CH" dirty="0" smtClean="0"/>
              <a:t>Fünfte Ebene</a:t>
            </a:r>
          </a:p>
        </p:txBody>
      </p:sp>
      <p:sp>
        <p:nvSpPr>
          <p:cNvPr id="12" name="Foliennummernplatzhalter 4"/>
          <p:cNvSpPr>
            <a:spLocks noGrp="1"/>
          </p:cNvSpPr>
          <p:nvPr>
            <p:ph type="sldNum" sz="quarter" idx="4"/>
          </p:nvPr>
        </p:nvSpPr>
        <p:spPr bwMode="auto">
          <a:xfrm>
            <a:off x="6329363" y="6324600"/>
            <a:ext cx="1831975" cy="3810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spcBef>
                <a:spcPct val="0"/>
              </a:spcBef>
              <a:defRPr sz="900">
                <a:solidFill>
                  <a:schemeClr val="bg1">
                    <a:lumMod val="85000"/>
                  </a:schemeClr>
                </a:solidFill>
                <a:latin typeface="+mj-lt"/>
              </a:defRPr>
            </a:lvl1pPr>
          </a:lstStyle>
          <a:p>
            <a:pPr>
              <a:defRPr/>
            </a:pPr>
            <a:fld id="{08B108CF-A63E-4CE4-9033-64CD7BD06FF2}" type="slidenum">
              <a:rPr lang="en-US" altLang="en-US"/>
              <a:pPr>
                <a:defRPr/>
              </a:pPr>
              <a:t>‹Nr.›</a:t>
            </a:fld>
            <a:endParaRPr lang="en-US" altLang="en-US" sz="1400">
              <a:latin typeface="Times" pitchFamily="18" charset="0"/>
            </a:endParaRPr>
          </a:p>
        </p:txBody>
      </p:sp>
      <p:sp>
        <p:nvSpPr>
          <p:cNvPr id="11" name="Datumsplatzhalter 3"/>
          <p:cNvSpPr>
            <a:spLocks noGrp="1"/>
          </p:cNvSpPr>
          <p:nvPr>
            <p:ph type="dt" sz="half" idx="2"/>
          </p:nvPr>
        </p:nvSpPr>
        <p:spPr bwMode="auto">
          <a:xfrm>
            <a:off x="323850" y="6440488"/>
            <a:ext cx="3743325" cy="2286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spcBef>
                <a:spcPct val="0"/>
              </a:spcBef>
              <a:defRPr sz="900">
                <a:solidFill>
                  <a:schemeClr val="bg2"/>
                </a:solidFill>
                <a:latin typeface="Tahoma" pitchFamily="34" charset="0"/>
              </a:defRPr>
            </a:lvl1pPr>
          </a:lstStyle>
          <a:p>
            <a:pPr>
              <a:defRPr/>
            </a:pPr>
            <a:r>
              <a:rPr lang="de-DE" altLang="en-US"/>
              <a:t>20.11.2014, VoGIS-Fachforum, Prof. Dr.-Ing. Franz-Josef Behr</a:t>
            </a:r>
            <a:endParaRPr lang="en-US" altLang="en-US"/>
          </a:p>
        </p:txBody>
      </p:sp>
    </p:spTree>
  </p:cSld>
  <p:clrMap bg1="lt1" tx1="dk1" bg2="lt2" tx2="dk2" accent1="accent1" accent2="accent2" accent3="accent3" accent4="accent4" accent5="accent5" accent6="accent6" hlink="hlink" folHlink="folHlink"/>
  <p:sldLayoutIdLst>
    <p:sldLayoutId id="2147483815" r:id="rId1"/>
    <p:sldLayoutId id="2147483816" r:id="rId2"/>
    <p:sldLayoutId id="2147483813" r:id="rId3"/>
    <p:sldLayoutId id="2147483814" r:id="rId4"/>
    <p:sldLayoutId id="2147483817" r:id="rId5"/>
    <p:sldLayoutId id="2147483818" r:id="rId6"/>
    <p:sldLayoutId id="2147483819" r:id="rId7"/>
  </p:sldLayoutIdLst>
  <p:hf sldNum="0" hdr="0" dt="0"/>
  <p:txStyles>
    <p:titleStyle>
      <a:lvl1pPr algn="l" rtl="0" eaLnBrk="0" fontAlgn="base" hangingPunct="0">
        <a:spcBef>
          <a:spcPct val="0"/>
        </a:spcBef>
        <a:spcAft>
          <a:spcPct val="0"/>
        </a:spcAft>
        <a:defRPr sz="2800">
          <a:solidFill>
            <a:srgbClr val="D9D9D9"/>
          </a:solidFill>
          <a:latin typeface="+mj-lt"/>
          <a:ea typeface="+mj-ea"/>
          <a:cs typeface="+mj-cs"/>
        </a:defRPr>
      </a:lvl1pPr>
      <a:lvl2pPr algn="l" rtl="0" eaLnBrk="0" fontAlgn="base" hangingPunct="0">
        <a:spcBef>
          <a:spcPct val="0"/>
        </a:spcBef>
        <a:spcAft>
          <a:spcPct val="0"/>
        </a:spcAft>
        <a:defRPr sz="2800">
          <a:solidFill>
            <a:srgbClr val="D9D9D9"/>
          </a:solidFill>
          <a:latin typeface="Tahoma" pitchFamily="34" charset="0"/>
        </a:defRPr>
      </a:lvl2pPr>
      <a:lvl3pPr algn="l" rtl="0" eaLnBrk="0" fontAlgn="base" hangingPunct="0">
        <a:spcBef>
          <a:spcPct val="0"/>
        </a:spcBef>
        <a:spcAft>
          <a:spcPct val="0"/>
        </a:spcAft>
        <a:defRPr sz="2800">
          <a:solidFill>
            <a:srgbClr val="D9D9D9"/>
          </a:solidFill>
          <a:latin typeface="Tahoma" pitchFamily="34" charset="0"/>
        </a:defRPr>
      </a:lvl3pPr>
      <a:lvl4pPr algn="l" rtl="0" eaLnBrk="0" fontAlgn="base" hangingPunct="0">
        <a:spcBef>
          <a:spcPct val="0"/>
        </a:spcBef>
        <a:spcAft>
          <a:spcPct val="0"/>
        </a:spcAft>
        <a:defRPr sz="2800">
          <a:solidFill>
            <a:srgbClr val="D9D9D9"/>
          </a:solidFill>
          <a:latin typeface="Tahoma" pitchFamily="34" charset="0"/>
        </a:defRPr>
      </a:lvl4pPr>
      <a:lvl5pPr algn="l" rtl="0" eaLnBrk="0" fontAlgn="base" hangingPunct="0">
        <a:spcBef>
          <a:spcPct val="0"/>
        </a:spcBef>
        <a:spcAft>
          <a:spcPct val="0"/>
        </a:spcAft>
        <a:defRPr sz="2800">
          <a:solidFill>
            <a:srgbClr val="D9D9D9"/>
          </a:solidFill>
          <a:latin typeface="Tahoma" pitchFamily="34" charset="0"/>
        </a:defRPr>
      </a:lvl5pPr>
      <a:lvl6pPr marL="457200" algn="l" rtl="0" eaLnBrk="0" fontAlgn="base" hangingPunct="0">
        <a:spcBef>
          <a:spcPct val="0"/>
        </a:spcBef>
        <a:spcAft>
          <a:spcPct val="0"/>
        </a:spcAft>
        <a:defRPr sz="2800">
          <a:solidFill>
            <a:srgbClr val="000066"/>
          </a:solidFill>
          <a:latin typeface="Tahoma" pitchFamily="34" charset="0"/>
        </a:defRPr>
      </a:lvl6pPr>
      <a:lvl7pPr marL="914400" algn="l" rtl="0" eaLnBrk="0" fontAlgn="base" hangingPunct="0">
        <a:spcBef>
          <a:spcPct val="0"/>
        </a:spcBef>
        <a:spcAft>
          <a:spcPct val="0"/>
        </a:spcAft>
        <a:defRPr sz="2800">
          <a:solidFill>
            <a:srgbClr val="000066"/>
          </a:solidFill>
          <a:latin typeface="Tahoma" pitchFamily="34" charset="0"/>
        </a:defRPr>
      </a:lvl7pPr>
      <a:lvl8pPr marL="1371600" algn="l" rtl="0" eaLnBrk="0" fontAlgn="base" hangingPunct="0">
        <a:spcBef>
          <a:spcPct val="0"/>
        </a:spcBef>
        <a:spcAft>
          <a:spcPct val="0"/>
        </a:spcAft>
        <a:defRPr sz="2800">
          <a:solidFill>
            <a:srgbClr val="000066"/>
          </a:solidFill>
          <a:latin typeface="Tahoma" pitchFamily="34" charset="0"/>
        </a:defRPr>
      </a:lvl8pPr>
      <a:lvl9pPr marL="1828800" algn="l" rtl="0" eaLnBrk="0" fontAlgn="base" hangingPunct="0">
        <a:spcBef>
          <a:spcPct val="0"/>
        </a:spcBef>
        <a:spcAft>
          <a:spcPct val="0"/>
        </a:spcAft>
        <a:defRPr sz="2800">
          <a:solidFill>
            <a:srgbClr val="000066"/>
          </a:solidFill>
          <a:latin typeface="Tahoma" pitchFamily="34" charset="0"/>
        </a:defRPr>
      </a:lvl9pPr>
    </p:titleStyle>
    <p:bodyStyle>
      <a:lvl1pPr marL="342900" indent="-342900" algn="l" rtl="0" eaLnBrk="0" fontAlgn="base" hangingPunct="0">
        <a:spcBef>
          <a:spcPct val="35000"/>
        </a:spcBef>
        <a:spcAft>
          <a:spcPct val="0"/>
        </a:spcAft>
        <a:buClr>
          <a:schemeClr val="bg1">
            <a:lumMod val="95000"/>
          </a:schemeClr>
        </a:buClr>
        <a:buSzPct val="120000"/>
        <a:buFont typeface="Wingdings" panose="05000000000000000000" pitchFamily="2" charset="2"/>
        <a:buChar char="§"/>
        <a:defRPr sz="1600">
          <a:solidFill>
            <a:srgbClr val="D9D9D9"/>
          </a:solidFill>
          <a:latin typeface="+mn-lt"/>
          <a:ea typeface="+mn-ea"/>
          <a:cs typeface="+mn-cs"/>
        </a:defRPr>
      </a:lvl1pPr>
      <a:lvl2pPr marL="742950" indent="-285750" algn="l" rtl="0" eaLnBrk="0" fontAlgn="base" hangingPunct="0">
        <a:spcBef>
          <a:spcPct val="35000"/>
        </a:spcBef>
        <a:spcAft>
          <a:spcPct val="0"/>
        </a:spcAft>
        <a:buChar char="–"/>
        <a:defRPr sz="1600">
          <a:solidFill>
            <a:srgbClr val="D9D9D9"/>
          </a:solidFill>
          <a:latin typeface="+mn-lt"/>
        </a:defRPr>
      </a:lvl2pPr>
      <a:lvl3pPr marL="1085850" indent="-228600" algn="l" rtl="0" eaLnBrk="0" fontAlgn="base" hangingPunct="0">
        <a:spcBef>
          <a:spcPct val="35000"/>
        </a:spcBef>
        <a:spcAft>
          <a:spcPct val="0"/>
        </a:spcAft>
        <a:buChar char="•"/>
        <a:defRPr sz="1600">
          <a:solidFill>
            <a:srgbClr val="D9D9D9"/>
          </a:solidFill>
          <a:latin typeface="+mn-lt"/>
        </a:defRPr>
      </a:lvl3pPr>
      <a:lvl4pPr marL="1428750" indent="-228600" algn="l" rtl="0" eaLnBrk="0" fontAlgn="base" hangingPunct="0">
        <a:spcBef>
          <a:spcPct val="35000"/>
        </a:spcBef>
        <a:spcAft>
          <a:spcPct val="0"/>
        </a:spcAft>
        <a:buChar char="–"/>
        <a:defRPr sz="1600">
          <a:solidFill>
            <a:srgbClr val="D9D9D9"/>
          </a:solidFill>
          <a:latin typeface="+mn-lt"/>
        </a:defRPr>
      </a:lvl4pPr>
      <a:lvl5pPr marL="1771650" indent="-228600" algn="l" rtl="0" eaLnBrk="0" fontAlgn="base" hangingPunct="0">
        <a:spcBef>
          <a:spcPct val="35000"/>
        </a:spcBef>
        <a:spcAft>
          <a:spcPct val="0"/>
        </a:spcAft>
        <a:buChar char="»"/>
        <a:defRPr sz="1600">
          <a:solidFill>
            <a:srgbClr val="D9D9D9"/>
          </a:solidFill>
          <a:latin typeface="+mn-lt"/>
        </a:defRPr>
      </a:lvl5pPr>
      <a:lvl6pPr marL="2228850" indent="-228600" algn="l" rtl="0" eaLnBrk="0" fontAlgn="base" hangingPunct="0">
        <a:spcBef>
          <a:spcPct val="35000"/>
        </a:spcBef>
        <a:spcAft>
          <a:spcPct val="0"/>
        </a:spcAft>
        <a:buChar char="»"/>
        <a:defRPr sz="1600">
          <a:solidFill>
            <a:srgbClr val="000072"/>
          </a:solidFill>
          <a:latin typeface="+mn-lt"/>
        </a:defRPr>
      </a:lvl6pPr>
      <a:lvl7pPr marL="2686050" indent="-228600" algn="l" rtl="0" eaLnBrk="0" fontAlgn="base" hangingPunct="0">
        <a:spcBef>
          <a:spcPct val="35000"/>
        </a:spcBef>
        <a:spcAft>
          <a:spcPct val="0"/>
        </a:spcAft>
        <a:buChar char="»"/>
        <a:defRPr sz="1600">
          <a:solidFill>
            <a:srgbClr val="000072"/>
          </a:solidFill>
          <a:latin typeface="+mn-lt"/>
        </a:defRPr>
      </a:lvl7pPr>
      <a:lvl8pPr marL="3143250" indent="-228600" algn="l" rtl="0" eaLnBrk="0" fontAlgn="base" hangingPunct="0">
        <a:spcBef>
          <a:spcPct val="35000"/>
        </a:spcBef>
        <a:spcAft>
          <a:spcPct val="0"/>
        </a:spcAft>
        <a:buChar char="»"/>
        <a:defRPr sz="1600">
          <a:solidFill>
            <a:srgbClr val="000072"/>
          </a:solidFill>
          <a:latin typeface="+mn-lt"/>
        </a:defRPr>
      </a:lvl8pPr>
      <a:lvl9pPr marL="3600450" indent="-228600" algn="l" rtl="0" eaLnBrk="0" fontAlgn="base" hangingPunct="0">
        <a:spcBef>
          <a:spcPct val="35000"/>
        </a:spcBef>
        <a:spcAft>
          <a:spcPct val="0"/>
        </a:spcAft>
        <a:buChar char="»"/>
        <a:defRPr sz="1600">
          <a:solidFill>
            <a:srgbClr val="000072"/>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commons.blog/was-sind-commons/"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www.forbes.com/profile/jack-laura-dangermond/?list=billionaires" TargetMode="External"/></Relationships>
</file>

<file path=ppt/slides/_rels/slide10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hyperlink" Target="https://www.forbes.com/sites/miguelhelft/2016/02/10/the-godfather-of-digital-maps/#4c9aa4c74da9" TargetMode="Externa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hyperlink" Target="https://developer.yahoo.com/boss/placefinder/" TargetMode="External"/><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hyperlink" Target="https://www.sanparks.org/tourism/maps/default.php?p_id=11" TargetMode="External"/><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hyperlink" Target="http://producingoss.com/" TargetMode="External"/><Relationship Id="rId2" Type="http://schemas.openxmlformats.org/officeDocument/2006/relationships/hyperlink" Target="http://producingoss.org/" TargetMode="Externa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hyperlink" Target="http://svn.openlayers.org/" TargetMode="External"/><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87.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hyperlink" Target="https://commons.wikimedia.org/w/index.php?curid=5456321" TargetMode="External"/></Relationships>
</file>

<file path=ppt/slides/_rels/slide12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12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theguardian.com/inequality/2017/nov/14/worlds-richest-wealth-credit-suisse"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www.gnu.org/philosophy/free-sw.html"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commons.wikimedia.org/w/index.php?curid=37715888" TargetMode="External"/><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hyperlink" Target="https://upload.wikimedia.org/wikipedia/commons/0/0d/Science_Hack_Day_Nairobi_2012.jpg"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commons.wikimedia.org/w/index.php?curid=29458976" TargetMode="External"/><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hyperlink" Target="https://docs.fcc.gov/public/attachments/DOC-243556A1.pdf"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blog.openhub.net/kudos/" TargetMode="External"/><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hyperlink" Target="http://producingoss.org/"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hyperlink" Target="http://www.heise.de/open/artikel/EU-Studie-Open-Source-ist-gut-fuer-die-Wirtschaft-222037.html" TargetMode="External"/><Relationship Id="rId9" Type="http://schemas.openxmlformats.org/officeDocument/2006/relationships/image" Target="../media/image48.png"/></Relationships>
</file>

<file path=ppt/slides/_rels/slide6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png"/></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71.xml.rels><?xml version="1.0" encoding="UTF-8" standalone="yes"?>
<Relationships xmlns="http://schemas.openxmlformats.org/package/2006/relationships"><Relationship Id="rId3" Type="http://schemas.openxmlformats.org/officeDocument/2006/relationships/hyperlink" Target="https://www.zdnet.com/article/microsoft-open-sources-its-entire-patent-portfolio/" TargetMode="External"/><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wiki.osgeo.org/wiki/Incubation"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hyperlink" Target="https://wiki.osgeo.org/wiki/MOU_ISPRS" TargetMode="External"/><Relationship Id="rId4" Type="http://schemas.openxmlformats.org/officeDocument/2006/relationships/hyperlink" Target="https://wiki.osgeo.org/images/b/b4/Mou_ica-osgeo.jpg" TargetMode="External"/></Relationships>
</file>

<file path=ppt/slides/_rels/slide8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http://cameron.shorter.net/resume.html" TargetMode="External"/><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commons.wikimedia.org/wiki/File:Lawrence_Lessig_(9).jpg"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https://vimeo.com/76365035" TargetMode="External"/><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95.xml.rels><?xml version="1.0" encoding="UTF-8" standalone="yes"?>
<Relationships xmlns="http://schemas.openxmlformats.org/package/2006/relationships"><Relationship Id="rId2" Type="http://schemas.openxmlformats.org/officeDocument/2006/relationships/hyperlink" Target="https://www.zdnet.com/article/microsoft-open-sources-its-entire-patent-portfolio/" TargetMode="Externa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81" y="1"/>
            <a:ext cx="10978532" cy="7173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71" name="Rectangle 8"/>
          <p:cNvSpPr>
            <a:spLocks noChangeArrowheads="1"/>
          </p:cNvSpPr>
          <p:nvPr/>
        </p:nvSpPr>
        <p:spPr bwMode="auto">
          <a:xfrm>
            <a:off x="250825" y="3735165"/>
            <a:ext cx="8893175" cy="762000"/>
          </a:xfrm>
          <a:prstGeom prst="rect">
            <a:avLst/>
          </a:prstGeom>
          <a:solidFill>
            <a:srgbClr val="969696">
              <a:alpha val="8705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rIns="450000" anchor="ct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lgn="r">
              <a:spcBef>
                <a:spcPct val="50000"/>
              </a:spcBef>
              <a:buFontTx/>
              <a:buNone/>
            </a:pPr>
            <a:r>
              <a:rPr lang="de-DE" altLang="de-DE" sz="2400" dirty="0">
                <a:solidFill>
                  <a:schemeClr val="bg1"/>
                </a:solidFill>
              </a:rPr>
              <a:t>                                               Franz-Josef Behr, </a:t>
            </a:r>
            <a:r>
              <a:rPr lang="de-DE" altLang="de-DE" sz="2400" dirty="0" smtClean="0">
                <a:solidFill>
                  <a:schemeClr val="bg1"/>
                </a:solidFill>
              </a:rPr>
              <a:t>Stuttgart University </a:t>
            </a:r>
            <a:r>
              <a:rPr lang="de-DE" altLang="de-DE" sz="2400" dirty="0" err="1" smtClean="0">
                <a:solidFill>
                  <a:schemeClr val="bg1"/>
                </a:solidFill>
              </a:rPr>
              <a:t>of</a:t>
            </a:r>
            <a:r>
              <a:rPr lang="de-DE" altLang="de-DE" sz="2400" dirty="0" smtClean="0">
                <a:solidFill>
                  <a:schemeClr val="bg1"/>
                </a:solidFill>
              </a:rPr>
              <a:t> Applied </a:t>
            </a:r>
            <a:r>
              <a:rPr lang="de-DE" altLang="de-DE" sz="2400" dirty="0" err="1" smtClean="0">
                <a:solidFill>
                  <a:schemeClr val="bg1"/>
                </a:solidFill>
              </a:rPr>
              <a:t>Sciences</a:t>
            </a:r>
            <a:endParaRPr lang="de-DE" altLang="de-DE" sz="2400" dirty="0">
              <a:solidFill>
                <a:schemeClr val="bg1"/>
              </a:solidFill>
            </a:endParaRPr>
          </a:p>
        </p:txBody>
      </p:sp>
      <p:sp>
        <p:nvSpPr>
          <p:cNvPr id="7172" name="Rectangle 10"/>
          <p:cNvSpPr>
            <a:spLocks noChangeArrowheads="1"/>
          </p:cNvSpPr>
          <p:nvPr/>
        </p:nvSpPr>
        <p:spPr bwMode="auto">
          <a:xfrm>
            <a:off x="250825" y="4654327"/>
            <a:ext cx="8893175" cy="431800"/>
          </a:xfrm>
          <a:prstGeom prst="rect">
            <a:avLst/>
          </a:prstGeom>
          <a:solidFill>
            <a:srgbClr val="969696">
              <a:alpha val="8705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rIns="450000" anchor="ct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lgn="r">
              <a:spcBef>
                <a:spcPct val="50000"/>
              </a:spcBef>
              <a:buNone/>
            </a:pPr>
            <a:r>
              <a:rPr lang="en-US" altLang="de-DE" b="1" dirty="0">
                <a:solidFill>
                  <a:schemeClr val="bg1"/>
                </a:solidFill>
              </a:rPr>
              <a:t>13.11.2018, AGSE 2018, Namibia University of Science and Technology </a:t>
            </a:r>
            <a:endParaRPr lang="de-DE" altLang="de-DE" b="1" dirty="0">
              <a:solidFill>
                <a:schemeClr val="bg1"/>
              </a:solidFill>
            </a:endParaRPr>
          </a:p>
        </p:txBody>
      </p:sp>
      <p:sp>
        <p:nvSpPr>
          <p:cNvPr id="7173" name="Rectangle 11"/>
          <p:cNvSpPr>
            <a:spLocks noChangeArrowheads="1"/>
          </p:cNvSpPr>
          <p:nvPr/>
        </p:nvSpPr>
        <p:spPr bwMode="auto">
          <a:xfrm>
            <a:off x="250825" y="1196752"/>
            <a:ext cx="8893175" cy="1843088"/>
          </a:xfrm>
          <a:prstGeom prst="rect">
            <a:avLst/>
          </a:prstGeom>
          <a:solidFill>
            <a:srgbClr val="969696">
              <a:alpha val="8705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rIns="450000" anchor="ct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lgn="r">
              <a:spcBef>
                <a:spcPct val="50000"/>
              </a:spcBef>
              <a:buFontTx/>
              <a:buNone/>
            </a:pPr>
            <a:r>
              <a:rPr lang="de-DE" altLang="de-DE" sz="2400" dirty="0">
                <a:solidFill>
                  <a:schemeClr val="bg1"/>
                </a:solidFill>
              </a:rPr>
              <a:t>                                               </a:t>
            </a:r>
            <a:r>
              <a:rPr lang="de-DE" altLang="de-DE" sz="2400" dirty="0" smtClean="0">
                <a:solidFill>
                  <a:schemeClr val="bg1"/>
                </a:solidFill>
              </a:rPr>
              <a:t>The </a:t>
            </a:r>
            <a:r>
              <a:rPr lang="de-DE" altLang="de-DE" sz="2400" dirty="0" err="1" smtClean="0">
                <a:solidFill>
                  <a:schemeClr val="bg1"/>
                </a:solidFill>
              </a:rPr>
              <a:t>Commons</a:t>
            </a:r>
            <a:r>
              <a:rPr lang="de-DE" altLang="de-DE" sz="2400" dirty="0" smtClean="0">
                <a:solidFill>
                  <a:schemeClr val="bg1"/>
                </a:solidFill>
              </a:rPr>
              <a:t>, </a:t>
            </a:r>
            <a:r>
              <a:rPr lang="de-DE" altLang="de-DE" sz="2400" dirty="0" err="1" smtClean="0">
                <a:solidFill>
                  <a:schemeClr val="bg1"/>
                </a:solidFill>
              </a:rPr>
              <a:t>the</a:t>
            </a:r>
            <a:r>
              <a:rPr lang="de-DE" altLang="de-DE" sz="2400" dirty="0" smtClean="0">
                <a:solidFill>
                  <a:schemeClr val="bg1"/>
                </a:solidFill>
              </a:rPr>
              <a:t> Open Source</a:t>
            </a:r>
            <a:endParaRPr lang="de-DE" altLang="de-DE" sz="2400" dirty="0">
              <a:solidFill>
                <a:schemeClr val="bg1"/>
              </a:solidFill>
            </a:endParaRPr>
          </a:p>
          <a:p>
            <a:pPr algn="r">
              <a:spcBef>
                <a:spcPct val="50000"/>
              </a:spcBef>
              <a:buFontTx/>
              <a:buNone/>
            </a:pPr>
            <a:r>
              <a:rPr lang="de-DE" altLang="de-DE" sz="2400" dirty="0" err="1">
                <a:solidFill>
                  <a:schemeClr val="bg1"/>
                </a:solidFill>
              </a:rPr>
              <a:t>and</a:t>
            </a:r>
            <a:r>
              <a:rPr lang="de-DE" altLang="de-DE" sz="2400" dirty="0">
                <a:solidFill>
                  <a:schemeClr val="bg1"/>
                </a:solidFill>
              </a:rPr>
              <a:t> </a:t>
            </a:r>
            <a:r>
              <a:rPr lang="de-DE" altLang="de-DE" sz="2400" dirty="0" err="1">
                <a:solidFill>
                  <a:schemeClr val="bg1"/>
                </a:solidFill>
              </a:rPr>
              <a:t>the</a:t>
            </a:r>
            <a:r>
              <a:rPr lang="de-DE" altLang="de-DE" sz="2400" dirty="0">
                <a:solidFill>
                  <a:schemeClr val="bg1"/>
                </a:solidFill>
              </a:rPr>
              <a:t> Impact </a:t>
            </a:r>
            <a:r>
              <a:rPr lang="de-DE" altLang="de-DE" sz="2400" dirty="0" err="1">
                <a:solidFill>
                  <a:schemeClr val="bg1"/>
                </a:solidFill>
              </a:rPr>
              <a:t>of</a:t>
            </a:r>
            <a:r>
              <a:rPr lang="de-DE" altLang="de-DE" sz="2400" dirty="0">
                <a:solidFill>
                  <a:schemeClr val="bg1"/>
                </a:solidFill>
              </a:rPr>
              <a:t> </a:t>
            </a:r>
            <a:r>
              <a:rPr lang="de-DE" altLang="de-DE" sz="2400" dirty="0" err="1">
                <a:solidFill>
                  <a:schemeClr val="bg1"/>
                </a:solidFill>
              </a:rPr>
              <a:t>the</a:t>
            </a:r>
            <a:r>
              <a:rPr lang="de-DE" altLang="de-DE" sz="2400" dirty="0">
                <a:solidFill>
                  <a:schemeClr val="bg1"/>
                </a:solidFill>
              </a:rPr>
              <a:t> </a:t>
            </a:r>
            <a:r>
              <a:rPr lang="de-DE" altLang="de-DE" sz="2400" dirty="0" err="1">
                <a:solidFill>
                  <a:schemeClr val="bg1"/>
                </a:solidFill>
              </a:rPr>
              <a:t>OSGeo</a:t>
            </a:r>
            <a:r>
              <a:rPr lang="de-DE" altLang="de-DE" sz="2400" dirty="0">
                <a:solidFill>
                  <a:schemeClr val="bg1"/>
                </a:solidFill>
              </a:rPr>
              <a:t> </a:t>
            </a:r>
            <a:r>
              <a:rPr lang="de-DE" altLang="de-DE" sz="2400" dirty="0" err="1">
                <a:solidFill>
                  <a:schemeClr val="bg1"/>
                </a:solidFill>
              </a:rPr>
              <a:t>Foundation</a:t>
            </a:r>
            <a:endParaRPr lang="en-US" altLang="de-DE" sz="2400" dirty="0">
              <a:solidFill>
                <a:schemeClr val="bg1"/>
              </a:solidFill>
            </a:endParaRPr>
          </a:p>
        </p:txBody>
      </p:sp>
      <p:sp>
        <p:nvSpPr>
          <p:cNvPr id="2" name="Rechteck 1"/>
          <p:cNvSpPr/>
          <p:nvPr/>
        </p:nvSpPr>
        <p:spPr>
          <a:xfrm rot="16200000">
            <a:off x="-2650161" y="3120404"/>
            <a:ext cx="6386747" cy="523220"/>
          </a:xfrm>
          <a:prstGeom prst="rect">
            <a:avLst/>
          </a:prstGeom>
        </p:spPr>
        <p:txBody>
          <a:bodyPr wrap="square">
            <a:spAutoFit/>
          </a:bodyPr>
          <a:lstStyle/>
          <a:p>
            <a:r>
              <a:rPr lang="de-DE" sz="1400" dirty="0" err="1">
                <a:solidFill>
                  <a:srgbClr val="FF0000"/>
                </a:solidFill>
              </a:rPr>
              <a:t>By</a:t>
            </a:r>
            <a:r>
              <a:rPr lang="de-DE" sz="1400" dirty="0">
                <a:solidFill>
                  <a:srgbClr val="FF0000"/>
                </a:solidFill>
              </a:rPr>
              <a:t> Hochschule für Technik </a:t>
            </a:r>
            <a:r>
              <a:rPr lang="de-DE" sz="1400" dirty="0" smtClean="0">
                <a:solidFill>
                  <a:srgbClr val="FF0000"/>
                </a:solidFill>
              </a:rPr>
              <a:t>Stuttgart </a:t>
            </a:r>
            <a:r>
              <a:rPr lang="de-DE" sz="1400" dirty="0">
                <a:solidFill>
                  <a:srgbClr val="FF0000"/>
                </a:solidFill>
              </a:rPr>
              <a:t>[CC BY-SA 3.0 (http://creativecommons.org/licenses/by-sa/3.0)], via Wikimedia </a:t>
            </a:r>
            <a:r>
              <a:rPr lang="de-DE" sz="1400" dirty="0" err="1">
                <a:solidFill>
                  <a:srgbClr val="FF0000"/>
                </a:solidFill>
              </a:rPr>
              <a:t>Commons</a:t>
            </a:r>
            <a:endParaRPr lang="de-DE" sz="1400" dirty="0">
              <a:solidFill>
                <a:srgbClr val="FF0000"/>
              </a:solidFill>
            </a:endParaRPr>
          </a:p>
        </p:txBody>
      </p:sp>
      <p:sp>
        <p:nvSpPr>
          <p:cNvPr id="8" name="Rectangle 6"/>
          <p:cNvSpPr>
            <a:spLocks noChangeArrowheads="1"/>
          </p:cNvSpPr>
          <p:nvPr/>
        </p:nvSpPr>
        <p:spPr bwMode="auto">
          <a:xfrm>
            <a:off x="2700089" y="6021288"/>
            <a:ext cx="6048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05000"/>
              </a:lnSpc>
              <a:spcBef>
                <a:spcPct val="20000"/>
              </a:spcBef>
              <a:spcAft>
                <a:spcPct val="20000"/>
              </a:spcAft>
              <a:buClr>
                <a:schemeClr val="accent1"/>
              </a:buClr>
              <a:buSzPct val="70000"/>
              <a:buFont typeface="Wingdings" pitchFamily="2" charset="2"/>
              <a:buChar char="n"/>
              <a:defRPr sz="1600">
                <a:solidFill>
                  <a:schemeClr val="tx1"/>
                </a:solidFill>
                <a:latin typeface="Calibri" pitchFamily="34" charset="0"/>
                <a:ea typeface="Calibri" pitchFamily="34" charset="0"/>
                <a:cs typeface="Calibri" pitchFamily="34" charset="0"/>
              </a:defRPr>
            </a:lvl1pPr>
            <a:lvl2pPr marL="742950" indent="-285750">
              <a:lnSpc>
                <a:spcPct val="105000"/>
              </a:lnSpc>
              <a:spcBef>
                <a:spcPct val="20000"/>
              </a:spcBef>
              <a:spcAft>
                <a:spcPct val="20000"/>
              </a:spcAft>
              <a:buClr>
                <a:schemeClr val="hlink"/>
              </a:buClr>
              <a:buSzPct val="65000"/>
              <a:buFont typeface="Wingdings" pitchFamily="2" charset="2"/>
              <a:buChar char="¡"/>
              <a:defRPr sz="1600">
                <a:solidFill>
                  <a:schemeClr val="tx1"/>
                </a:solidFill>
                <a:latin typeface="Calibri" pitchFamily="34" charset="0"/>
                <a:ea typeface="Calibri" pitchFamily="34" charset="0"/>
                <a:cs typeface="Calibri" pitchFamily="34" charset="0"/>
              </a:defRPr>
            </a:lvl2pPr>
            <a:lvl3pPr marL="1143000" indent="-228600">
              <a:lnSpc>
                <a:spcPct val="105000"/>
              </a:lnSpc>
              <a:spcBef>
                <a:spcPct val="20000"/>
              </a:spcBef>
              <a:spcAft>
                <a:spcPct val="20000"/>
              </a:spcAft>
              <a:buClr>
                <a:schemeClr val="accent1"/>
              </a:buClr>
              <a:buSzPct val="70000"/>
              <a:buFont typeface="Wingdings" pitchFamily="2" charset="2"/>
              <a:buChar char="n"/>
              <a:defRPr sz="1600">
                <a:solidFill>
                  <a:schemeClr val="tx1"/>
                </a:solidFill>
                <a:latin typeface="Calibri" pitchFamily="34" charset="0"/>
                <a:ea typeface="Calibri" pitchFamily="34" charset="0"/>
                <a:cs typeface="Calibri" pitchFamily="34" charset="0"/>
              </a:defRPr>
            </a:lvl3pPr>
            <a:lvl4pPr marL="1600200" indent="-228600">
              <a:lnSpc>
                <a:spcPct val="105000"/>
              </a:lnSpc>
              <a:spcBef>
                <a:spcPct val="20000"/>
              </a:spcBef>
              <a:spcAft>
                <a:spcPct val="20000"/>
              </a:spcAft>
              <a:buClr>
                <a:schemeClr val="hlink"/>
              </a:buClr>
              <a:buSzPct val="75000"/>
              <a:buFont typeface="Wingdings" pitchFamily="2" charset="2"/>
              <a:buChar char="¡"/>
              <a:defRPr sz="1600">
                <a:solidFill>
                  <a:schemeClr val="tx1"/>
                </a:solidFill>
                <a:latin typeface="Calibri" pitchFamily="34" charset="0"/>
                <a:ea typeface="Calibri" pitchFamily="34" charset="0"/>
                <a:cs typeface="Calibri" pitchFamily="34" charset="0"/>
              </a:defRPr>
            </a:lvl4pPr>
            <a:lvl5pPr marL="2057400" indent="-228600">
              <a:lnSpc>
                <a:spcPct val="105000"/>
              </a:lnSpc>
              <a:spcBef>
                <a:spcPct val="20000"/>
              </a:spcBef>
              <a:spcAft>
                <a:spcPct val="20000"/>
              </a:spcAft>
              <a:buClr>
                <a:schemeClr val="accent1"/>
              </a:buClr>
              <a:buSzPct val="70000"/>
              <a:buFont typeface="Wingdings" pitchFamily="2" charset="2"/>
              <a:buChar char="n"/>
              <a:defRPr sz="1600">
                <a:solidFill>
                  <a:schemeClr val="tx1"/>
                </a:solidFill>
                <a:latin typeface="Calibri" pitchFamily="34" charset="0"/>
                <a:ea typeface="Calibri" pitchFamily="34" charset="0"/>
                <a:cs typeface="Calibri" pitchFamily="34" charset="0"/>
              </a:defRPr>
            </a:lvl5pPr>
            <a:lvl6pPr marL="2514600" indent="-228600" eaLnBrk="0" fontAlgn="base" hangingPunct="0">
              <a:lnSpc>
                <a:spcPct val="105000"/>
              </a:lnSpc>
              <a:spcBef>
                <a:spcPct val="20000"/>
              </a:spcBef>
              <a:spcAft>
                <a:spcPct val="20000"/>
              </a:spcAft>
              <a:buClr>
                <a:schemeClr val="accent1"/>
              </a:buClr>
              <a:buSzPct val="70000"/>
              <a:buFont typeface="Wingdings" pitchFamily="2" charset="2"/>
              <a:buChar char="n"/>
              <a:defRPr sz="1600">
                <a:solidFill>
                  <a:schemeClr val="tx1"/>
                </a:solidFill>
                <a:latin typeface="Calibri" pitchFamily="34" charset="0"/>
                <a:ea typeface="Calibri" pitchFamily="34" charset="0"/>
                <a:cs typeface="Calibri" pitchFamily="34" charset="0"/>
              </a:defRPr>
            </a:lvl6pPr>
            <a:lvl7pPr marL="2971800" indent="-228600" eaLnBrk="0" fontAlgn="base" hangingPunct="0">
              <a:lnSpc>
                <a:spcPct val="105000"/>
              </a:lnSpc>
              <a:spcBef>
                <a:spcPct val="20000"/>
              </a:spcBef>
              <a:spcAft>
                <a:spcPct val="20000"/>
              </a:spcAft>
              <a:buClr>
                <a:schemeClr val="accent1"/>
              </a:buClr>
              <a:buSzPct val="70000"/>
              <a:buFont typeface="Wingdings" pitchFamily="2" charset="2"/>
              <a:buChar char="n"/>
              <a:defRPr sz="1600">
                <a:solidFill>
                  <a:schemeClr val="tx1"/>
                </a:solidFill>
                <a:latin typeface="Calibri" pitchFamily="34" charset="0"/>
                <a:ea typeface="Calibri" pitchFamily="34" charset="0"/>
                <a:cs typeface="Calibri" pitchFamily="34" charset="0"/>
              </a:defRPr>
            </a:lvl7pPr>
            <a:lvl8pPr marL="3429000" indent="-228600" eaLnBrk="0" fontAlgn="base" hangingPunct="0">
              <a:lnSpc>
                <a:spcPct val="105000"/>
              </a:lnSpc>
              <a:spcBef>
                <a:spcPct val="20000"/>
              </a:spcBef>
              <a:spcAft>
                <a:spcPct val="20000"/>
              </a:spcAft>
              <a:buClr>
                <a:schemeClr val="accent1"/>
              </a:buClr>
              <a:buSzPct val="70000"/>
              <a:buFont typeface="Wingdings" pitchFamily="2" charset="2"/>
              <a:buChar char="n"/>
              <a:defRPr sz="1600">
                <a:solidFill>
                  <a:schemeClr val="tx1"/>
                </a:solidFill>
                <a:latin typeface="Calibri" pitchFamily="34" charset="0"/>
                <a:ea typeface="Calibri" pitchFamily="34" charset="0"/>
                <a:cs typeface="Calibri" pitchFamily="34" charset="0"/>
              </a:defRPr>
            </a:lvl8pPr>
            <a:lvl9pPr marL="3886200" indent="-228600" eaLnBrk="0" fontAlgn="base" hangingPunct="0">
              <a:lnSpc>
                <a:spcPct val="105000"/>
              </a:lnSpc>
              <a:spcBef>
                <a:spcPct val="20000"/>
              </a:spcBef>
              <a:spcAft>
                <a:spcPct val="20000"/>
              </a:spcAft>
              <a:buClr>
                <a:schemeClr val="accent1"/>
              </a:buClr>
              <a:buSzPct val="70000"/>
              <a:buFont typeface="Wingdings" pitchFamily="2" charset="2"/>
              <a:buChar char="n"/>
              <a:defRPr sz="1600">
                <a:solidFill>
                  <a:schemeClr val="tx1"/>
                </a:solidFill>
                <a:latin typeface="Calibri" pitchFamily="34" charset="0"/>
                <a:ea typeface="Calibri" pitchFamily="34" charset="0"/>
                <a:cs typeface="Calibri" pitchFamily="34" charset="0"/>
              </a:defRPr>
            </a:lvl9pPr>
          </a:lstStyle>
          <a:p>
            <a:pPr algn="r" eaLnBrk="1" hangingPunct="1">
              <a:lnSpc>
                <a:spcPct val="100000"/>
              </a:lnSpc>
              <a:spcBef>
                <a:spcPct val="0"/>
              </a:spcBef>
              <a:spcAft>
                <a:spcPct val="0"/>
              </a:spcAft>
              <a:buClrTx/>
              <a:buSzTx/>
              <a:buFontTx/>
              <a:buNone/>
            </a:pPr>
            <a:r>
              <a:rPr lang="de-DE" altLang="de-DE" sz="1200" dirty="0">
                <a:solidFill>
                  <a:schemeClr val="bg1"/>
                </a:solidFill>
                <a:latin typeface="Arial" pitchFamily="34" charset="0"/>
              </a:rPr>
              <a:t>The </a:t>
            </a:r>
            <a:r>
              <a:rPr lang="de-DE" altLang="de-DE" sz="1200" dirty="0" err="1">
                <a:solidFill>
                  <a:schemeClr val="bg1"/>
                </a:solidFill>
                <a:latin typeface="Arial" pitchFamily="34" charset="0"/>
              </a:rPr>
              <a:t>content</a:t>
            </a:r>
            <a:r>
              <a:rPr lang="de-DE" altLang="de-DE" sz="1200" dirty="0">
                <a:solidFill>
                  <a:schemeClr val="bg1"/>
                </a:solidFill>
                <a:latin typeface="Arial" pitchFamily="34" charset="0"/>
              </a:rPr>
              <a:t> </a:t>
            </a:r>
            <a:r>
              <a:rPr lang="de-DE" altLang="de-DE" sz="1200" dirty="0" err="1">
                <a:solidFill>
                  <a:schemeClr val="bg1"/>
                </a:solidFill>
                <a:latin typeface="Arial" pitchFamily="34" charset="0"/>
              </a:rPr>
              <a:t>is</a:t>
            </a:r>
            <a:r>
              <a:rPr lang="de-DE" altLang="de-DE" sz="1200" dirty="0">
                <a:solidFill>
                  <a:schemeClr val="bg1"/>
                </a:solidFill>
                <a:latin typeface="Arial" pitchFamily="34" charset="0"/>
              </a:rPr>
              <a:t> </a:t>
            </a:r>
            <a:r>
              <a:rPr lang="de-DE" altLang="de-DE" sz="1200" dirty="0" err="1">
                <a:solidFill>
                  <a:schemeClr val="bg1"/>
                </a:solidFill>
                <a:latin typeface="Arial" pitchFamily="34" charset="0"/>
              </a:rPr>
              <a:t>licensed</a:t>
            </a:r>
            <a:r>
              <a:rPr lang="de-DE" altLang="de-DE" sz="1200" dirty="0">
                <a:solidFill>
                  <a:schemeClr val="bg1"/>
                </a:solidFill>
                <a:latin typeface="Arial" pitchFamily="34" charset="0"/>
              </a:rPr>
              <a:t> </a:t>
            </a:r>
            <a:r>
              <a:rPr lang="de-DE" altLang="de-DE" sz="1200" dirty="0" err="1">
                <a:solidFill>
                  <a:schemeClr val="bg1"/>
                </a:solidFill>
                <a:latin typeface="Arial" pitchFamily="34" charset="0"/>
              </a:rPr>
              <a:t>under</a:t>
            </a:r>
            <a:r>
              <a:rPr lang="de-DE" altLang="de-DE" sz="1200" dirty="0">
                <a:solidFill>
                  <a:schemeClr val="bg1"/>
                </a:solidFill>
                <a:latin typeface="Arial" pitchFamily="34" charset="0"/>
              </a:rPr>
              <a:t> a Creative </a:t>
            </a:r>
            <a:r>
              <a:rPr lang="de-DE" altLang="de-DE" sz="1200" dirty="0" err="1">
                <a:solidFill>
                  <a:schemeClr val="bg1"/>
                </a:solidFill>
                <a:latin typeface="Arial" pitchFamily="34" charset="0"/>
              </a:rPr>
              <a:t>Commons</a:t>
            </a:r>
            <a:r>
              <a:rPr lang="de-DE" altLang="de-DE" sz="1200" dirty="0">
                <a:solidFill>
                  <a:schemeClr val="bg1"/>
                </a:solidFill>
                <a:latin typeface="Arial" pitchFamily="34" charset="0"/>
              </a:rPr>
              <a:t>-Lizenz CC BY-NC-SA. </a:t>
            </a:r>
          </a:p>
        </p:txBody>
      </p:sp>
      <p:pic>
        <p:nvPicPr>
          <p:cNvPr id="1026" name="Picture 2" descr="C:\Users\behr\AppData\Local\Temp\SNAGHTML2534e17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8344" y="5445224"/>
            <a:ext cx="1009650" cy="4381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marL="0" indent="0">
              <a:buNone/>
            </a:pPr>
            <a:r>
              <a:rPr lang="de-DE" sz="2000" dirty="0" err="1"/>
              <a:t>local</a:t>
            </a:r>
            <a:r>
              <a:rPr lang="de-DE" sz="2000" dirty="0"/>
              <a:t>, regional </a:t>
            </a:r>
            <a:r>
              <a:rPr lang="de-DE" sz="2000" dirty="0" err="1"/>
              <a:t>or</a:t>
            </a:r>
            <a:r>
              <a:rPr lang="de-DE" sz="2000" dirty="0"/>
              <a:t> </a:t>
            </a:r>
            <a:r>
              <a:rPr lang="de-DE" sz="2000" dirty="0" smtClean="0"/>
              <a:t>global </a:t>
            </a:r>
            <a:r>
              <a:rPr lang="de-DE" sz="2000" dirty="0" err="1" smtClean="0"/>
              <a:t>natural</a:t>
            </a:r>
            <a:r>
              <a:rPr lang="de-DE" sz="2000" dirty="0"/>
              <a:t>, </a:t>
            </a:r>
            <a:r>
              <a:rPr lang="de-DE" sz="2000" dirty="0" err="1"/>
              <a:t>social</a:t>
            </a:r>
            <a:r>
              <a:rPr lang="de-DE" sz="2000" dirty="0"/>
              <a:t> </a:t>
            </a:r>
            <a:r>
              <a:rPr lang="de-DE" sz="2000" dirty="0" err="1"/>
              <a:t>and</a:t>
            </a:r>
            <a:r>
              <a:rPr lang="de-DE" sz="2000" dirty="0"/>
              <a:t> </a:t>
            </a:r>
            <a:r>
              <a:rPr lang="de-DE" sz="2000" dirty="0" err="1"/>
              <a:t>cultural</a:t>
            </a:r>
            <a:r>
              <a:rPr lang="de-DE" sz="2000" dirty="0"/>
              <a:t> </a:t>
            </a:r>
            <a:r>
              <a:rPr lang="de-DE" sz="2000" dirty="0" err="1"/>
              <a:t>resources</a:t>
            </a:r>
            <a:r>
              <a:rPr lang="de-DE" sz="2000" dirty="0"/>
              <a:t> </a:t>
            </a:r>
            <a:r>
              <a:rPr lang="de-DE" sz="2000" dirty="0" err="1"/>
              <a:t>and</a:t>
            </a:r>
            <a:r>
              <a:rPr lang="de-DE" sz="2000" dirty="0"/>
              <a:t> </a:t>
            </a:r>
            <a:r>
              <a:rPr lang="de-DE" sz="2000" dirty="0" err="1"/>
              <a:t>processes</a:t>
            </a:r>
            <a:r>
              <a:rPr lang="de-DE" sz="2000" dirty="0"/>
              <a:t>, </a:t>
            </a:r>
            <a:r>
              <a:rPr lang="de-DE" sz="2000" dirty="0" err="1"/>
              <a:t>floodplains</a:t>
            </a:r>
            <a:r>
              <a:rPr lang="de-DE" sz="2000" dirty="0"/>
              <a:t>, </a:t>
            </a:r>
            <a:r>
              <a:rPr lang="de-DE" sz="2000" dirty="0" err="1"/>
              <a:t>ponds</a:t>
            </a:r>
            <a:r>
              <a:rPr lang="de-DE" sz="2000" dirty="0"/>
              <a:t>, </a:t>
            </a:r>
            <a:r>
              <a:rPr lang="de-DE" sz="2000" dirty="0" err="1"/>
              <a:t>cultural</a:t>
            </a:r>
            <a:r>
              <a:rPr lang="de-DE" sz="2000" dirty="0"/>
              <a:t> </a:t>
            </a:r>
            <a:r>
              <a:rPr lang="de-DE" sz="2000" dirty="0" err="1"/>
              <a:t>techniques</a:t>
            </a:r>
            <a:r>
              <a:rPr lang="de-DE" sz="2000" dirty="0"/>
              <a:t> (</a:t>
            </a:r>
            <a:r>
              <a:rPr lang="de-DE" sz="2000" dirty="0" err="1"/>
              <a:t>reading</a:t>
            </a:r>
            <a:r>
              <a:rPr lang="de-DE" sz="2000" dirty="0"/>
              <a:t>, </a:t>
            </a:r>
            <a:r>
              <a:rPr lang="de-DE" sz="2000" dirty="0" err="1"/>
              <a:t>writing</a:t>
            </a:r>
            <a:r>
              <a:rPr lang="de-DE" sz="2000" dirty="0"/>
              <a:t>, </a:t>
            </a:r>
            <a:r>
              <a:rPr lang="de-DE" sz="2000" dirty="0" err="1"/>
              <a:t>algorithms</a:t>
            </a:r>
            <a:r>
              <a:rPr lang="de-DE" sz="2000" dirty="0"/>
              <a:t>), </a:t>
            </a:r>
            <a:r>
              <a:rPr lang="de-DE" sz="2000" dirty="0" err="1" smtClean="0"/>
              <a:t>photosynthesis</a:t>
            </a:r>
            <a:r>
              <a:rPr lang="de-DE" sz="2000" dirty="0" smtClean="0"/>
              <a:t>, </a:t>
            </a:r>
            <a:r>
              <a:rPr lang="de-DE" sz="2000" dirty="0" err="1" smtClean="0"/>
              <a:t>sky</a:t>
            </a:r>
            <a:r>
              <a:rPr lang="de-DE" sz="2000" dirty="0"/>
              <a:t>, </a:t>
            </a:r>
            <a:r>
              <a:rPr lang="de-DE" sz="2000" dirty="0" err="1"/>
              <a:t>forest</a:t>
            </a:r>
            <a:r>
              <a:rPr lang="de-DE" sz="2000" dirty="0"/>
              <a:t>, </a:t>
            </a:r>
            <a:r>
              <a:rPr lang="de-DE" sz="2000" dirty="0" err="1"/>
              <a:t>meadows</a:t>
            </a:r>
            <a:r>
              <a:rPr lang="de-DE" sz="2000" dirty="0"/>
              <a:t>, </a:t>
            </a:r>
            <a:r>
              <a:rPr lang="de-DE" sz="2000" dirty="0" err="1"/>
              <a:t>pastures</a:t>
            </a:r>
            <a:r>
              <a:rPr lang="de-DE" sz="2000" dirty="0"/>
              <a:t>, </a:t>
            </a:r>
            <a:r>
              <a:rPr lang="de-DE" sz="2000" dirty="0" err="1"/>
              <a:t>reefs</a:t>
            </a:r>
            <a:r>
              <a:rPr lang="de-DE" sz="2000" dirty="0"/>
              <a:t>, </a:t>
            </a:r>
            <a:r>
              <a:rPr lang="de-DE" sz="2000" dirty="0" err="1" smtClean="0"/>
              <a:t>spectrum</a:t>
            </a:r>
            <a:r>
              <a:rPr lang="de-DE" sz="2000" dirty="0"/>
              <a:t>, DNA, </a:t>
            </a:r>
            <a:r>
              <a:rPr lang="de-DE" sz="2000" dirty="0" err="1"/>
              <a:t>water</a:t>
            </a:r>
            <a:r>
              <a:rPr lang="de-DE" sz="2000" dirty="0"/>
              <a:t> (</a:t>
            </a:r>
            <a:r>
              <a:rPr lang="de-DE" sz="2000" dirty="0" err="1"/>
              <a:t>and</a:t>
            </a:r>
            <a:r>
              <a:rPr lang="de-DE" sz="2000" dirty="0"/>
              <a:t> </a:t>
            </a:r>
            <a:r>
              <a:rPr lang="de-DE" sz="2000" dirty="0" err="1"/>
              <a:t>water</a:t>
            </a:r>
            <a:r>
              <a:rPr lang="de-DE" sz="2000" dirty="0"/>
              <a:t> </a:t>
            </a:r>
            <a:r>
              <a:rPr lang="de-DE" sz="2000" dirty="0" err="1"/>
              <a:t>cycle</a:t>
            </a:r>
            <a:r>
              <a:rPr lang="de-DE" sz="2000" dirty="0"/>
              <a:t>), </a:t>
            </a:r>
            <a:r>
              <a:rPr lang="de-DE" sz="2000" dirty="0" err="1" smtClean="0"/>
              <a:t>sun</a:t>
            </a:r>
            <a:r>
              <a:rPr lang="de-DE" sz="2000" dirty="0" smtClean="0"/>
              <a:t>, wind, rain</a:t>
            </a:r>
            <a:r>
              <a:rPr lang="de-DE" sz="2000" dirty="0"/>
              <a:t>, </a:t>
            </a:r>
            <a:r>
              <a:rPr lang="de-DE" sz="2000" dirty="0" err="1"/>
              <a:t>ice</a:t>
            </a:r>
            <a:r>
              <a:rPr lang="de-DE" sz="2000" dirty="0"/>
              <a:t>, </a:t>
            </a:r>
            <a:r>
              <a:rPr lang="de-DE" sz="2000" dirty="0" err="1" smtClean="0"/>
              <a:t>snow</a:t>
            </a:r>
            <a:r>
              <a:rPr lang="de-DE" sz="2000" dirty="0"/>
              <a:t>, </a:t>
            </a:r>
            <a:r>
              <a:rPr lang="de-DE" sz="2000" dirty="0" err="1"/>
              <a:t>electricity</a:t>
            </a:r>
            <a:r>
              <a:rPr lang="de-DE" sz="2000" dirty="0"/>
              <a:t>, </a:t>
            </a:r>
            <a:r>
              <a:rPr lang="de-DE" sz="2000" dirty="0" err="1"/>
              <a:t>fire</a:t>
            </a:r>
            <a:r>
              <a:rPr lang="de-DE" sz="2000" dirty="0"/>
              <a:t>, </a:t>
            </a:r>
            <a:r>
              <a:rPr lang="de-DE" sz="2000" dirty="0" err="1"/>
              <a:t>silence</a:t>
            </a:r>
            <a:r>
              <a:rPr lang="de-DE" sz="2000" dirty="0"/>
              <a:t>, </a:t>
            </a:r>
            <a:r>
              <a:rPr lang="de-DE" sz="2000" dirty="0" err="1"/>
              <a:t>heather</a:t>
            </a:r>
            <a:r>
              <a:rPr lang="de-DE" sz="2000" dirty="0"/>
              <a:t>, </a:t>
            </a:r>
            <a:r>
              <a:rPr lang="de-DE" sz="2000" dirty="0" err="1"/>
              <a:t>canals</a:t>
            </a:r>
            <a:r>
              <a:rPr lang="de-DE" sz="2000" dirty="0"/>
              <a:t>, </a:t>
            </a:r>
            <a:r>
              <a:rPr lang="de-DE" sz="2000" dirty="0" err="1"/>
              <a:t>biodiversity</a:t>
            </a:r>
            <a:r>
              <a:rPr lang="de-DE" sz="2000" dirty="0"/>
              <a:t>, sense, </a:t>
            </a:r>
            <a:r>
              <a:rPr lang="de-DE" sz="2000" dirty="0" err="1"/>
              <a:t>waves</a:t>
            </a:r>
            <a:r>
              <a:rPr lang="de-DE" sz="2000" dirty="0"/>
              <a:t> (light </a:t>
            </a:r>
            <a:r>
              <a:rPr lang="de-DE" sz="2000" dirty="0" err="1"/>
              <a:t>waves</a:t>
            </a:r>
            <a:r>
              <a:rPr lang="de-DE" sz="2000" dirty="0"/>
              <a:t>, </a:t>
            </a:r>
            <a:r>
              <a:rPr lang="de-DE" sz="2000" dirty="0" err="1"/>
              <a:t>waves</a:t>
            </a:r>
            <a:r>
              <a:rPr lang="de-DE" sz="2000" dirty="0"/>
              <a:t> </a:t>
            </a:r>
            <a:r>
              <a:rPr lang="de-DE" sz="2000" dirty="0" err="1"/>
              <a:t>of</a:t>
            </a:r>
            <a:r>
              <a:rPr lang="de-DE" sz="2000" dirty="0"/>
              <a:t> </a:t>
            </a:r>
            <a:r>
              <a:rPr lang="de-DE" sz="2000" dirty="0" err="1"/>
              <a:t>the</a:t>
            </a:r>
            <a:r>
              <a:rPr lang="de-DE" sz="2000" dirty="0"/>
              <a:t> </a:t>
            </a:r>
            <a:r>
              <a:rPr lang="de-DE" sz="2000" dirty="0" err="1" smtClean="0"/>
              <a:t>sea</a:t>
            </a:r>
            <a:r>
              <a:rPr lang="de-DE" sz="2000" dirty="0" smtClean="0"/>
              <a:t>, </a:t>
            </a:r>
            <a:r>
              <a:rPr lang="de-DE" sz="2000" dirty="0"/>
              <a:t>...), </a:t>
            </a:r>
            <a:r>
              <a:rPr lang="de-DE" sz="2000" dirty="0" err="1"/>
              <a:t>landscape</a:t>
            </a:r>
            <a:r>
              <a:rPr lang="de-DE" sz="2000" dirty="0"/>
              <a:t>, </a:t>
            </a:r>
            <a:r>
              <a:rPr lang="de-DE" sz="2000" dirty="0" err="1"/>
              <a:t>seabed</a:t>
            </a:r>
            <a:r>
              <a:rPr lang="de-DE" sz="2000" dirty="0"/>
              <a:t>, </a:t>
            </a:r>
            <a:r>
              <a:rPr lang="de-DE" sz="2000" dirty="0" err="1"/>
              <a:t>fish</a:t>
            </a:r>
            <a:r>
              <a:rPr lang="de-DE" sz="2000" dirty="0"/>
              <a:t> </a:t>
            </a:r>
            <a:r>
              <a:rPr lang="de-DE" sz="2000" dirty="0" err="1"/>
              <a:t>stocks</a:t>
            </a:r>
            <a:r>
              <a:rPr lang="de-DE" sz="2000" dirty="0"/>
              <a:t>, </a:t>
            </a:r>
            <a:r>
              <a:rPr lang="de-DE" sz="2000" dirty="0" err="1"/>
              <a:t>energy</a:t>
            </a:r>
            <a:r>
              <a:rPr lang="de-DE" sz="2000" dirty="0"/>
              <a:t> </a:t>
            </a:r>
            <a:r>
              <a:rPr lang="de-DE" sz="2000" dirty="0" err="1"/>
              <a:t>sources</a:t>
            </a:r>
            <a:r>
              <a:rPr lang="de-DE" sz="2000" dirty="0"/>
              <a:t>, UV </a:t>
            </a:r>
            <a:r>
              <a:rPr lang="de-DE" sz="2000" dirty="0" err="1"/>
              <a:t>radiation</a:t>
            </a:r>
            <a:r>
              <a:rPr lang="de-DE" sz="2000" dirty="0"/>
              <a:t>, </a:t>
            </a:r>
            <a:r>
              <a:rPr lang="de-DE" sz="2000" dirty="0" err="1"/>
              <a:t>stability</a:t>
            </a:r>
            <a:r>
              <a:rPr lang="de-DE" sz="2000" dirty="0"/>
              <a:t> </a:t>
            </a:r>
            <a:r>
              <a:rPr lang="de-DE" sz="2000" dirty="0" err="1"/>
              <a:t>of</a:t>
            </a:r>
            <a:r>
              <a:rPr lang="de-DE" sz="2000" dirty="0"/>
              <a:t> </a:t>
            </a:r>
            <a:r>
              <a:rPr lang="de-DE" sz="2000" dirty="0" err="1"/>
              <a:t>the</a:t>
            </a:r>
            <a:r>
              <a:rPr lang="de-DE" sz="2000" dirty="0"/>
              <a:t> </a:t>
            </a:r>
            <a:r>
              <a:rPr lang="de-DE" sz="2000" dirty="0" err="1"/>
              <a:t>climate</a:t>
            </a:r>
            <a:r>
              <a:rPr lang="de-DE" sz="2000" dirty="0"/>
              <a:t>, </a:t>
            </a:r>
            <a:r>
              <a:rPr lang="de-DE" sz="2000" dirty="0" err="1"/>
              <a:t>cultural</a:t>
            </a:r>
            <a:r>
              <a:rPr lang="de-DE" sz="2000" dirty="0"/>
              <a:t> </a:t>
            </a:r>
            <a:r>
              <a:rPr lang="de-DE" sz="2000" dirty="0" err="1"/>
              <a:t>diversity</a:t>
            </a:r>
            <a:r>
              <a:rPr lang="de-DE" sz="2000" dirty="0"/>
              <a:t> (</a:t>
            </a:r>
            <a:r>
              <a:rPr lang="de-DE" sz="2000" dirty="0" err="1"/>
              <a:t>music</a:t>
            </a:r>
            <a:r>
              <a:rPr lang="de-DE" sz="2000" dirty="0"/>
              <a:t>, Dances, </a:t>
            </a:r>
            <a:r>
              <a:rPr lang="de-DE" sz="2000" dirty="0" err="1"/>
              <a:t>language</a:t>
            </a:r>
            <a:r>
              <a:rPr lang="de-DE" sz="2000" dirty="0"/>
              <a:t>, </a:t>
            </a:r>
            <a:r>
              <a:rPr lang="de-DE" sz="2000" dirty="0" err="1"/>
              <a:t>customs</a:t>
            </a:r>
            <a:r>
              <a:rPr lang="de-DE" sz="2000" dirty="0"/>
              <a:t>), </a:t>
            </a:r>
            <a:r>
              <a:rPr lang="de-DE" sz="2000" dirty="0" err="1"/>
              <a:t>ozone</a:t>
            </a:r>
            <a:r>
              <a:rPr lang="de-DE" sz="2000" dirty="0"/>
              <a:t> </a:t>
            </a:r>
            <a:r>
              <a:rPr lang="de-DE" sz="2000" dirty="0" err="1"/>
              <a:t>layer</a:t>
            </a:r>
            <a:r>
              <a:rPr lang="de-DE" sz="2000" dirty="0"/>
              <a:t>, urban </a:t>
            </a:r>
            <a:r>
              <a:rPr lang="de-DE" sz="2000" dirty="0" err="1"/>
              <a:t>commons</a:t>
            </a:r>
            <a:r>
              <a:rPr lang="de-DE" sz="2000" dirty="0"/>
              <a:t> </a:t>
            </a:r>
            <a:r>
              <a:rPr lang="de-DE" sz="2000" dirty="0" err="1" smtClean="0"/>
              <a:t>and</a:t>
            </a:r>
            <a:r>
              <a:rPr lang="de-DE" sz="2000" dirty="0" smtClean="0"/>
              <a:t> </a:t>
            </a:r>
            <a:r>
              <a:rPr lang="de-DE" sz="2000" dirty="0" err="1" smtClean="0"/>
              <a:t>public</a:t>
            </a:r>
            <a:r>
              <a:rPr lang="de-DE" sz="2000" dirty="0" smtClean="0"/>
              <a:t> </a:t>
            </a:r>
            <a:r>
              <a:rPr lang="de-DE" sz="2000" dirty="0" err="1" smtClean="0"/>
              <a:t>spaces</a:t>
            </a:r>
            <a:r>
              <a:rPr lang="de-DE" sz="2000" dirty="0" smtClean="0"/>
              <a:t> (</a:t>
            </a:r>
            <a:r>
              <a:rPr lang="de-DE" sz="2000" dirty="0" err="1" smtClean="0"/>
              <a:t>squares</a:t>
            </a:r>
            <a:r>
              <a:rPr lang="de-DE" sz="2000" dirty="0"/>
              <a:t>, </a:t>
            </a:r>
            <a:r>
              <a:rPr lang="de-DE" sz="2000" dirty="0" err="1"/>
              <a:t>parks</a:t>
            </a:r>
            <a:r>
              <a:rPr lang="de-DE" sz="2000" dirty="0"/>
              <a:t>, </a:t>
            </a:r>
            <a:r>
              <a:rPr lang="de-DE" sz="2000" dirty="0" err="1"/>
              <a:t>sidewalks</a:t>
            </a:r>
            <a:r>
              <a:rPr lang="de-DE" sz="2000" dirty="0"/>
              <a:t>), </a:t>
            </a:r>
            <a:r>
              <a:rPr lang="de-DE" sz="2000" dirty="0" smtClean="0"/>
              <a:t>Wikipedia</a:t>
            </a:r>
            <a:r>
              <a:rPr lang="de-DE" sz="2000" dirty="0"/>
              <a:t>, GPL / CC, </a:t>
            </a:r>
            <a:r>
              <a:rPr lang="de-DE" sz="2000" dirty="0" err="1"/>
              <a:t>museums</a:t>
            </a:r>
            <a:r>
              <a:rPr lang="de-DE" sz="2000" dirty="0"/>
              <a:t>, </a:t>
            </a:r>
            <a:r>
              <a:rPr lang="de-DE" sz="2000" dirty="0" err="1"/>
              <a:t>knowledge</a:t>
            </a:r>
            <a:r>
              <a:rPr lang="de-DE" sz="2000" dirty="0"/>
              <a:t> </a:t>
            </a:r>
            <a:r>
              <a:rPr lang="de-DE" sz="2000" dirty="0" err="1"/>
              <a:t>resources</a:t>
            </a:r>
            <a:r>
              <a:rPr lang="de-DE" sz="2000" dirty="0"/>
              <a:t> (</a:t>
            </a:r>
            <a:r>
              <a:rPr lang="de-DE" sz="2000" dirty="0" err="1"/>
              <a:t>libraries</a:t>
            </a:r>
            <a:r>
              <a:rPr lang="de-DE" sz="2000" dirty="0"/>
              <a:t>, </a:t>
            </a:r>
            <a:r>
              <a:rPr lang="de-DE" sz="2000" dirty="0" err="1"/>
              <a:t>research</a:t>
            </a:r>
            <a:r>
              <a:rPr lang="de-DE" sz="2000" dirty="0"/>
              <a:t> </a:t>
            </a:r>
            <a:r>
              <a:rPr lang="de-DE" sz="2000" dirty="0" err="1"/>
              <a:t>results</a:t>
            </a:r>
            <a:r>
              <a:rPr lang="de-DE" sz="2000" dirty="0"/>
              <a:t> / </a:t>
            </a:r>
            <a:r>
              <a:rPr lang="de-DE" sz="2000" dirty="0" err="1"/>
              <a:t>pools</a:t>
            </a:r>
            <a:r>
              <a:rPr lang="de-DE" sz="2000" dirty="0"/>
              <a:t>, </a:t>
            </a:r>
            <a:r>
              <a:rPr lang="de-DE" sz="2000" dirty="0" err="1"/>
              <a:t>databases</a:t>
            </a:r>
            <a:r>
              <a:rPr lang="de-DE" sz="2000" dirty="0"/>
              <a:t>), </a:t>
            </a:r>
            <a:r>
              <a:rPr lang="de-DE" sz="2000" dirty="0" err="1"/>
              <a:t>science</a:t>
            </a:r>
            <a:r>
              <a:rPr lang="de-DE" sz="2000" dirty="0"/>
              <a:t>, </a:t>
            </a:r>
            <a:r>
              <a:rPr lang="de-DE" sz="2000" dirty="0" err="1"/>
              <a:t>customs</a:t>
            </a:r>
            <a:r>
              <a:rPr lang="de-DE" sz="2000" dirty="0"/>
              <a:t> </a:t>
            </a:r>
            <a:r>
              <a:rPr lang="de-DE" sz="2000" dirty="0" err="1"/>
              <a:t>and</a:t>
            </a:r>
            <a:r>
              <a:rPr lang="de-DE" sz="2000" dirty="0"/>
              <a:t> </a:t>
            </a:r>
            <a:r>
              <a:rPr lang="de-DE" sz="2000" dirty="0" err="1"/>
              <a:t>traditions</a:t>
            </a:r>
            <a:r>
              <a:rPr lang="de-DE" sz="2000" dirty="0"/>
              <a:t>, </a:t>
            </a:r>
            <a:r>
              <a:rPr lang="de-DE" sz="2000" dirty="0" err="1"/>
              <a:t>festivals</a:t>
            </a:r>
            <a:r>
              <a:rPr lang="de-DE" sz="2000" dirty="0"/>
              <a:t>, </a:t>
            </a:r>
            <a:r>
              <a:rPr lang="de-DE" sz="2000" dirty="0" err="1"/>
              <a:t>marketplaces</a:t>
            </a:r>
            <a:r>
              <a:rPr lang="de-DE" sz="2000" dirty="0"/>
              <a:t> , </a:t>
            </a:r>
            <a:endParaRPr lang="de-DE" sz="2000" dirty="0" smtClean="0"/>
          </a:p>
          <a:p>
            <a:pPr marL="0" indent="0">
              <a:buNone/>
            </a:pPr>
            <a:r>
              <a:rPr lang="de-DE" sz="2000" dirty="0" smtClean="0"/>
              <a:t>Community </a:t>
            </a:r>
            <a:r>
              <a:rPr lang="de-DE" sz="2000" dirty="0" err="1"/>
              <a:t>projects</a:t>
            </a:r>
            <a:r>
              <a:rPr lang="de-DE" sz="2000" dirty="0"/>
              <a:t> on </a:t>
            </a:r>
            <a:r>
              <a:rPr lang="de-DE" sz="2000" dirty="0" err="1"/>
              <a:t>living</a:t>
            </a:r>
            <a:r>
              <a:rPr lang="de-DE" sz="2000" dirty="0"/>
              <a:t> &amp; </a:t>
            </a:r>
            <a:r>
              <a:rPr lang="de-DE" sz="2000" dirty="0" err="1"/>
              <a:t>working</a:t>
            </a:r>
            <a:r>
              <a:rPr lang="de-DE" sz="2000" dirty="0"/>
              <a:t>, </a:t>
            </a:r>
            <a:r>
              <a:rPr lang="de-DE" sz="2000" dirty="0" err="1"/>
              <a:t>art</a:t>
            </a:r>
            <a:r>
              <a:rPr lang="de-DE" sz="2000" dirty="0"/>
              <a:t>, </a:t>
            </a:r>
            <a:r>
              <a:rPr lang="de-DE" sz="2000" dirty="0" err="1"/>
              <a:t>baths</a:t>
            </a:r>
            <a:r>
              <a:rPr lang="de-DE" sz="2000" dirty="0"/>
              <a:t>, </a:t>
            </a:r>
            <a:r>
              <a:rPr lang="de-DE" sz="2000" dirty="0" smtClean="0"/>
              <a:t>time, </a:t>
            </a:r>
            <a:r>
              <a:rPr lang="de-DE" sz="2000" dirty="0" err="1" smtClean="0"/>
              <a:t>fairy</a:t>
            </a:r>
            <a:r>
              <a:rPr lang="de-DE" sz="2000" dirty="0" smtClean="0"/>
              <a:t> </a:t>
            </a:r>
            <a:r>
              <a:rPr lang="de-DE" sz="2000" dirty="0" err="1"/>
              <a:t>tales</a:t>
            </a:r>
            <a:r>
              <a:rPr lang="de-DE" sz="2000" dirty="0"/>
              <a:t>, </a:t>
            </a:r>
            <a:r>
              <a:rPr lang="de-DE" sz="2000" dirty="0" err="1"/>
              <a:t>social</a:t>
            </a:r>
            <a:r>
              <a:rPr lang="de-DE" sz="2000" dirty="0"/>
              <a:t> </a:t>
            </a:r>
            <a:r>
              <a:rPr lang="de-DE" sz="2000" dirty="0" err="1" smtClean="0"/>
              <a:t>networks</a:t>
            </a:r>
            <a:r>
              <a:rPr lang="de-DE" sz="2000" dirty="0" smtClean="0"/>
              <a:t>,</a:t>
            </a:r>
            <a:r>
              <a:rPr lang="de-DE" sz="2000" dirty="0"/>
              <a:t> </a:t>
            </a:r>
            <a:r>
              <a:rPr lang="de-DE" sz="2000" dirty="0" err="1" smtClean="0"/>
              <a:t>social</a:t>
            </a:r>
            <a:r>
              <a:rPr lang="de-DE" sz="2000" dirty="0" smtClean="0"/>
              <a:t> </a:t>
            </a:r>
            <a:r>
              <a:rPr lang="de-DE" sz="2000" dirty="0" err="1" smtClean="0"/>
              <a:t>rooms</a:t>
            </a:r>
            <a:r>
              <a:rPr lang="de-DE" sz="2000" dirty="0" smtClean="0"/>
              <a:t> </a:t>
            </a:r>
            <a:r>
              <a:rPr lang="de-DE" sz="2000" dirty="0" err="1"/>
              <a:t>and</a:t>
            </a:r>
            <a:r>
              <a:rPr lang="de-DE" sz="2000" dirty="0"/>
              <a:t> </a:t>
            </a:r>
            <a:r>
              <a:rPr lang="de-DE" sz="2000" dirty="0" err="1"/>
              <a:t>much</a:t>
            </a:r>
            <a:r>
              <a:rPr lang="de-DE" sz="2000" dirty="0"/>
              <a:t> </a:t>
            </a:r>
            <a:r>
              <a:rPr lang="de-DE" sz="2000" dirty="0" err="1" smtClean="0"/>
              <a:t>more</a:t>
            </a:r>
            <a:endParaRPr lang="de-DE" sz="2000" dirty="0"/>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44" y="0"/>
            <a:ext cx="941634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a:xfrm>
            <a:off x="664389" y="2410604"/>
            <a:ext cx="7477125" cy="685800"/>
          </a:xfrm>
        </p:spPr>
        <p:txBody>
          <a:bodyPr/>
          <a:lstStyle/>
          <a:p>
            <a:r>
              <a:rPr lang="de-DE" sz="5400" dirty="0" err="1" smtClean="0">
                <a:solidFill>
                  <a:schemeClr val="tx1">
                    <a:lumMod val="95000"/>
                    <a:lumOff val="5000"/>
                  </a:schemeClr>
                </a:solidFill>
              </a:rPr>
              <a:t>Commons</a:t>
            </a:r>
            <a:r>
              <a:rPr lang="de-DE" sz="5400" dirty="0" smtClean="0">
                <a:solidFill>
                  <a:schemeClr val="tx1">
                    <a:lumMod val="95000"/>
                    <a:lumOff val="5000"/>
                  </a:schemeClr>
                </a:solidFill>
              </a:rPr>
              <a:t> – Allmende - </a:t>
            </a:r>
            <a:r>
              <a:rPr lang="de-DE" sz="5400" dirty="0" err="1" smtClean="0">
                <a:solidFill>
                  <a:schemeClr val="tx1">
                    <a:lumMod val="95000"/>
                    <a:lumOff val="5000"/>
                  </a:schemeClr>
                </a:solidFill>
              </a:rPr>
              <a:t>everywhere</a:t>
            </a:r>
            <a:endParaRPr lang="de-DE" sz="5400" dirty="0">
              <a:solidFill>
                <a:schemeClr val="tx1">
                  <a:lumMod val="95000"/>
                  <a:lumOff val="5000"/>
                </a:schemeClr>
              </a:solidFill>
            </a:endParaRPr>
          </a:p>
        </p:txBody>
      </p:sp>
      <p:sp>
        <p:nvSpPr>
          <p:cNvPr id="5" name="Rechteck 4"/>
          <p:cNvSpPr/>
          <p:nvPr/>
        </p:nvSpPr>
        <p:spPr>
          <a:xfrm>
            <a:off x="899592" y="6309320"/>
            <a:ext cx="5417893" cy="338554"/>
          </a:xfrm>
          <a:prstGeom prst="rect">
            <a:avLst/>
          </a:prstGeom>
        </p:spPr>
        <p:txBody>
          <a:bodyPr wrap="none">
            <a:spAutoFit/>
          </a:bodyPr>
          <a:lstStyle/>
          <a:p>
            <a:r>
              <a:rPr lang="de-DE" dirty="0" smtClean="0">
                <a:solidFill>
                  <a:schemeClr val="bg1"/>
                </a:solidFill>
              </a:rPr>
              <a:t>After </a:t>
            </a:r>
            <a:r>
              <a:rPr lang="de-DE" dirty="0" smtClean="0">
                <a:solidFill>
                  <a:schemeClr val="bg1"/>
                </a:solidFill>
                <a:hlinkClick r:id="rId4"/>
              </a:rPr>
              <a:t>https</a:t>
            </a:r>
            <a:r>
              <a:rPr lang="de-DE" dirty="0">
                <a:solidFill>
                  <a:schemeClr val="bg1"/>
                </a:solidFill>
                <a:hlinkClick r:id="rId4"/>
              </a:rPr>
              <a:t>://commons.blog/was-sind-commons</a:t>
            </a:r>
            <a:r>
              <a:rPr lang="de-DE" dirty="0" smtClean="0">
                <a:solidFill>
                  <a:schemeClr val="bg1"/>
                </a:solidFill>
                <a:hlinkClick r:id="rId4"/>
              </a:rPr>
              <a:t>/</a:t>
            </a:r>
            <a:r>
              <a:rPr lang="de-DE" dirty="0" smtClean="0">
                <a:solidFill>
                  <a:schemeClr val="bg1"/>
                </a:solidFill>
              </a:rPr>
              <a:t> [2018-10-11]</a:t>
            </a:r>
            <a:endParaRPr lang="de-DE" dirty="0">
              <a:solidFill>
                <a:schemeClr val="bg1"/>
              </a:solidFill>
            </a:endParaRPr>
          </a:p>
        </p:txBody>
      </p:sp>
    </p:spTree>
    <p:extLst>
      <p:ext uri="{BB962C8B-B14F-4D97-AF65-F5344CB8AC3E}">
        <p14:creationId xmlns:p14="http://schemas.microsoft.com/office/powerpoint/2010/main" val="248873542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 </a:t>
            </a:r>
            <a:r>
              <a:rPr lang="de-DE" dirty="0" err="1" smtClean="0"/>
              <a:t>suggestion</a:t>
            </a:r>
            <a:r>
              <a:rPr lang="de-DE" dirty="0" smtClean="0"/>
              <a:t> </a:t>
            </a:r>
            <a:r>
              <a:rPr lang="de-DE" dirty="0" err="1" smtClean="0"/>
              <a:t>for</a:t>
            </a:r>
            <a:r>
              <a:rPr lang="de-DE" dirty="0" smtClean="0"/>
              <a:t> </a:t>
            </a:r>
            <a:r>
              <a:rPr lang="de-DE" dirty="0" err="1" smtClean="0"/>
              <a:t>the</a:t>
            </a:r>
            <a:r>
              <a:rPr lang="de-DE" dirty="0" smtClean="0"/>
              <a:t> Youngsters: Go </a:t>
            </a:r>
            <a:r>
              <a:rPr lang="de-DE" dirty="0" err="1" smtClean="0"/>
              <a:t>ahead</a:t>
            </a:r>
            <a:r>
              <a:rPr lang="de-DE" dirty="0" smtClean="0"/>
              <a:t>!</a:t>
            </a:r>
            <a:endParaRPr lang="de-DE" dirty="0"/>
          </a:p>
        </p:txBody>
      </p:sp>
      <p:sp>
        <p:nvSpPr>
          <p:cNvPr id="3" name="Inhaltsplatzhalter 2"/>
          <p:cNvSpPr>
            <a:spLocks noGrp="1"/>
          </p:cNvSpPr>
          <p:nvPr>
            <p:ph idx="1"/>
          </p:nvPr>
        </p:nvSpPr>
        <p:spPr/>
        <p:txBody>
          <a:bodyPr/>
          <a:lstStyle/>
          <a:p>
            <a:endParaRPr lang="de-DE"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474" y="2492896"/>
            <a:ext cx="7128792" cy="3015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hteck 4"/>
          <p:cNvSpPr>
            <a:spLocks noChangeArrowheads="1"/>
          </p:cNvSpPr>
          <p:nvPr/>
        </p:nvSpPr>
        <p:spPr bwMode="auto">
          <a:xfrm>
            <a:off x="693686" y="6426517"/>
            <a:ext cx="74787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r>
              <a:rPr lang="de-DE" altLang="de-DE" dirty="0">
                <a:solidFill>
                  <a:schemeClr val="bg1">
                    <a:lumMod val="95000"/>
                  </a:schemeClr>
                </a:solidFill>
                <a:hlinkClick r:id="rId4"/>
              </a:rPr>
              <a:t>https://www.forbes.com/profile/jack-laura-dangermond/?</a:t>
            </a:r>
            <a:r>
              <a:rPr lang="de-DE" altLang="de-DE" dirty="0" smtClean="0">
                <a:solidFill>
                  <a:schemeClr val="bg1">
                    <a:lumMod val="95000"/>
                  </a:schemeClr>
                </a:solidFill>
                <a:hlinkClick r:id="rId4"/>
              </a:rPr>
              <a:t>list=billionaires</a:t>
            </a:r>
            <a:r>
              <a:rPr lang="de-DE" altLang="de-DE" dirty="0" smtClean="0">
                <a:solidFill>
                  <a:schemeClr val="bg1">
                    <a:lumMod val="95000"/>
                  </a:schemeClr>
                </a:solidFill>
              </a:rPr>
              <a:t> [2018-05-09]</a:t>
            </a:r>
            <a:endParaRPr lang="de-DE" altLang="de-DE" dirty="0">
              <a:solidFill>
                <a:schemeClr val="bg1">
                  <a:lumMod val="95000"/>
                </a:schemeClr>
              </a:solidFill>
            </a:endParaRPr>
          </a:p>
        </p:txBody>
      </p:sp>
    </p:spTree>
    <p:extLst>
      <p:ext uri="{BB962C8B-B14F-4D97-AF65-F5344CB8AC3E}">
        <p14:creationId xmlns:p14="http://schemas.microsoft.com/office/powerpoint/2010/main" val="7067967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http://georeferenced.files.wordpress.com/2014/03/openclose_flickr_leo_reynolds_c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 y="0"/>
            <a:ext cx="10509250" cy="708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Rechteck 1"/>
          <p:cNvSpPr>
            <a:spLocks noChangeArrowheads="1"/>
          </p:cNvSpPr>
          <p:nvPr/>
        </p:nvSpPr>
        <p:spPr bwMode="auto">
          <a:xfrm>
            <a:off x="914400" y="5861050"/>
            <a:ext cx="457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r>
              <a:rPr lang="de-DE" altLang="de-DE" sz="1400">
                <a:solidFill>
                  <a:schemeClr val="tx1"/>
                </a:solidFill>
              </a:rPr>
              <a:t>http://georeferenced.files.wordpress.com/2014/03/openclose_flickr_leo_reynolds_cc.jpg</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4"/>
          <p:cNvSpPr>
            <a:spLocks noGrp="1" noChangeArrowheads="1"/>
          </p:cNvSpPr>
          <p:nvPr>
            <p:ph type="title" idx="4294967295"/>
          </p:nvPr>
        </p:nvSpPr>
        <p:spPr/>
        <p:txBody>
          <a:bodyPr/>
          <a:lstStyle/>
          <a:p>
            <a:endParaRPr lang="de-DE" altLang="de-DE" smtClean="0"/>
          </a:p>
        </p:txBody>
      </p:sp>
    </p:spTree>
    <p:extLst>
      <p:ext uri="{BB962C8B-B14F-4D97-AF65-F5344CB8AC3E}">
        <p14:creationId xmlns:p14="http://schemas.microsoft.com/office/powerpoint/2010/main" val="202032830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r>
              <a:rPr lang="en-US" dirty="0"/>
              <a:t>"I had some notion of applying computer mapping to my profession," he says, "but frankly I was just very excited by the technology and curious how it could be made useful."</a:t>
            </a:r>
            <a:endParaRPr lang="de-DE" dirty="0"/>
          </a:p>
        </p:txBody>
      </p:sp>
      <p:sp>
        <p:nvSpPr>
          <p:cNvPr id="4" name="Rechteck 3"/>
          <p:cNvSpPr/>
          <p:nvPr/>
        </p:nvSpPr>
        <p:spPr>
          <a:xfrm>
            <a:off x="702100" y="5229200"/>
            <a:ext cx="457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de-DE" dirty="0">
                <a:solidFill>
                  <a:schemeClr val="bg1">
                    <a:lumMod val="95000"/>
                  </a:schemeClr>
                </a:solidFill>
                <a:hlinkClick r:id="rId2"/>
              </a:rPr>
              <a:t>https://www.forbes.com/sites/miguelhelft/2016/02/10/the-godfather-of-digital-maps/#</a:t>
            </a:r>
            <a:r>
              <a:rPr lang="de-DE" dirty="0" smtClean="0">
                <a:solidFill>
                  <a:schemeClr val="bg1">
                    <a:lumMod val="95000"/>
                  </a:schemeClr>
                </a:solidFill>
                <a:hlinkClick r:id="rId2"/>
              </a:rPr>
              <a:t>4c9aa4c74da9</a:t>
            </a:r>
            <a:r>
              <a:rPr lang="de-DE" dirty="0" smtClean="0">
                <a:solidFill>
                  <a:schemeClr val="bg1">
                    <a:lumMod val="95000"/>
                  </a:schemeClr>
                </a:solidFill>
              </a:rPr>
              <a:t> [2018-10-11]</a:t>
            </a:r>
            <a:endParaRPr lang="de-DE" dirty="0">
              <a:solidFill>
                <a:schemeClr val="bg1">
                  <a:lumMod val="95000"/>
                </a:schemeClr>
              </a:solidFill>
            </a:endParaRPr>
          </a:p>
        </p:txBody>
      </p:sp>
    </p:spTree>
    <p:extLst>
      <p:ext uri="{BB962C8B-B14F-4D97-AF65-F5344CB8AC3E}">
        <p14:creationId xmlns:p14="http://schemas.microsoft.com/office/powerpoint/2010/main" val="572897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5"/>
          <p:cNvSpPr>
            <a:spLocks noChangeArrowheads="1"/>
          </p:cNvSpPr>
          <p:nvPr/>
        </p:nvSpPr>
        <p:spPr bwMode="auto">
          <a:xfrm>
            <a:off x="250825" y="0"/>
            <a:ext cx="8893175" cy="6858000"/>
          </a:xfrm>
          <a:prstGeom prst="rect">
            <a:avLst/>
          </a:prstGeom>
          <a:solidFill>
            <a:schemeClr val="bg2"/>
          </a:solidFill>
          <a:ln w="12700">
            <a:solidFill>
              <a:schemeClr val="accent2"/>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lgn="ctr">
              <a:spcBef>
                <a:spcPct val="50000"/>
              </a:spcBef>
              <a:buClrTx/>
              <a:buFontTx/>
              <a:buNone/>
            </a:pPr>
            <a:endParaRPr lang="de-DE" altLang="de-DE" sz="6600">
              <a:solidFill>
                <a:schemeClr val="bg1"/>
              </a:solidFill>
            </a:endParaRPr>
          </a:p>
        </p:txBody>
      </p:sp>
      <p:sp>
        <p:nvSpPr>
          <p:cNvPr id="9219" name="Rectangle 2"/>
          <p:cNvSpPr>
            <a:spLocks noGrp="1" noChangeArrowheads="1"/>
          </p:cNvSpPr>
          <p:nvPr>
            <p:ph type="title" idx="4294967295"/>
          </p:nvPr>
        </p:nvSpPr>
        <p:spPr>
          <a:xfrm>
            <a:off x="539750" y="2347913"/>
            <a:ext cx="7146925" cy="3241327"/>
          </a:xfrm>
        </p:spPr>
        <p:txBody>
          <a:bodyPr/>
          <a:lstStyle/>
          <a:p>
            <a:pPr algn="r"/>
            <a:r>
              <a:rPr lang="de-DE" altLang="de-DE" sz="4800" dirty="0" smtClean="0">
                <a:solidFill>
                  <a:schemeClr val="bg1"/>
                </a:solidFill>
              </a:rPr>
              <a:t>Open</a:t>
            </a:r>
            <a:br>
              <a:rPr lang="de-DE" altLang="de-DE" sz="4800" dirty="0" smtClean="0">
                <a:solidFill>
                  <a:schemeClr val="bg1"/>
                </a:solidFill>
              </a:rPr>
            </a:br>
            <a:r>
              <a:rPr lang="de-DE" altLang="de-DE" sz="4800" dirty="0" smtClean="0">
                <a:solidFill>
                  <a:schemeClr val="bg1"/>
                </a:solidFill>
              </a:rPr>
              <a:t>vs. </a:t>
            </a:r>
            <a:br>
              <a:rPr lang="de-DE" altLang="de-DE" sz="4800" dirty="0" smtClean="0">
                <a:solidFill>
                  <a:schemeClr val="bg1"/>
                </a:solidFill>
              </a:rPr>
            </a:br>
            <a:r>
              <a:rPr lang="de-DE" altLang="de-DE" sz="4800" dirty="0" smtClean="0">
                <a:solidFill>
                  <a:schemeClr val="bg1"/>
                </a:solidFill>
              </a:rPr>
              <a:t>Close Source</a:t>
            </a:r>
            <a:br>
              <a:rPr lang="de-DE" altLang="de-DE" sz="4800" dirty="0" smtClean="0">
                <a:solidFill>
                  <a:schemeClr val="bg1"/>
                </a:solidFill>
              </a:rPr>
            </a:br>
            <a:endParaRPr lang="de-DE" altLang="de-DE" sz="4800" dirty="0" smtClean="0">
              <a:solidFill>
                <a:schemeClr val="bg1"/>
              </a:solidFill>
            </a:endParaRPr>
          </a:p>
        </p:txBody>
      </p:sp>
    </p:spTree>
    <p:extLst>
      <p:ext uri="{BB962C8B-B14F-4D97-AF65-F5344CB8AC3E}">
        <p14:creationId xmlns:p14="http://schemas.microsoft.com/office/powerpoint/2010/main" val="116090054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a:xfrm>
            <a:off x="2555776" y="3140968"/>
            <a:ext cx="6049615" cy="1109290"/>
          </a:xfrm>
        </p:spPr>
        <p:txBody>
          <a:bodyPr/>
          <a:lstStyle/>
          <a:p>
            <a:pPr marL="0" indent="0" algn="r">
              <a:buNone/>
            </a:pPr>
            <a:r>
              <a:rPr lang="de-DE" sz="3600" dirty="0" err="1" smtClean="0"/>
              <a:t>Closed</a:t>
            </a:r>
            <a:r>
              <a:rPr lang="de-DE" sz="3600" dirty="0" smtClean="0"/>
              <a:t> Source Products </a:t>
            </a:r>
            <a:r>
              <a:rPr lang="de-DE" sz="3600" dirty="0" err="1" smtClean="0"/>
              <a:t>can</a:t>
            </a:r>
            <a:r>
              <a:rPr lang="de-DE" sz="3600" dirty="0" smtClean="0"/>
              <a:t> </a:t>
            </a:r>
            <a:r>
              <a:rPr lang="de-DE" sz="3600" dirty="0" err="1" smtClean="0"/>
              <a:t>be</a:t>
            </a:r>
            <a:r>
              <a:rPr lang="de-DE" sz="3600" dirty="0" smtClean="0"/>
              <a:t> </a:t>
            </a:r>
            <a:r>
              <a:rPr lang="de-DE" sz="3600" dirty="0" err="1" smtClean="0"/>
              <a:t>discontinued</a:t>
            </a:r>
            <a:r>
              <a:rPr lang="de-DE" dirty="0" smtClean="0"/>
              <a:t>.</a:t>
            </a:r>
            <a:endParaRPr lang="de-DE" dirty="0"/>
          </a:p>
        </p:txBody>
      </p:sp>
    </p:spTree>
    <p:extLst>
      <p:ext uri="{BB962C8B-B14F-4D97-AF65-F5344CB8AC3E}">
        <p14:creationId xmlns:p14="http://schemas.microsoft.com/office/powerpoint/2010/main" val="72277079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C:\Users\behr\AppData\Local\Temp\SNAGHTML1d5f0ef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233362"/>
            <a:ext cx="64293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 name="Titel 1"/>
          <p:cNvSpPr>
            <a:spLocks noGrp="1"/>
          </p:cNvSpPr>
          <p:nvPr>
            <p:ph type="title"/>
          </p:nvPr>
        </p:nvSpPr>
        <p:spPr/>
        <p:txBody>
          <a:bodyPr/>
          <a:lstStyle/>
          <a:p>
            <a:endParaRPr lang="de-DE" altLang="de-DE" smtClean="0"/>
          </a:p>
        </p:txBody>
      </p:sp>
      <p:sp>
        <p:nvSpPr>
          <p:cNvPr id="8195" name="Inhaltsplatzhalter 2"/>
          <p:cNvSpPr>
            <a:spLocks noGrp="1"/>
          </p:cNvSpPr>
          <p:nvPr>
            <p:ph idx="1"/>
          </p:nvPr>
        </p:nvSpPr>
        <p:spPr/>
        <p:txBody>
          <a:bodyPr/>
          <a:lstStyle/>
          <a:p>
            <a:endParaRPr lang="de-DE" altLang="de-DE" smtClean="0"/>
          </a:p>
        </p:txBody>
      </p:sp>
      <p:pic>
        <p:nvPicPr>
          <p:cNvPr id="8196" name="Picture 2" descr="C:\Users\behr\AppData\Local\Temp\SNAGHTML203660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357437"/>
            <a:ext cx="63722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4" descr="C:\Users\behr\AppData\Local\Temp\SNAGHTML203f1a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9850" y="836712"/>
            <a:ext cx="65341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hteck 3"/>
          <p:cNvSpPr/>
          <p:nvPr/>
        </p:nvSpPr>
        <p:spPr>
          <a:xfrm>
            <a:off x="3851275" y="6172200"/>
            <a:ext cx="4492625" cy="584200"/>
          </a:xfrm>
          <a:prstGeom prst="rect">
            <a:avLst/>
          </a:prstGeom>
        </p:spPr>
        <p:txBody>
          <a:bodyPr wrap="none">
            <a:spAutoFit/>
          </a:bodyPr>
          <a:lstStyle/>
          <a:p>
            <a:pPr eaLnBrk="0" hangingPunct="0">
              <a:spcBef>
                <a:spcPct val="50000"/>
              </a:spcBef>
              <a:defRPr/>
            </a:pPr>
            <a:r>
              <a:rPr lang="de-DE">
                <a:solidFill>
                  <a:schemeClr val="bg1">
                    <a:lumMod val="95000"/>
                  </a:schemeClr>
                </a:solidFill>
                <a:cs typeface="+mn-cs"/>
              </a:rPr>
              <a:t>http://geocoderblog.tomtom.com/ [2015-04-28]</a:t>
            </a:r>
            <a:br>
              <a:rPr lang="de-DE">
                <a:solidFill>
                  <a:schemeClr val="bg1">
                    <a:lumMod val="95000"/>
                  </a:schemeClr>
                </a:solidFill>
                <a:cs typeface="+mn-cs"/>
              </a:rPr>
            </a:br>
            <a:r>
              <a:rPr lang="de-DE">
                <a:solidFill>
                  <a:schemeClr val="bg1">
                    <a:lumMod val="95000"/>
                  </a:schemeClr>
                </a:solidFill>
                <a:cs typeface="+mn-cs"/>
              </a:rPr>
              <a:t>https://developers.google.com/earth/ [2016-12-06]</a:t>
            </a:r>
          </a:p>
        </p:txBody>
      </p:sp>
      <p:pic>
        <p:nvPicPr>
          <p:cNvPr id="8199" name="Picture 2" descr="C:\Users\behr\AppData\Local\Temp\SNAGHTML5d3e2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9488" y="4724400"/>
            <a:ext cx="7373937"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852742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2555776" y="3140968"/>
            <a:ext cx="6049615" cy="1109290"/>
          </a:xfrm>
        </p:spPr>
        <p:txBody>
          <a:bodyPr/>
          <a:lstStyle/>
          <a:p>
            <a:pPr marL="0" indent="0" algn="r">
              <a:buNone/>
            </a:pPr>
            <a:r>
              <a:rPr lang="de-DE" sz="3600" dirty="0" smtClean="0"/>
              <a:t>Open Source Products </a:t>
            </a:r>
            <a:r>
              <a:rPr lang="de-DE" sz="3600" dirty="0" err="1" smtClean="0"/>
              <a:t>can</a:t>
            </a:r>
            <a:r>
              <a:rPr lang="de-DE" sz="3600" dirty="0" smtClean="0"/>
              <a:t> </a:t>
            </a:r>
            <a:r>
              <a:rPr lang="de-DE" sz="3600" dirty="0" err="1" smtClean="0"/>
              <a:t>be</a:t>
            </a:r>
            <a:r>
              <a:rPr lang="de-DE" sz="3600" dirty="0" smtClean="0"/>
              <a:t> </a:t>
            </a:r>
            <a:r>
              <a:rPr lang="de-DE" sz="3600" dirty="0" err="1" smtClean="0"/>
              <a:t>maintained</a:t>
            </a:r>
            <a:r>
              <a:rPr lang="de-DE" sz="3600" dirty="0" smtClean="0"/>
              <a:t> </a:t>
            </a:r>
            <a:r>
              <a:rPr lang="de-DE" sz="3600" dirty="0" err="1" smtClean="0"/>
              <a:t>by</a:t>
            </a:r>
            <a:r>
              <a:rPr lang="de-DE" sz="3600" dirty="0" smtClean="0"/>
              <a:t> </a:t>
            </a:r>
            <a:r>
              <a:rPr lang="de-DE" sz="3600" dirty="0" err="1" smtClean="0"/>
              <a:t>others</a:t>
            </a:r>
            <a:r>
              <a:rPr lang="de-DE" sz="3600" dirty="0" smtClean="0"/>
              <a:t>.</a:t>
            </a:r>
            <a:endParaRPr lang="de-DE" dirty="0"/>
          </a:p>
        </p:txBody>
      </p:sp>
    </p:spTree>
    <p:extLst>
      <p:ext uri="{BB962C8B-B14F-4D97-AF65-F5344CB8AC3E}">
        <p14:creationId xmlns:p14="http://schemas.microsoft.com/office/powerpoint/2010/main" val="409932994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1"/>
          <p:cNvSpPr>
            <a:spLocks noGrp="1"/>
          </p:cNvSpPr>
          <p:nvPr>
            <p:ph type="title"/>
          </p:nvPr>
        </p:nvSpPr>
        <p:spPr/>
        <p:txBody>
          <a:bodyPr/>
          <a:lstStyle/>
          <a:p>
            <a:endParaRPr lang="de-DE" altLang="de-DE" smtClean="0"/>
          </a:p>
        </p:txBody>
      </p:sp>
      <p:sp>
        <p:nvSpPr>
          <p:cNvPr id="9219" name="Inhaltsplatzhalter 2"/>
          <p:cNvSpPr>
            <a:spLocks noGrp="1"/>
          </p:cNvSpPr>
          <p:nvPr>
            <p:ph idx="1"/>
          </p:nvPr>
        </p:nvSpPr>
        <p:spPr/>
        <p:txBody>
          <a:bodyPr/>
          <a:lstStyle/>
          <a:p>
            <a:endParaRPr lang="de-DE" altLang="de-DE" smtClean="0"/>
          </a:p>
        </p:txBody>
      </p:sp>
      <p:pic>
        <p:nvPicPr>
          <p:cNvPr id="92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0890" y="587373"/>
            <a:ext cx="6618974" cy="5396147"/>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accent2"/>
                </a:solidFill>
                <a:miter lim="800000"/>
                <a:headEnd/>
                <a:tailEnd/>
              </a14:hiddenLine>
            </a:ext>
          </a:extLst>
        </p:spPr>
      </p:pic>
      <p:sp>
        <p:nvSpPr>
          <p:cNvPr id="7173" name="Rechteck 6"/>
          <p:cNvSpPr>
            <a:spLocks noChangeArrowheads="1"/>
          </p:cNvSpPr>
          <p:nvPr/>
        </p:nvSpPr>
        <p:spPr bwMode="auto">
          <a:xfrm>
            <a:off x="251520" y="5894705"/>
            <a:ext cx="1001077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eaLnBrk="0" hangingPunct="0">
              <a:spcBef>
                <a:spcPct val="50000"/>
              </a:spcBef>
              <a:buFontTx/>
              <a:buNone/>
              <a:defRPr/>
            </a:pPr>
            <a:r>
              <a:rPr lang="en-US" altLang="de-DE" sz="1400" dirty="0" smtClean="0">
                <a:solidFill>
                  <a:schemeClr val="bg1">
                    <a:lumMod val="65000"/>
                  </a:schemeClr>
                </a:solidFill>
                <a:cs typeface="+mn-cs"/>
              </a:rPr>
              <a:t>Subject: =?utf-8?Q?Mapzen=20is=20shutting=20down.=C2=A0?=</a:t>
            </a:r>
            <a:br>
              <a:rPr lang="en-US" altLang="de-DE" sz="1400" dirty="0" smtClean="0">
                <a:solidFill>
                  <a:schemeClr val="bg1">
                    <a:lumMod val="65000"/>
                  </a:schemeClr>
                </a:solidFill>
                <a:cs typeface="+mn-cs"/>
              </a:rPr>
            </a:br>
            <a:r>
              <a:rPr lang="en-US" altLang="de-DE" sz="1400" dirty="0" smtClean="0">
                <a:solidFill>
                  <a:schemeClr val="bg1">
                    <a:lumMod val="65000"/>
                  </a:schemeClr>
                </a:solidFill>
                <a:cs typeface="+mn-cs"/>
              </a:rPr>
              <a:t>From: =?utf-8?Q?Mapzen?= &lt;hello@mapzen.com&gt;</a:t>
            </a:r>
            <a:br>
              <a:rPr lang="en-US" altLang="de-DE" sz="1400" dirty="0" smtClean="0">
                <a:solidFill>
                  <a:schemeClr val="bg1">
                    <a:lumMod val="65000"/>
                  </a:schemeClr>
                </a:solidFill>
                <a:cs typeface="+mn-cs"/>
              </a:rPr>
            </a:br>
            <a:r>
              <a:rPr lang="en-US" altLang="de-DE" sz="1400" dirty="0" smtClean="0">
                <a:solidFill>
                  <a:schemeClr val="bg1">
                    <a:lumMod val="65000"/>
                  </a:schemeClr>
                </a:solidFill>
                <a:cs typeface="+mn-cs"/>
              </a:rPr>
              <a:t>To: &lt;franz-josef.behr@hft-stuttgart.de&gt;Date: Tue, 2 Jan 2018 17:22:06 +0000</a:t>
            </a:r>
            <a:br>
              <a:rPr lang="en-US" altLang="de-DE" sz="1400" dirty="0" smtClean="0">
                <a:solidFill>
                  <a:schemeClr val="bg1">
                    <a:lumMod val="65000"/>
                  </a:schemeClr>
                </a:solidFill>
                <a:cs typeface="+mn-cs"/>
              </a:rPr>
            </a:br>
            <a:r>
              <a:rPr lang="en-US" altLang="de-DE" sz="1400" dirty="0" smtClean="0">
                <a:solidFill>
                  <a:schemeClr val="bg1">
                    <a:lumMod val="65000"/>
                  </a:schemeClr>
                </a:solidFill>
                <a:cs typeface="+mn-cs"/>
              </a:rPr>
              <a:t>Message-ID: &lt;f794ed7de022235c0f3f39991.f9637fa550.20180102172129.dd14286d4c.87fa491f@mail187.atl121.mcsv.net&gt;</a:t>
            </a:r>
            <a:endParaRPr lang="de-DE" altLang="de-DE" sz="1400" dirty="0" smtClean="0">
              <a:solidFill>
                <a:schemeClr val="bg1">
                  <a:lumMod val="65000"/>
                </a:schemeClr>
              </a:solidFill>
              <a:cs typeface="+mn-cs"/>
            </a:endParaRPr>
          </a:p>
        </p:txBody>
      </p:sp>
      <p:sp>
        <p:nvSpPr>
          <p:cNvPr id="2" name="Rechteck 1"/>
          <p:cNvSpPr/>
          <p:nvPr/>
        </p:nvSpPr>
        <p:spPr>
          <a:xfrm rot="16200000">
            <a:off x="6097588" y="3114675"/>
            <a:ext cx="5392738" cy="338137"/>
          </a:xfrm>
          <a:prstGeom prst="rect">
            <a:avLst/>
          </a:prstGeom>
        </p:spPr>
        <p:txBody>
          <a:bodyPr wrap="none">
            <a:spAutoFit/>
          </a:bodyPr>
          <a:lstStyle/>
          <a:p>
            <a:pPr eaLnBrk="0" hangingPunct="0">
              <a:spcBef>
                <a:spcPct val="50000"/>
              </a:spcBef>
              <a:defRPr/>
            </a:pPr>
            <a:r>
              <a:rPr lang="de-DE" dirty="0">
                <a:solidFill>
                  <a:schemeClr val="bg1">
                    <a:lumMod val="65000"/>
                  </a:schemeClr>
                </a:solidFill>
                <a:cs typeface="+mn-cs"/>
                <a:hlinkClick r:id="rId3"/>
              </a:rPr>
              <a:t>https://developer.yahoo.com/boss/placefinder/</a:t>
            </a:r>
            <a:r>
              <a:rPr lang="de-DE" dirty="0">
                <a:solidFill>
                  <a:schemeClr val="bg1">
                    <a:lumMod val="65000"/>
                  </a:schemeClr>
                </a:solidFill>
                <a:cs typeface="+mn-cs"/>
              </a:rPr>
              <a:t> [2018-04-15]</a:t>
            </a:r>
          </a:p>
        </p:txBody>
      </p:sp>
      <p:sp>
        <p:nvSpPr>
          <p:cNvPr id="4" name="Ellipse 3"/>
          <p:cNvSpPr/>
          <p:nvPr/>
        </p:nvSpPr>
        <p:spPr bwMode="auto">
          <a:xfrm>
            <a:off x="1175400" y="3797424"/>
            <a:ext cx="6924992" cy="1359768"/>
          </a:xfrm>
          <a:prstGeom prst="ellipse">
            <a:avLst/>
          </a:prstGeom>
          <a:no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Calibri" pitchFamily="34" charset="0"/>
            </a:endParaRPr>
          </a:p>
        </p:txBody>
      </p:sp>
      <p:sp>
        <p:nvSpPr>
          <p:cNvPr id="10" name="Ellipse 9"/>
          <p:cNvSpPr/>
          <p:nvPr/>
        </p:nvSpPr>
        <p:spPr bwMode="auto">
          <a:xfrm>
            <a:off x="1187624" y="3140968"/>
            <a:ext cx="1872208" cy="792088"/>
          </a:xfrm>
          <a:prstGeom prst="ellipse">
            <a:avLst/>
          </a:prstGeom>
          <a:no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Calibri" pitchFamily="34" charset="0"/>
            </a:endParaRPr>
          </a:p>
        </p:txBody>
      </p:sp>
      <p:sp>
        <p:nvSpPr>
          <p:cNvPr id="11" name="Ellipse 10"/>
          <p:cNvSpPr/>
          <p:nvPr/>
        </p:nvSpPr>
        <p:spPr bwMode="auto">
          <a:xfrm>
            <a:off x="5804520" y="3005336"/>
            <a:ext cx="1872208" cy="792088"/>
          </a:xfrm>
          <a:prstGeom prst="ellipse">
            <a:avLst/>
          </a:prstGeom>
          <a:no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Calibri" pitchFamily="34" charset="0"/>
            </a:endParaRPr>
          </a:p>
        </p:txBody>
      </p:sp>
    </p:spTree>
    <p:extLst>
      <p:ext uri="{BB962C8B-B14F-4D97-AF65-F5344CB8AC3E}">
        <p14:creationId xmlns:p14="http://schemas.microsoft.com/office/powerpoint/2010/main" val="129126737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2555776" y="3140968"/>
            <a:ext cx="6049615" cy="1109290"/>
          </a:xfrm>
        </p:spPr>
        <p:txBody>
          <a:bodyPr/>
          <a:lstStyle/>
          <a:p>
            <a:pPr marL="0" indent="0" algn="r">
              <a:buNone/>
            </a:pPr>
            <a:r>
              <a:rPr lang="de-DE" sz="4000" dirty="0" err="1" smtClean="0"/>
              <a:t>You</a:t>
            </a:r>
            <a:r>
              <a:rPr lang="de-DE" sz="4000" dirty="0" smtClean="0"/>
              <a:t> </a:t>
            </a:r>
            <a:r>
              <a:rPr lang="de-DE" sz="4000" dirty="0" err="1" smtClean="0"/>
              <a:t>are</a:t>
            </a:r>
            <a:r>
              <a:rPr lang="de-DE" sz="4000" dirty="0" smtClean="0"/>
              <a:t> </a:t>
            </a:r>
            <a:r>
              <a:rPr lang="de-DE" sz="4000" dirty="0" err="1" smtClean="0"/>
              <a:t>exposed</a:t>
            </a:r>
            <a:r>
              <a:rPr lang="de-DE" sz="4000" dirty="0" smtClean="0"/>
              <a:t> </a:t>
            </a:r>
            <a:r>
              <a:rPr lang="de-DE" sz="4000" dirty="0" err="1" smtClean="0"/>
              <a:t>to</a:t>
            </a:r>
            <a:r>
              <a:rPr lang="de-DE" sz="4000" dirty="0" smtClean="0"/>
              <a:t> </a:t>
            </a:r>
            <a:r>
              <a:rPr lang="de-DE" sz="4000" dirty="0" err="1" smtClean="0"/>
              <a:t>economically</a:t>
            </a:r>
            <a:r>
              <a:rPr lang="de-DE" sz="4000" dirty="0" smtClean="0"/>
              <a:t> </a:t>
            </a:r>
            <a:r>
              <a:rPr lang="de-DE" sz="4000" dirty="0" err="1" smtClean="0"/>
              <a:t>driven</a:t>
            </a:r>
            <a:r>
              <a:rPr lang="de-DE" sz="4000" dirty="0" smtClean="0"/>
              <a:t/>
            </a:r>
            <a:br>
              <a:rPr lang="de-DE" sz="4000" dirty="0" smtClean="0"/>
            </a:br>
            <a:r>
              <a:rPr lang="de-DE" sz="4000" dirty="0" smtClean="0"/>
              <a:t>Management </a:t>
            </a:r>
            <a:r>
              <a:rPr lang="de-DE" sz="4000" dirty="0" err="1" smtClean="0"/>
              <a:t>Decisions</a:t>
            </a:r>
            <a:endParaRPr lang="de-DE" sz="4000" dirty="0"/>
          </a:p>
        </p:txBody>
      </p:sp>
    </p:spTree>
    <p:extLst>
      <p:ext uri="{BB962C8B-B14F-4D97-AF65-F5344CB8AC3E}">
        <p14:creationId xmlns:p14="http://schemas.microsoft.com/office/powerpoint/2010/main" val="15326982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The </a:t>
            </a:r>
            <a:r>
              <a:rPr lang="de-DE" dirty="0" err="1" smtClean="0"/>
              <a:t>Tragedy</a:t>
            </a:r>
            <a:r>
              <a:rPr lang="de-DE" dirty="0" smtClean="0"/>
              <a:t> </a:t>
            </a:r>
            <a:r>
              <a:rPr lang="de-DE" dirty="0" err="1" smtClean="0"/>
              <a:t>of</a:t>
            </a:r>
            <a:r>
              <a:rPr lang="de-DE" dirty="0" smtClean="0"/>
              <a:t> </a:t>
            </a:r>
            <a:r>
              <a:rPr lang="de-DE" dirty="0" err="1" smtClean="0"/>
              <a:t>Commons</a:t>
            </a:r>
            <a:endParaRPr lang="de-DE" dirty="0"/>
          </a:p>
        </p:txBody>
      </p:sp>
      <p:sp>
        <p:nvSpPr>
          <p:cNvPr id="3" name="Inhaltsplatzhalter 2"/>
          <p:cNvSpPr>
            <a:spLocks noGrp="1"/>
          </p:cNvSpPr>
          <p:nvPr>
            <p:ph idx="1"/>
          </p:nvPr>
        </p:nvSpPr>
        <p:spPr/>
        <p:txBody>
          <a:bodyPr/>
          <a:lstStyle/>
          <a:p>
            <a:pPr marL="0" indent="0" algn="r">
              <a:buNone/>
            </a:pPr>
            <a:r>
              <a:rPr lang="en-US" sz="3200" dirty="0" smtClean="0">
                <a:latin typeface="Times New Roman" panose="02020603050405020304" pitchFamily="18" charset="0"/>
                <a:cs typeface="Times New Roman" panose="02020603050405020304" pitchFamily="18" charset="0"/>
              </a:rPr>
              <a:t>"Therein </a:t>
            </a:r>
            <a:r>
              <a:rPr lang="en-US" sz="3200" dirty="0">
                <a:latin typeface="Times New Roman" panose="02020603050405020304" pitchFamily="18" charset="0"/>
                <a:cs typeface="Times New Roman" panose="02020603050405020304" pitchFamily="18" charset="0"/>
              </a:rPr>
              <a:t>is the tragedy. Each </a:t>
            </a:r>
            <a:r>
              <a:rPr lang="en-US" sz="3200" dirty="0" smtClean="0">
                <a:latin typeface="Times New Roman" panose="02020603050405020304" pitchFamily="18" charset="0"/>
                <a:cs typeface="Times New Roman" panose="02020603050405020304" pitchFamily="18" charset="0"/>
              </a:rPr>
              <a:t>man </a:t>
            </a:r>
            <a:r>
              <a:rPr lang="en-US" sz="3200" dirty="0">
                <a:latin typeface="Times New Roman" panose="02020603050405020304" pitchFamily="18" charset="0"/>
                <a:cs typeface="Times New Roman" panose="02020603050405020304" pitchFamily="18" charset="0"/>
              </a:rPr>
              <a:t>is </a:t>
            </a:r>
            <a:r>
              <a:rPr lang="en-US" sz="3600" b="1" dirty="0">
                <a:latin typeface="Times New Roman" panose="02020603050405020304" pitchFamily="18" charset="0"/>
                <a:cs typeface="Times New Roman" panose="02020603050405020304" pitchFamily="18" charset="0"/>
              </a:rPr>
              <a:t>locked </a:t>
            </a:r>
            <a:r>
              <a:rPr lang="en-US" sz="3600" b="1" dirty="0" smtClean="0">
                <a:latin typeface="Times New Roman" panose="02020603050405020304" pitchFamily="18" charset="0"/>
                <a:cs typeface="Times New Roman" panose="02020603050405020304" pitchFamily="18" charset="0"/>
              </a:rPr>
              <a:t>into </a:t>
            </a:r>
            <a:r>
              <a:rPr lang="en-US" sz="3600" b="1" dirty="0">
                <a:latin typeface="Times New Roman" panose="02020603050405020304" pitchFamily="18" charset="0"/>
                <a:cs typeface="Times New Roman" panose="02020603050405020304" pitchFamily="18" charset="0"/>
              </a:rPr>
              <a:t>a </a:t>
            </a:r>
            <a:r>
              <a:rPr lang="en-US" sz="3600" b="1" dirty="0" smtClean="0">
                <a:latin typeface="Times New Roman" panose="02020603050405020304" pitchFamily="18" charset="0"/>
                <a:cs typeface="Times New Roman" panose="02020603050405020304" pitchFamily="18" charset="0"/>
              </a:rPr>
              <a:t>system that compels </a:t>
            </a:r>
            <a:r>
              <a:rPr lang="en-US" sz="3600" b="1" dirty="0">
                <a:latin typeface="Times New Roman" panose="02020603050405020304" pitchFamily="18" charset="0"/>
                <a:cs typeface="Times New Roman" panose="02020603050405020304" pitchFamily="18" charset="0"/>
              </a:rPr>
              <a:t>him </a:t>
            </a:r>
            <a:r>
              <a:rPr lang="en-US" sz="3600" b="1" dirty="0" smtClean="0">
                <a:latin typeface="Times New Roman" panose="02020603050405020304" pitchFamily="18" charset="0"/>
                <a:cs typeface="Times New Roman" panose="02020603050405020304" pitchFamily="18" charset="0"/>
              </a:rPr>
              <a:t>to  increase </a:t>
            </a:r>
            <a:r>
              <a:rPr lang="en-US" sz="3600" b="1" dirty="0">
                <a:latin typeface="Times New Roman" panose="02020603050405020304" pitchFamily="18" charset="0"/>
                <a:cs typeface="Times New Roman" panose="02020603050405020304" pitchFamily="18" charset="0"/>
              </a:rPr>
              <a:t>his herd without limit - in a </a:t>
            </a:r>
            <a:r>
              <a:rPr lang="en-US" sz="3600" b="1" dirty="0" smtClean="0">
                <a:latin typeface="Times New Roman" panose="02020603050405020304" pitchFamily="18" charset="0"/>
                <a:cs typeface="Times New Roman" panose="02020603050405020304" pitchFamily="18" charset="0"/>
              </a:rPr>
              <a:t>world </a:t>
            </a:r>
            <a:r>
              <a:rPr lang="en-US" sz="3600" b="1" dirty="0">
                <a:latin typeface="Times New Roman" panose="02020603050405020304" pitchFamily="18" charset="0"/>
                <a:cs typeface="Times New Roman" panose="02020603050405020304" pitchFamily="18" charset="0"/>
              </a:rPr>
              <a:t>that is </a:t>
            </a:r>
            <a:r>
              <a:rPr lang="en-US" sz="3600" b="1" dirty="0" smtClean="0">
                <a:latin typeface="Times New Roman" panose="02020603050405020304" pitchFamily="18" charset="0"/>
                <a:cs typeface="Times New Roman" panose="02020603050405020304" pitchFamily="18" charset="0"/>
              </a:rPr>
              <a:t>limited</a:t>
            </a:r>
            <a:r>
              <a:rPr lang="en-US" sz="3200" dirty="0" smtClean="0">
                <a:latin typeface="Times New Roman" panose="02020603050405020304" pitchFamily="18" charset="0"/>
                <a:cs typeface="Times New Roman" panose="02020603050405020304" pitchFamily="18" charset="0"/>
              </a:rPr>
              <a:t>".</a:t>
            </a:r>
            <a:br>
              <a:rPr lang="en-US" sz="3200" dirty="0" smtClean="0">
                <a:latin typeface="Times New Roman" panose="02020603050405020304" pitchFamily="18" charset="0"/>
                <a:cs typeface="Times New Roman" panose="02020603050405020304" pitchFamily="18" charset="0"/>
              </a:rPr>
            </a:br>
            <a:r>
              <a:rPr lang="en-US" sz="3200" dirty="0" smtClean="0"/>
              <a:t> </a:t>
            </a:r>
            <a:br>
              <a:rPr lang="en-US" sz="3200" dirty="0" smtClean="0"/>
            </a:br>
            <a:endParaRPr lang="de-DE" sz="2400" dirty="0"/>
          </a:p>
        </p:txBody>
      </p:sp>
      <p:sp>
        <p:nvSpPr>
          <p:cNvPr id="5" name="Rechteck 4"/>
          <p:cNvSpPr/>
          <p:nvPr/>
        </p:nvSpPr>
        <p:spPr>
          <a:xfrm>
            <a:off x="906408" y="5987533"/>
            <a:ext cx="7353369" cy="461665"/>
          </a:xfrm>
          <a:prstGeom prst="rect">
            <a:avLst/>
          </a:prstGeom>
        </p:spPr>
        <p:txBody>
          <a:bodyPr wrap="square">
            <a:spAutoFit/>
          </a:bodyPr>
          <a:lstStyle/>
          <a:p>
            <a:r>
              <a:rPr lang="en-US" sz="2400" kern="0" dirty="0">
                <a:solidFill>
                  <a:srgbClr val="D9D9D9"/>
                </a:solidFill>
                <a:latin typeface="Calibri"/>
              </a:rPr>
              <a:t>(Hardin 1968, p. 1.244, cited after </a:t>
            </a:r>
            <a:r>
              <a:rPr lang="en-US" sz="2400" kern="0" dirty="0" err="1">
                <a:solidFill>
                  <a:srgbClr val="D9D9D9"/>
                </a:solidFill>
                <a:latin typeface="Calibri"/>
              </a:rPr>
              <a:t>Ostrom</a:t>
            </a:r>
            <a:r>
              <a:rPr lang="en-US" sz="2400" kern="0" dirty="0">
                <a:solidFill>
                  <a:srgbClr val="D9D9D9"/>
                </a:solidFill>
                <a:latin typeface="Calibri"/>
              </a:rPr>
              <a:t> 1999)</a:t>
            </a:r>
            <a:endParaRPr lang="de-DE" dirty="0"/>
          </a:p>
        </p:txBody>
      </p:sp>
    </p:spTree>
    <p:extLst>
      <p:ext uri="{BB962C8B-B14F-4D97-AF65-F5344CB8AC3E}">
        <p14:creationId xmlns:p14="http://schemas.microsoft.com/office/powerpoint/2010/main" val="290795255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C:\Users\Behr\AppData\Local\Temp\SNAGHTML57c487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979" y="1988840"/>
            <a:ext cx="6264696" cy="4700627"/>
          </a:xfrm>
          <a:prstGeom prst="rect">
            <a:avLst/>
          </a:prstGeom>
          <a:noFill/>
          <a:extLst>
            <a:ext uri="{909E8E84-426E-40DD-AFC4-6F175D3DCCD1}">
              <a14:hiddenFill xmlns:a14="http://schemas.microsoft.com/office/drawing/2010/main">
                <a:solidFill>
                  <a:srgbClr val="FFFFFF"/>
                </a:solidFill>
              </a14:hiddenFill>
            </a:ext>
          </a:extLst>
        </p:spPr>
      </p:pic>
      <p:sp>
        <p:nvSpPr>
          <p:cNvPr id="10242" name="Titel 1"/>
          <p:cNvSpPr>
            <a:spLocks noGrp="1"/>
          </p:cNvSpPr>
          <p:nvPr>
            <p:ph type="title"/>
          </p:nvPr>
        </p:nvSpPr>
        <p:spPr/>
        <p:txBody>
          <a:bodyPr/>
          <a:lstStyle/>
          <a:p>
            <a:endParaRPr lang="de-DE" altLang="de-DE" smtClean="0"/>
          </a:p>
        </p:txBody>
      </p:sp>
      <p:sp>
        <p:nvSpPr>
          <p:cNvPr id="10246" name="Rechteck 4"/>
          <p:cNvSpPr>
            <a:spLocks noChangeArrowheads="1"/>
          </p:cNvSpPr>
          <p:nvPr/>
        </p:nvSpPr>
        <p:spPr bwMode="auto">
          <a:xfrm rot="-5400000">
            <a:off x="5556611" y="2669721"/>
            <a:ext cx="6120679"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35000"/>
              </a:spcBef>
              <a:buChar char="•"/>
              <a:defRPr sz="1600">
                <a:solidFill>
                  <a:srgbClr val="D9D9D9"/>
                </a:solidFill>
                <a:latin typeface="Calibri" pitchFamily="34" charset="0"/>
              </a:defRPr>
            </a:lvl1pPr>
            <a:lvl2pPr marL="742950" indent="-285750" eaLnBrk="0" hangingPunct="0">
              <a:spcBef>
                <a:spcPct val="35000"/>
              </a:spcBef>
              <a:buChar char="–"/>
              <a:defRPr sz="1600">
                <a:solidFill>
                  <a:srgbClr val="D9D9D9"/>
                </a:solidFill>
                <a:latin typeface="Calibri" pitchFamily="34" charset="0"/>
              </a:defRPr>
            </a:lvl2pPr>
            <a:lvl3pPr marL="1143000" indent="-228600" eaLnBrk="0" hangingPunct="0">
              <a:spcBef>
                <a:spcPct val="35000"/>
              </a:spcBef>
              <a:buChar char="•"/>
              <a:defRPr sz="1600">
                <a:solidFill>
                  <a:srgbClr val="D9D9D9"/>
                </a:solidFill>
                <a:latin typeface="Calibri" pitchFamily="34" charset="0"/>
              </a:defRPr>
            </a:lvl3pPr>
            <a:lvl4pPr marL="1600200" indent="-228600" eaLnBrk="0" hangingPunct="0">
              <a:spcBef>
                <a:spcPct val="35000"/>
              </a:spcBef>
              <a:buChar char="–"/>
              <a:defRPr sz="1600">
                <a:solidFill>
                  <a:srgbClr val="D9D9D9"/>
                </a:solidFill>
                <a:latin typeface="Calibri" pitchFamily="34" charset="0"/>
              </a:defRPr>
            </a:lvl4pPr>
            <a:lvl5pPr marL="2057400" indent="-228600" eaLnBrk="0" hangingPunct="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None/>
            </a:pPr>
            <a:r>
              <a:rPr lang="de-DE" altLang="de-DE" dirty="0">
                <a:solidFill>
                  <a:schemeClr val="bg1">
                    <a:lumMod val="95000"/>
                  </a:schemeClr>
                </a:solidFill>
              </a:rPr>
              <a:t>https://www.reddit.com/r/webdev/comments/8gkm2018-0725eo/starting_google_maps_platform_arrives_with/ </a:t>
            </a:r>
            <a:r>
              <a:rPr lang="de-DE" altLang="de-DE" dirty="0" smtClean="0">
                <a:solidFill>
                  <a:schemeClr val="bg1">
                    <a:lumMod val="95000"/>
                  </a:schemeClr>
                </a:solidFill>
              </a:rPr>
              <a:t>[2018-10-15]</a:t>
            </a:r>
            <a:br>
              <a:rPr lang="de-DE" altLang="de-DE" dirty="0" smtClean="0">
                <a:solidFill>
                  <a:schemeClr val="bg1">
                    <a:lumMod val="95000"/>
                  </a:schemeClr>
                </a:solidFill>
              </a:rPr>
            </a:br>
            <a:r>
              <a:rPr lang="de-DE" dirty="0">
                <a:hlinkClick r:id="rId3"/>
              </a:rPr>
              <a:t>https://www.sanparks.org/tourism/maps/default.php?p_id=11</a:t>
            </a:r>
            <a:r>
              <a:rPr lang="de-DE" dirty="0"/>
              <a:t> [2018-10-10]</a:t>
            </a:r>
          </a:p>
          <a:p>
            <a:pPr>
              <a:spcBef>
                <a:spcPct val="50000"/>
              </a:spcBef>
              <a:buFontTx/>
              <a:buNone/>
            </a:pPr>
            <a:endParaRPr lang="de-DE" altLang="de-DE" dirty="0">
              <a:solidFill>
                <a:schemeClr val="bg1">
                  <a:lumMod val="95000"/>
                </a:schemeClr>
              </a:solidFill>
            </a:endParaRPr>
          </a:p>
        </p:txBody>
      </p:sp>
      <p:pic>
        <p:nvPicPr>
          <p:cNvPr id="17411" name="Picture 3" descr="C:\Users\Behr\AppData\Local\Temp\SNAGHTML400cc6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136" y="476672"/>
            <a:ext cx="6019056" cy="1849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921106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2555776" y="3140968"/>
            <a:ext cx="6049615" cy="1109290"/>
          </a:xfrm>
        </p:spPr>
        <p:txBody>
          <a:bodyPr/>
          <a:lstStyle/>
          <a:p>
            <a:pPr marL="0" indent="0" algn="r">
              <a:buNone/>
            </a:pPr>
            <a:r>
              <a:rPr lang="de-DE" sz="4000" dirty="0" smtClean="0"/>
              <a:t>Bug rate </a:t>
            </a:r>
            <a:r>
              <a:rPr lang="de-DE" sz="4000" dirty="0" err="1" smtClean="0"/>
              <a:t>is</a:t>
            </a:r>
            <a:r>
              <a:rPr lang="de-DE" sz="4000" dirty="0" smtClean="0"/>
              <a:t> </a:t>
            </a:r>
            <a:r>
              <a:rPr lang="de-DE" sz="4000" dirty="0" err="1" smtClean="0"/>
              <a:t>supposed</a:t>
            </a:r>
            <a:r>
              <a:rPr lang="de-DE" sz="4000" dirty="0" smtClean="0"/>
              <a:t> </a:t>
            </a:r>
            <a:r>
              <a:rPr lang="de-DE" sz="4000" dirty="0" err="1" smtClean="0"/>
              <a:t>to</a:t>
            </a:r>
            <a:r>
              <a:rPr lang="de-DE" sz="4000" dirty="0" smtClean="0"/>
              <a:t> </a:t>
            </a:r>
            <a:r>
              <a:rPr lang="de-DE" sz="4000" dirty="0" err="1" smtClean="0"/>
              <a:t>be</a:t>
            </a:r>
            <a:r>
              <a:rPr lang="de-DE" sz="4000" dirty="0" smtClean="0"/>
              <a:t> </a:t>
            </a:r>
            <a:r>
              <a:rPr lang="de-DE" sz="4000" dirty="0" err="1" smtClean="0"/>
              <a:t>less</a:t>
            </a:r>
            <a:r>
              <a:rPr lang="de-DE" sz="4000" dirty="0" smtClean="0"/>
              <a:t> </a:t>
            </a:r>
            <a:r>
              <a:rPr lang="de-DE" sz="4000" dirty="0" err="1" smtClean="0"/>
              <a:t>compared</a:t>
            </a:r>
            <a:r>
              <a:rPr lang="de-DE" sz="4000" dirty="0" smtClean="0"/>
              <a:t> </a:t>
            </a:r>
            <a:r>
              <a:rPr lang="de-DE" sz="4000" dirty="0" err="1" smtClean="0"/>
              <a:t>to</a:t>
            </a:r>
            <a:r>
              <a:rPr lang="de-DE" sz="4000" dirty="0" smtClean="0"/>
              <a:t> </a:t>
            </a:r>
            <a:r>
              <a:rPr lang="de-DE" sz="4000" dirty="0" err="1" smtClean="0"/>
              <a:t>Closed</a:t>
            </a:r>
            <a:r>
              <a:rPr lang="de-DE" sz="4000" dirty="0" smtClean="0"/>
              <a:t> Source</a:t>
            </a:r>
            <a:endParaRPr lang="de-DE" sz="4000" dirty="0"/>
          </a:p>
        </p:txBody>
      </p:sp>
    </p:spTree>
    <p:extLst>
      <p:ext uri="{BB962C8B-B14F-4D97-AF65-F5344CB8AC3E}">
        <p14:creationId xmlns:p14="http://schemas.microsoft.com/office/powerpoint/2010/main" val="281281491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011" name="Rectangle 2"/>
          <p:cNvSpPr>
            <a:spLocks noGrp="1" noChangeArrowheads="1"/>
          </p:cNvSpPr>
          <p:nvPr>
            <p:ph type="title"/>
          </p:nvPr>
        </p:nvSpPr>
        <p:spPr/>
        <p:txBody>
          <a:bodyPr/>
          <a:lstStyle/>
          <a:p>
            <a:r>
              <a:rPr lang="de-DE" altLang="de-DE" smtClean="0">
                <a:solidFill>
                  <a:schemeClr val="bg1"/>
                </a:solidFill>
              </a:rPr>
              <a:t>Open Source Development</a:t>
            </a:r>
          </a:p>
        </p:txBody>
      </p:sp>
      <p:sp>
        <p:nvSpPr>
          <p:cNvPr id="43012" name="Rectangle 3"/>
          <p:cNvSpPr>
            <a:spLocks noGrp="1" noChangeArrowheads="1"/>
          </p:cNvSpPr>
          <p:nvPr>
            <p:ph type="body" idx="1"/>
          </p:nvPr>
        </p:nvSpPr>
        <p:spPr>
          <a:xfrm>
            <a:off x="682625" y="2349500"/>
            <a:ext cx="7478713" cy="3822700"/>
          </a:xfrm>
        </p:spPr>
        <p:txBody>
          <a:bodyPr/>
          <a:lstStyle/>
          <a:p>
            <a:r>
              <a:rPr lang="en-US" altLang="de-DE" dirty="0" smtClean="0">
                <a:solidFill>
                  <a:schemeClr val="bg1"/>
                </a:solidFill>
              </a:rPr>
              <a:t>Public access to code improves the quality</a:t>
            </a:r>
          </a:p>
          <a:p>
            <a:r>
              <a:rPr lang="en-US" altLang="de-DE" dirty="0" smtClean="0">
                <a:solidFill>
                  <a:schemeClr val="bg1"/>
                </a:solidFill>
              </a:rPr>
              <a:t>Typically bugs are fixed faster</a:t>
            </a:r>
          </a:p>
          <a:p>
            <a:r>
              <a:rPr lang="en-US" altLang="de-DE" dirty="0" smtClean="0">
                <a:solidFill>
                  <a:schemeClr val="bg1"/>
                </a:solidFill>
              </a:rPr>
              <a:t>Often more secure due to multiple scrutiny</a:t>
            </a:r>
          </a:p>
          <a:p>
            <a:r>
              <a:rPr lang="en-US" altLang="de-DE" dirty="0" smtClean="0">
                <a:solidFill>
                  <a:schemeClr val="bg1"/>
                </a:solidFill>
              </a:rPr>
              <a:t>Bug rate is considered equal or smaller, especially by small OS projects</a:t>
            </a:r>
          </a:p>
          <a:p>
            <a:r>
              <a:rPr lang="en-US" altLang="de-DE" dirty="0" smtClean="0">
                <a:solidFill>
                  <a:schemeClr val="bg1"/>
                </a:solidFill>
              </a:rPr>
              <a:t>Innovation is easier – and...</a:t>
            </a:r>
          </a:p>
          <a:p>
            <a:r>
              <a:rPr lang="en-US" altLang="de-DE" dirty="0" smtClean="0">
                <a:solidFill>
                  <a:schemeClr val="bg1"/>
                </a:solidFill>
              </a:rPr>
              <a:t>Users have full control about what they get</a:t>
            </a:r>
          </a:p>
          <a:p>
            <a:endParaRPr lang="de-DE" altLang="de-DE" dirty="0" smtClean="0">
              <a:solidFill>
                <a:schemeClr val="bg1"/>
              </a:solidFill>
            </a:endParaRPr>
          </a:p>
        </p:txBody>
      </p:sp>
      <p:sp>
        <p:nvSpPr>
          <p:cNvPr id="43013" name="Rectangle 5"/>
          <p:cNvSpPr>
            <a:spLocks noChangeArrowheads="1"/>
          </p:cNvSpPr>
          <p:nvPr/>
        </p:nvSpPr>
        <p:spPr bwMode="auto">
          <a:xfrm>
            <a:off x="755650" y="1700213"/>
            <a:ext cx="6667500"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accent2"/>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35000"/>
              </a:spcBef>
              <a:buChar char="•"/>
              <a:defRPr sz="1600">
                <a:solidFill>
                  <a:srgbClr val="D9D9D9"/>
                </a:solidFill>
                <a:latin typeface="Calibri" pitchFamily="34" charset="0"/>
              </a:defRPr>
            </a:lvl1pPr>
            <a:lvl2pPr marL="742950" indent="-285750" eaLnBrk="0" hangingPunct="0">
              <a:spcBef>
                <a:spcPct val="35000"/>
              </a:spcBef>
              <a:buChar char="–"/>
              <a:defRPr sz="1600">
                <a:solidFill>
                  <a:srgbClr val="D9D9D9"/>
                </a:solidFill>
                <a:latin typeface="Calibri" pitchFamily="34" charset="0"/>
              </a:defRPr>
            </a:lvl2pPr>
            <a:lvl3pPr marL="1143000" indent="-228600" eaLnBrk="0" hangingPunct="0">
              <a:spcBef>
                <a:spcPct val="35000"/>
              </a:spcBef>
              <a:buChar char="•"/>
              <a:defRPr sz="1600">
                <a:solidFill>
                  <a:srgbClr val="D9D9D9"/>
                </a:solidFill>
                <a:latin typeface="Calibri" pitchFamily="34" charset="0"/>
              </a:defRPr>
            </a:lvl3pPr>
            <a:lvl4pPr marL="1600200" indent="-228600" eaLnBrk="0" hangingPunct="0">
              <a:spcBef>
                <a:spcPct val="35000"/>
              </a:spcBef>
              <a:buChar char="–"/>
              <a:defRPr sz="1600">
                <a:solidFill>
                  <a:srgbClr val="D9D9D9"/>
                </a:solidFill>
                <a:latin typeface="Calibri" pitchFamily="34" charset="0"/>
              </a:defRPr>
            </a:lvl4pPr>
            <a:lvl5pPr marL="2057400" indent="-228600" eaLnBrk="0" hangingPunct="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r>
              <a:rPr lang="en-US" altLang="de-DE">
                <a:solidFill>
                  <a:schemeClr val="bg1"/>
                </a:solidFill>
              </a:rPr>
              <a:t>Source Code contains all functionality (and only Source Code can be modified).</a:t>
            </a:r>
            <a:endParaRPr lang="de-DE" altLang="de-DE">
              <a:solidFill>
                <a:schemeClr val="bg1"/>
              </a:solidFill>
            </a:endParaRPr>
          </a:p>
        </p:txBody>
      </p:sp>
      <p:sp>
        <p:nvSpPr>
          <p:cNvPr id="43014" name="Rectangle 6"/>
          <p:cNvSpPr>
            <a:spLocks noChangeArrowheads="1"/>
          </p:cNvSpPr>
          <p:nvPr/>
        </p:nvSpPr>
        <p:spPr bwMode="auto">
          <a:xfrm>
            <a:off x="755650" y="5589588"/>
            <a:ext cx="4610100" cy="3317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accent2"/>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35000"/>
              </a:spcBef>
              <a:buChar char="•"/>
              <a:defRPr sz="1600">
                <a:solidFill>
                  <a:srgbClr val="D9D9D9"/>
                </a:solidFill>
                <a:latin typeface="Calibri" pitchFamily="34" charset="0"/>
              </a:defRPr>
            </a:lvl1pPr>
            <a:lvl2pPr marL="742950" indent="-285750" eaLnBrk="0" hangingPunct="0">
              <a:spcBef>
                <a:spcPct val="35000"/>
              </a:spcBef>
              <a:buChar char="–"/>
              <a:defRPr sz="1600">
                <a:solidFill>
                  <a:srgbClr val="D9D9D9"/>
                </a:solidFill>
                <a:latin typeface="Calibri" pitchFamily="34" charset="0"/>
              </a:defRPr>
            </a:lvl2pPr>
            <a:lvl3pPr marL="1143000" indent="-228600" eaLnBrk="0" hangingPunct="0">
              <a:spcBef>
                <a:spcPct val="35000"/>
              </a:spcBef>
              <a:buChar char="•"/>
              <a:defRPr sz="1600">
                <a:solidFill>
                  <a:srgbClr val="D9D9D9"/>
                </a:solidFill>
                <a:latin typeface="Calibri" pitchFamily="34" charset="0"/>
              </a:defRPr>
            </a:lvl3pPr>
            <a:lvl4pPr marL="1600200" indent="-228600" eaLnBrk="0" hangingPunct="0">
              <a:spcBef>
                <a:spcPct val="35000"/>
              </a:spcBef>
              <a:buChar char="–"/>
              <a:defRPr sz="1600">
                <a:solidFill>
                  <a:srgbClr val="D9D9D9"/>
                </a:solidFill>
                <a:latin typeface="Calibri" pitchFamily="34" charset="0"/>
              </a:defRPr>
            </a:lvl4pPr>
            <a:lvl5pPr marL="2057400" indent="-228600" eaLnBrk="0" hangingPunct="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lnSpc>
                <a:spcPct val="98000"/>
              </a:lnSpc>
              <a:spcBef>
                <a:spcPct val="50000"/>
              </a:spcBef>
              <a:spcAft>
                <a:spcPts val="1038"/>
              </a:spcAft>
              <a:buFontTx/>
              <a:buNone/>
            </a:pPr>
            <a:r>
              <a:rPr lang="en-US" altLang="de-DE" i="1">
                <a:solidFill>
                  <a:schemeClr val="bg1"/>
                </a:solidFill>
              </a:rPr>
              <a:t>Read </a:t>
            </a:r>
            <a:r>
              <a:rPr lang="en-US" altLang="de-DE" i="1">
                <a:solidFill>
                  <a:schemeClr val="bg1"/>
                </a:solidFill>
                <a:hlinkClick r:id="rId2"/>
              </a:rPr>
              <a:t>http://producingoss.org</a:t>
            </a:r>
            <a:r>
              <a:rPr lang="en-US" altLang="de-DE" i="1">
                <a:solidFill>
                  <a:schemeClr val="bg1"/>
                </a:solidFill>
              </a:rPr>
              <a:t> by </a:t>
            </a:r>
            <a:r>
              <a:rPr lang="en-US" altLang="de-DE" i="1">
                <a:solidFill>
                  <a:schemeClr val="bg1"/>
                </a:solidFill>
                <a:hlinkClick r:id="rId3"/>
              </a:rPr>
              <a:t>Karl Fogel</a:t>
            </a:r>
            <a:r>
              <a:rPr lang="en-US" altLang="de-DE" i="1">
                <a:solidFill>
                  <a:schemeClr val="bg1"/>
                </a:solidFill>
              </a:rPr>
              <a:t> for details</a:t>
            </a:r>
          </a:p>
        </p:txBody>
      </p:sp>
    </p:spTree>
    <p:extLst>
      <p:ext uri="{BB962C8B-B14F-4D97-AF65-F5344CB8AC3E}">
        <p14:creationId xmlns:p14="http://schemas.microsoft.com/office/powerpoint/2010/main" val="11700390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2555776" y="3140968"/>
            <a:ext cx="6049615" cy="1109290"/>
          </a:xfrm>
        </p:spPr>
        <p:txBody>
          <a:bodyPr/>
          <a:lstStyle/>
          <a:p>
            <a:pPr marL="0" indent="0" algn="r">
              <a:buNone/>
            </a:pPr>
            <a:r>
              <a:rPr lang="de-DE" sz="4000" dirty="0" smtClean="0"/>
              <a:t>Open </a:t>
            </a:r>
            <a:r>
              <a:rPr lang="de-DE" sz="4000" dirty="0" err="1" smtClean="0"/>
              <a:t>triggers</a:t>
            </a:r>
            <a:r>
              <a:rPr lang="de-DE" sz="4000" dirty="0" smtClean="0"/>
              <a:t> </a:t>
            </a:r>
            <a:r>
              <a:rPr lang="de-DE" sz="4000" dirty="0" err="1" smtClean="0"/>
              <a:t>the</a:t>
            </a:r>
            <a:r>
              <a:rPr lang="de-DE" sz="4000" dirty="0" smtClean="0"/>
              <a:t> </a:t>
            </a:r>
            <a:r>
              <a:rPr lang="de-DE" sz="4000" dirty="0" err="1" smtClean="0"/>
              <a:t>interests</a:t>
            </a:r>
            <a:r>
              <a:rPr lang="de-DE" sz="4000" dirty="0" smtClean="0"/>
              <a:t> </a:t>
            </a:r>
            <a:r>
              <a:rPr lang="de-DE" sz="4000" dirty="0" err="1" smtClean="0"/>
              <a:t>of</a:t>
            </a:r>
            <a:r>
              <a:rPr lang="de-DE" sz="4000" dirty="0" smtClean="0"/>
              <a:t> a </a:t>
            </a:r>
            <a:r>
              <a:rPr lang="de-DE" sz="4000" dirty="0" err="1" smtClean="0"/>
              <a:t>wide</a:t>
            </a:r>
            <a:r>
              <a:rPr lang="de-DE" sz="4000" dirty="0" smtClean="0"/>
              <a:t> </a:t>
            </a:r>
            <a:r>
              <a:rPr lang="de-DE" sz="4000" dirty="0" err="1" smtClean="0"/>
              <a:t>community</a:t>
            </a:r>
            <a:endParaRPr lang="de-DE" sz="4000" dirty="0"/>
          </a:p>
        </p:txBody>
      </p:sp>
    </p:spTree>
    <p:extLst>
      <p:ext uri="{BB962C8B-B14F-4D97-AF65-F5344CB8AC3E}">
        <p14:creationId xmlns:p14="http://schemas.microsoft.com/office/powerpoint/2010/main" val="33480353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Titel 1"/>
          <p:cNvSpPr>
            <a:spLocks noGrp="1"/>
          </p:cNvSpPr>
          <p:nvPr>
            <p:ph type="title"/>
          </p:nvPr>
        </p:nvSpPr>
        <p:spPr/>
        <p:txBody>
          <a:bodyPr/>
          <a:lstStyle/>
          <a:p>
            <a:endParaRPr lang="de-DE" altLang="de-DE" smtClean="0"/>
          </a:p>
        </p:txBody>
      </p:sp>
      <p:sp>
        <p:nvSpPr>
          <p:cNvPr id="16387" name="Inhaltsplatzhalter 2"/>
          <p:cNvSpPr>
            <a:spLocks noGrp="1"/>
          </p:cNvSpPr>
          <p:nvPr>
            <p:ph idx="1"/>
          </p:nvPr>
        </p:nvSpPr>
        <p:spPr/>
        <p:txBody>
          <a:bodyPr/>
          <a:lstStyle/>
          <a:p>
            <a:endParaRPr lang="de-DE" altLang="de-DE" smtClean="0"/>
          </a:p>
        </p:txBody>
      </p:sp>
      <p:pic>
        <p:nvPicPr>
          <p:cNvPr id="16388" name="Picture 2" descr="C:\Users\behr\AppData\Local\Temp\SNAGHTML690e7b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72600" y="1988840"/>
            <a:ext cx="56769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a:spLocks noChangeArrowheads="1"/>
          </p:cNvSpPr>
          <p:nvPr/>
        </p:nvSpPr>
        <p:spPr bwMode="auto">
          <a:xfrm>
            <a:off x="2555875" y="7100888"/>
            <a:ext cx="8424863" cy="5540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solidFill>
                  <a:schemeClr val="accent2"/>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spcBef>
                <a:spcPct val="50000"/>
              </a:spcBef>
              <a:defRPr/>
            </a:pPr>
            <a:r>
              <a:rPr lang="de-DE" altLang="de-DE" sz="1000">
                <a:solidFill>
                  <a:schemeClr val="bg1">
                    <a:lumMod val="95000"/>
                  </a:schemeClr>
                </a:solidFill>
                <a:latin typeface="Arial Unicode MS" pitchFamily="34" charset="-128"/>
                <a:cs typeface="+mn-cs"/>
              </a:rPr>
              <a:t>From: "DIE ZEIT: CHANCEN Brief" &lt;chancen-brief@newsletterversand.zeit.de&gt; Reply-To: re-2FPLAD0K-2FF4R9EA-6HW5G@newsletterversand.zeit.de To: franz-josef.behr@gis-management.de Message-ID: &lt;re-pQjX1WCpRvMvgngaGlgm4cb79AksueEGwcsMmooj0wj4JPR-2FPLAD0K-2FF4R9EA-1J0L9H@newsletterversand.zeit.de&gt;</a:t>
            </a:r>
            <a:r>
              <a:rPr lang="de-DE" altLang="de-DE" sz="600">
                <a:solidFill>
                  <a:schemeClr val="bg1">
                    <a:lumMod val="95000"/>
                  </a:schemeClr>
                </a:solidFill>
                <a:cs typeface="+mn-cs"/>
              </a:rPr>
              <a:t> </a:t>
            </a:r>
            <a:endParaRPr lang="de-DE" altLang="de-DE">
              <a:solidFill>
                <a:schemeClr val="bg1">
                  <a:lumMod val="95000"/>
                </a:schemeClr>
              </a:solidFill>
              <a:cs typeface="+mn-cs"/>
            </a:endParaRPr>
          </a:p>
        </p:txBody>
      </p:sp>
      <p:pic>
        <p:nvPicPr>
          <p:cNvPr id="16390" name="Picture 7" descr="C:\Users\behr\AppData\Local\Temp\SNAGHTML14290c8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954"/>
            <a:ext cx="9252520" cy="8552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eck 1"/>
          <p:cNvSpPr/>
          <p:nvPr/>
        </p:nvSpPr>
        <p:spPr>
          <a:xfrm>
            <a:off x="250825" y="6608763"/>
            <a:ext cx="8785225" cy="276225"/>
          </a:xfrm>
          <a:prstGeom prst="rect">
            <a:avLst/>
          </a:prstGeom>
        </p:spPr>
        <p:txBody>
          <a:bodyPr>
            <a:spAutoFit/>
          </a:bodyPr>
          <a:lstStyle/>
          <a:p>
            <a:pPr eaLnBrk="0" hangingPunct="0">
              <a:spcBef>
                <a:spcPct val="50000"/>
              </a:spcBef>
              <a:defRPr/>
            </a:pPr>
            <a:r>
              <a:rPr lang="de-DE" sz="1200" dirty="0">
                <a:solidFill>
                  <a:schemeClr val="bg1">
                    <a:lumMod val="95000"/>
                  </a:schemeClr>
                </a:solidFill>
                <a:cs typeface="+mn-cs"/>
              </a:rPr>
              <a:t>http://www.telegraph.co.uk/news/2017/10/23/stephen-hawkings-phd-crashes-university-cambridge-website-made/ [2017-11-01]</a:t>
            </a:r>
          </a:p>
        </p:txBody>
      </p:sp>
    </p:spTree>
    <p:extLst>
      <p:ext uri="{BB962C8B-B14F-4D97-AF65-F5344CB8AC3E}">
        <p14:creationId xmlns:p14="http://schemas.microsoft.com/office/powerpoint/2010/main" val="38113015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971550" y="2924175"/>
            <a:ext cx="6913563" cy="1655763"/>
          </a:xfrm>
        </p:spPr>
        <p:txBody>
          <a:bodyPr/>
          <a:lstStyle/>
          <a:p>
            <a:r>
              <a:rPr lang="de-DE" altLang="de-DE" b="1" dirty="0" smtClean="0"/>
              <a:t>Open Source Development: The </a:t>
            </a:r>
            <a:r>
              <a:rPr lang="de-DE" altLang="de-DE" b="1" dirty="0" err="1" smtClean="0"/>
              <a:t>OpenLayers</a:t>
            </a:r>
            <a:r>
              <a:rPr lang="de-DE" altLang="de-DE" b="1" dirty="0" smtClean="0"/>
              <a:t> </a:t>
            </a:r>
            <a:r>
              <a:rPr lang="de-DE" altLang="de-DE" b="1" dirty="0" err="1" smtClean="0"/>
              <a:t>Example</a:t>
            </a:r>
            <a:endParaRPr lang="de-DE" altLang="de-DE" b="1" dirty="0" smtClean="0"/>
          </a:p>
        </p:txBody>
      </p:sp>
    </p:spTree>
    <p:extLst>
      <p:ext uri="{BB962C8B-B14F-4D97-AF65-F5344CB8AC3E}">
        <p14:creationId xmlns:p14="http://schemas.microsoft.com/office/powerpoint/2010/main" val="118743616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AutoShape 5"/>
          <p:cNvSpPr>
            <a:spLocks noChangeAspect="1" noChangeArrowheads="1" noTextEdit="1"/>
          </p:cNvSpPr>
          <p:nvPr/>
        </p:nvSpPr>
        <p:spPr bwMode="auto">
          <a:xfrm>
            <a:off x="1835150" y="2184400"/>
            <a:ext cx="5341938" cy="334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54275" name="Freeform 7"/>
          <p:cNvSpPr>
            <a:spLocks/>
          </p:cNvSpPr>
          <p:nvPr/>
        </p:nvSpPr>
        <p:spPr bwMode="auto">
          <a:xfrm>
            <a:off x="4119562" y="2720975"/>
            <a:ext cx="1341437" cy="1134269"/>
          </a:xfrm>
          <a:custGeom>
            <a:avLst/>
            <a:gdLst>
              <a:gd name="T0" fmla="*/ 2147483647 w 992"/>
              <a:gd name="T1" fmla="*/ 2147483647 h 989"/>
              <a:gd name="T2" fmla="*/ 2147483647 w 992"/>
              <a:gd name="T3" fmla="*/ 2147483647 h 989"/>
              <a:gd name="T4" fmla="*/ 2147483647 w 992"/>
              <a:gd name="T5" fmla="*/ 2147483647 h 989"/>
              <a:gd name="T6" fmla="*/ 2147483647 w 992"/>
              <a:gd name="T7" fmla="*/ 2147483647 h 989"/>
              <a:gd name="T8" fmla="*/ 2147483647 w 992"/>
              <a:gd name="T9" fmla="*/ 2147483647 h 989"/>
              <a:gd name="T10" fmla="*/ 2147483647 w 992"/>
              <a:gd name="T11" fmla="*/ 2147483647 h 989"/>
              <a:gd name="T12" fmla="*/ 2147483647 w 992"/>
              <a:gd name="T13" fmla="*/ 2147483647 h 989"/>
              <a:gd name="T14" fmla="*/ 2147483647 w 992"/>
              <a:gd name="T15" fmla="*/ 2147483647 h 989"/>
              <a:gd name="T16" fmla="*/ 2147483647 w 992"/>
              <a:gd name="T17" fmla="*/ 2147483647 h 989"/>
              <a:gd name="T18" fmla="*/ 2147483647 w 992"/>
              <a:gd name="T19" fmla="*/ 2147483647 h 989"/>
              <a:gd name="T20" fmla="*/ 2147483647 w 992"/>
              <a:gd name="T21" fmla="*/ 2147483647 h 989"/>
              <a:gd name="T22" fmla="*/ 2147483647 w 992"/>
              <a:gd name="T23" fmla="*/ 2147483647 h 989"/>
              <a:gd name="T24" fmla="*/ 2147483647 w 992"/>
              <a:gd name="T25" fmla="*/ 2147483647 h 989"/>
              <a:gd name="T26" fmla="*/ 2147483647 w 992"/>
              <a:gd name="T27" fmla="*/ 2147483647 h 989"/>
              <a:gd name="T28" fmla="*/ 2147483647 w 992"/>
              <a:gd name="T29" fmla="*/ 2147483647 h 989"/>
              <a:gd name="T30" fmla="*/ 2147483647 w 992"/>
              <a:gd name="T31" fmla="*/ 2147483647 h 989"/>
              <a:gd name="T32" fmla="*/ 2147483647 w 992"/>
              <a:gd name="T33" fmla="*/ 2147483647 h 989"/>
              <a:gd name="T34" fmla="*/ 2147483647 w 992"/>
              <a:gd name="T35" fmla="*/ 2147483647 h 989"/>
              <a:gd name="T36" fmla="*/ 2147483647 w 992"/>
              <a:gd name="T37" fmla="*/ 2147483647 h 989"/>
              <a:gd name="T38" fmla="*/ 2147483647 w 992"/>
              <a:gd name="T39" fmla="*/ 2147483647 h 989"/>
              <a:gd name="T40" fmla="*/ 2147483647 w 992"/>
              <a:gd name="T41" fmla="*/ 2147483647 h 989"/>
              <a:gd name="T42" fmla="*/ 2147483647 w 992"/>
              <a:gd name="T43" fmla="*/ 2147483647 h 989"/>
              <a:gd name="T44" fmla="*/ 2147483647 w 992"/>
              <a:gd name="T45" fmla="*/ 2147483647 h 989"/>
              <a:gd name="T46" fmla="*/ 2147483647 w 992"/>
              <a:gd name="T47" fmla="*/ 2147483647 h 989"/>
              <a:gd name="T48" fmla="*/ 2147483647 w 992"/>
              <a:gd name="T49" fmla="*/ 2147483647 h 989"/>
              <a:gd name="T50" fmla="*/ 2147483647 w 992"/>
              <a:gd name="T51" fmla="*/ 2147483647 h 989"/>
              <a:gd name="T52" fmla="*/ 2147483647 w 992"/>
              <a:gd name="T53" fmla="*/ 2147483647 h 989"/>
              <a:gd name="T54" fmla="*/ 2147483647 w 992"/>
              <a:gd name="T55" fmla="*/ 2147483647 h 989"/>
              <a:gd name="T56" fmla="*/ 2147483647 w 992"/>
              <a:gd name="T57" fmla="*/ 2147483647 h 989"/>
              <a:gd name="T58" fmla="*/ 2147483647 w 992"/>
              <a:gd name="T59" fmla="*/ 2147483647 h 989"/>
              <a:gd name="T60" fmla="*/ 2147483647 w 992"/>
              <a:gd name="T61" fmla="*/ 2147483647 h 989"/>
              <a:gd name="T62" fmla="*/ 2147483647 w 992"/>
              <a:gd name="T63" fmla="*/ 2147483647 h 989"/>
              <a:gd name="T64" fmla="*/ 0 w 992"/>
              <a:gd name="T65" fmla="*/ 0 h 9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92" h="989">
                <a:moveTo>
                  <a:pt x="0" y="54"/>
                </a:moveTo>
                <a:lnTo>
                  <a:pt x="50" y="58"/>
                </a:lnTo>
                <a:lnTo>
                  <a:pt x="96" y="60"/>
                </a:lnTo>
                <a:lnTo>
                  <a:pt x="142" y="64"/>
                </a:lnTo>
                <a:lnTo>
                  <a:pt x="188" y="76"/>
                </a:lnTo>
                <a:lnTo>
                  <a:pt x="234" y="86"/>
                </a:lnTo>
                <a:lnTo>
                  <a:pt x="276" y="96"/>
                </a:lnTo>
                <a:lnTo>
                  <a:pt x="324" y="110"/>
                </a:lnTo>
                <a:lnTo>
                  <a:pt x="366" y="128"/>
                </a:lnTo>
                <a:lnTo>
                  <a:pt x="404" y="146"/>
                </a:lnTo>
                <a:lnTo>
                  <a:pt x="448" y="168"/>
                </a:lnTo>
                <a:lnTo>
                  <a:pt x="486" y="192"/>
                </a:lnTo>
                <a:lnTo>
                  <a:pt x="522" y="218"/>
                </a:lnTo>
                <a:lnTo>
                  <a:pt x="562" y="242"/>
                </a:lnTo>
                <a:lnTo>
                  <a:pt x="596" y="269"/>
                </a:lnTo>
                <a:lnTo>
                  <a:pt x="628" y="297"/>
                </a:lnTo>
                <a:lnTo>
                  <a:pt x="660" y="329"/>
                </a:lnTo>
                <a:lnTo>
                  <a:pt x="692" y="361"/>
                </a:lnTo>
                <a:lnTo>
                  <a:pt x="722" y="397"/>
                </a:lnTo>
                <a:lnTo>
                  <a:pt x="750" y="433"/>
                </a:lnTo>
                <a:lnTo>
                  <a:pt x="778" y="469"/>
                </a:lnTo>
                <a:lnTo>
                  <a:pt x="804" y="507"/>
                </a:lnTo>
                <a:lnTo>
                  <a:pt x="824" y="547"/>
                </a:lnTo>
                <a:lnTo>
                  <a:pt x="846" y="585"/>
                </a:lnTo>
                <a:lnTo>
                  <a:pt x="864" y="627"/>
                </a:lnTo>
                <a:lnTo>
                  <a:pt x="882" y="671"/>
                </a:lnTo>
                <a:lnTo>
                  <a:pt x="896" y="713"/>
                </a:lnTo>
                <a:lnTo>
                  <a:pt x="906" y="759"/>
                </a:lnTo>
                <a:lnTo>
                  <a:pt x="916" y="801"/>
                </a:lnTo>
                <a:lnTo>
                  <a:pt x="928" y="847"/>
                </a:lnTo>
                <a:lnTo>
                  <a:pt x="932" y="895"/>
                </a:lnTo>
                <a:lnTo>
                  <a:pt x="934" y="943"/>
                </a:lnTo>
                <a:lnTo>
                  <a:pt x="938" y="989"/>
                </a:lnTo>
                <a:lnTo>
                  <a:pt x="992" y="989"/>
                </a:lnTo>
                <a:lnTo>
                  <a:pt x="988" y="941"/>
                </a:lnTo>
                <a:lnTo>
                  <a:pt x="984" y="891"/>
                </a:lnTo>
                <a:lnTo>
                  <a:pt x="980" y="841"/>
                </a:lnTo>
                <a:lnTo>
                  <a:pt x="970" y="791"/>
                </a:lnTo>
                <a:lnTo>
                  <a:pt x="960" y="745"/>
                </a:lnTo>
                <a:lnTo>
                  <a:pt x="946" y="699"/>
                </a:lnTo>
                <a:lnTo>
                  <a:pt x="932" y="653"/>
                </a:lnTo>
                <a:lnTo>
                  <a:pt x="914" y="607"/>
                </a:lnTo>
                <a:lnTo>
                  <a:pt x="892" y="563"/>
                </a:lnTo>
                <a:lnTo>
                  <a:pt x="870" y="521"/>
                </a:lnTo>
                <a:lnTo>
                  <a:pt x="846" y="479"/>
                </a:lnTo>
                <a:lnTo>
                  <a:pt x="820" y="439"/>
                </a:lnTo>
                <a:lnTo>
                  <a:pt x="792" y="401"/>
                </a:lnTo>
                <a:lnTo>
                  <a:pt x="764" y="361"/>
                </a:lnTo>
                <a:lnTo>
                  <a:pt x="732" y="327"/>
                </a:lnTo>
                <a:lnTo>
                  <a:pt x="700" y="291"/>
                </a:lnTo>
                <a:lnTo>
                  <a:pt x="664" y="260"/>
                </a:lnTo>
                <a:lnTo>
                  <a:pt x="628" y="228"/>
                </a:lnTo>
                <a:lnTo>
                  <a:pt x="594" y="200"/>
                </a:lnTo>
                <a:lnTo>
                  <a:pt x="554" y="170"/>
                </a:lnTo>
                <a:lnTo>
                  <a:pt x="512" y="146"/>
                </a:lnTo>
                <a:lnTo>
                  <a:pt x="472" y="122"/>
                </a:lnTo>
                <a:lnTo>
                  <a:pt x="430" y="100"/>
                </a:lnTo>
                <a:lnTo>
                  <a:pt x="384" y="78"/>
                </a:lnTo>
                <a:lnTo>
                  <a:pt x="340" y="60"/>
                </a:lnTo>
                <a:lnTo>
                  <a:pt x="294" y="46"/>
                </a:lnTo>
                <a:lnTo>
                  <a:pt x="248" y="32"/>
                </a:lnTo>
                <a:lnTo>
                  <a:pt x="198" y="22"/>
                </a:lnTo>
                <a:lnTo>
                  <a:pt x="148" y="14"/>
                </a:lnTo>
                <a:lnTo>
                  <a:pt x="100" y="8"/>
                </a:lnTo>
                <a:lnTo>
                  <a:pt x="50" y="4"/>
                </a:lnTo>
                <a:lnTo>
                  <a:pt x="0" y="0"/>
                </a:lnTo>
                <a:lnTo>
                  <a:pt x="0" y="54"/>
                </a:lnTo>
                <a:close/>
              </a:path>
            </a:pathLst>
          </a:cu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4276" name="Freeform 8"/>
          <p:cNvSpPr>
            <a:spLocks/>
          </p:cNvSpPr>
          <p:nvPr/>
        </p:nvSpPr>
        <p:spPr bwMode="auto">
          <a:xfrm>
            <a:off x="3084513" y="2720975"/>
            <a:ext cx="1343506" cy="1134269"/>
          </a:xfrm>
          <a:custGeom>
            <a:avLst/>
            <a:gdLst>
              <a:gd name="T0" fmla="*/ 2147483647 w 991"/>
              <a:gd name="T1" fmla="*/ 2147483647 h 989"/>
              <a:gd name="T2" fmla="*/ 2147483647 w 991"/>
              <a:gd name="T3" fmla="*/ 2147483647 h 989"/>
              <a:gd name="T4" fmla="*/ 2147483647 w 991"/>
              <a:gd name="T5" fmla="*/ 2147483647 h 989"/>
              <a:gd name="T6" fmla="*/ 2147483647 w 991"/>
              <a:gd name="T7" fmla="*/ 2147483647 h 989"/>
              <a:gd name="T8" fmla="*/ 2147483647 w 991"/>
              <a:gd name="T9" fmla="*/ 2147483647 h 989"/>
              <a:gd name="T10" fmla="*/ 2147483647 w 991"/>
              <a:gd name="T11" fmla="*/ 2147483647 h 989"/>
              <a:gd name="T12" fmla="*/ 2147483647 w 991"/>
              <a:gd name="T13" fmla="*/ 2147483647 h 989"/>
              <a:gd name="T14" fmla="*/ 2147483647 w 991"/>
              <a:gd name="T15" fmla="*/ 2147483647 h 989"/>
              <a:gd name="T16" fmla="*/ 2147483647 w 991"/>
              <a:gd name="T17" fmla="*/ 2147483647 h 989"/>
              <a:gd name="T18" fmla="*/ 2147483647 w 991"/>
              <a:gd name="T19" fmla="*/ 2147483647 h 989"/>
              <a:gd name="T20" fmla="*/ 2147483647 w 991"/>
              <a:gd name="T21" fmla="*/ 2147483647 h 989"/>
              <a:gd name="T22" fmla="*/ 2147483647 w 991"/>
              <a:gd name="T23" fmla="*/ 2147483647 h 989"/>
              <a:gd name="T24" fmla="*/ 2147483647 w 991"/>
              <a:gd name="T25" fmla="*/ 2147483647 h 989"/>
              <a:gd name="T26" fmla="*/ 2147483647 w 991"/>
              <a:gd name="T27" fmla="*/ 2147483647 h 989"/>
              <a:gd name="T28" fmla="*/ 2147483647 w 991"/>
              <a:gd name="T29" fmla="*/ 2147483647 h 989"/>
              <a:gd name="T30" fmla="*/ 2147483647 w 991"/>
              <a:gd name="T31" fmla="*/ 2147483647 h 989"/>
              <a:gd name="T32" fmla="*/ 2147483647 w 991"/>
              <a:gd name="T33" fmla="*/ 0 h 989"/>
              <a:gd name="T34" fmla="*/ 2147483647 w 991"/>
              <a:gd name="T35" fmla="*/ 2147483647 h 989"/>
              <a:gd name="T36" fmla="*/ 2147483647 w 991"/>
              <a:gd name="T37" fmla="*/ 2147483647 h 989"/>
              <a:gd name="T38" fmla="*/ 2147483647 w 991"/>
              <a:gd name="T39" fmla="*/ 2147483647 h 989"/>
              <a:gd name="T40" fmla="*/ 2147483647 w 991"/>
              <a:gd name="T41" fmla="*/ 2147483647 h 989"/>
              <a:gd name="T42" fmla="*/ 2147483647 w 991"/>
              <a:gd name="T43" fmla="*/ 2147483647 h 989"/>
              <a:gd name="T44" fmla="*/ 2147483647 w 991"/>
              <a:gd name="T45" fmla="*/ 2147483647 h 989"/>
              <a:gd name="T46" fmla="*/ 2147483647 w 991"/>
              <a:gd name="T47" fmla="*/ 2147483647 h 989"/>
              <a:gd name="T48" fmla="*/ 2147483647 w 991"/>
              <a:gd name="T49" fmla="*/ 2147483647 h 989"/>
              <a:gd name="T50" fmla="*/ 2147483647 w 991"/>
              <a:gd name="T51" fmla="*/ 2147483647 h 989"/>
              <a:gd name="T52" fmla="*/ 2147483647 w 991"/>
              <a:gd name="T53" fmla="*/ 2147483647 h 989"/>
              <a:gd name="T54" fmla="*/ 2147483647 w 991"/>
              <a:gd name="T55" fmla="*/ 2147483647 h 989"/>
              <a:gd name="T56" fmla="*/ 2147483647 w 991"/>
              <a:gd name="T57" fmla="*/ 2147483647 h 989"/>
              <a:gd name="T58" fmla="*/ 2147483647 w 991"/>
              <a:gd name="T59" fmla="*/ 2147483647 h 989"/>
              <a:gd name="T60" fmla="*/ 2147483647 w 991"/>
              <a:gd name="T61" fmla="*/ 2147483647 h 989"/>
              <a:gd name="T62" fmla="*/ 2147483647 w 991"/>
              <a:gd name="T63" fmla="*/ 2147483647 h 989"/>
              <a:gd name="T64" fmla="*/ 0 w 991"/>
              <a:gd name="T65" fmla="*/ 2147483647 h 9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91" h="989">
                <a:moveTo>
                  <a:pt x="52" y="989"/>
                </a:moveTo>
                <a:lnTo>
                  <a:pt x="56" y="943"/>
                </a:lnTo>
                <a:lnTo>
                  <a:pt x="60" y="895"/>
                </a:lnTo>
                <a:lnTo>
                  <a:pt x="64" y="847"/>
                </a:lnTo>
                <a:lnTo>
                  <a:pt x="74" y="801"/>
                </a:lnTo>
                <a:lnTo>
                  <a:pt x="83" y="759"/>
                </a:lnTo>
                <a:lnTo>
                  <a:pt x="95" y="713"/>
                </a:lnTo>
                <a:lnTo>
                  <a:pt x="109" y="671"/>
                </a:lnTo>
                <a:lnTo>
                  <a:pt x="127" y="627"/>
                </a:lnTo>
                <a:lnTo>
                  <a:pt x="145" y="585"/>
                </a:lnTo>
                <a:lnTo>
                  <a:pt x="165" y="547"/>
                </a:lnTo>
                <a:lnTo>
                  <a:pt x="191" y="507"/>
                </a:lnTo>
                <a:lnTo>
                  <a:pt x="211" y="469"/>
                </a:lnTo>
                <a:lnTo>
                  <a:pt x="241" y="433"/>
                </a:lnTo>
                <a:lnTo>
                  <a:pt x="269" y="397"/>
                </a:lnTo>
                <a:lnTo>
                  <a:pt x="297" y="361"/>
                </a:lnTo>
                <a:lnTo>
                  <a:pt x="329" y="329"/>
                </a:lnTo>
                <a:lnTo>
                  <a:pt x="361" y="297"/>
                </a:lnTo>
                <a:lnTo>
                  <a:pt x="393" y="269"/>
                </a:lnTo>
                <a:lnTo>
                  <a:pt x="429" y="242"/>
                </a:lnTo>
                <a:lnTo>
                  <a:pt x="467" y="218"/>
                </a:lnTo>
                <a:lnTo>
                  <a:pt x="503" y="192"/>
                </a:lnTo>
                <a:lnTo>
                  <a:pt x="547" y="168"/>
                </a:lnTo>
                <a:lnTo>
                  <a:pt x="585" y="146"/>
                </a:lnTo>
                <a:lnTo>
                  <a:pt x="627" y="128"/>
                </a:lnTo>
                <a:lnTo>
                  <a:pt x="671" y="110"/>
                </a:lnTo>
                <a:lnTo>
                  <a:pt x="713" y="96"/>
                </a:lnTo>
                <a:lnTo>
                  <a:pt x="755" y="86"/>
                </a:lnTo>
                <a:lnTo>
                  <a:pt x="803" y="76"/>
                </a:lnTo>
                <a:lnTo>
                  <a:pt x="849" y="64"/>
                </a:lnTo>
                <a:lnTo>
                  <a:pt x="895" y="60"/>
                </a:lnTo>
                <a:lnTo>
                  <a:pt x="941" y="58"/>
                </a:lnTo>
                <a:lnTo>
                  <a:pt x="991" y="54"/>
                </a:lnTo>
                <a:lnTo>
                  <a:pt x="991" y="0"/>
                </a:lnTo>
                <a:lnTo>
                  <a:pt x="941" y="4"/>
                </a:lnTo>
                <a:lnTo>
                  <a:pt x="891" y="8"/>
                </a:lnTo>
                <a:lnTo>
                  <a:pt x="841" y="14"/>
                </a:lnTo>
                <a:lnTo>
                  <a:pt x="791" y="22"/>
                </a:lnTo>
                <a:lnTo>
                  <a:pt x="745" y="32"/>
                </a:lnTo>
                <a:lnTo>
                  <a:pt x="695" y="46"/>
                </a:lnTo>
                <a:lnTo>
                  <a:pt x="649" y="60"/>
                </a:lnTo>
                <a:lnTo>
                  <a:pt x="607" y="78"/>
                </a:lnTo>
                <a:lnTo>
                  <a:pt x="561" y="100"/>
                </a:lnTo>
                <a:lnTo>
                  <a:pt x="517" y="122"/>
                </a:lnTo>
                <a:lnTo>
                  <a:pt x="479" y="146"/>
                </a:lnTo>
                <a:lnTo>
                  <a:pt x="435" y="170"/>
                </a:lnTo>
                <a:lnTo>
                  <a:pt x="397" y="200"/>
                </a:lnTo>
                <a:lnTo>
                  <a:pt x="361" y="228"/>
                </a:lnTo>
                <a:lnTo>
                  <a:pt x="325" y="260"/>
                </a:lnTo>
                <a:lnTo>
                  <a:pt x="291" y="291"/>
                </a:lnTo>
                <a:lnTo>
                  <a:pt x="259" y="327"/>
                </a:lnTo>
                <a:lnTo>
                  <a:pt x="227" y="361"/>
                </a:lnTo>
                <a:lnTo>
                  <a:pt x="197" y="401"/>
                </a:lnTo>
                <a:lnTo>
                  <a:pt x="169" y="439"/>
                </a:lnTo>
                <a:lnTo>
                  <a:pt x="145" y="479"/>
                </a:lnTo>
                <a:lnTo>
                  <a:pt x="119" y="521"/>
                </a:lnTo>
                <a:lnTo>
                  <a:pt x="99" y="563"/>
                </a:lnTo>
                <a:lnTo>
                  <a:pt x="78" y="607"/>
                </a:lnTo>
                <a:lnTo>
                  <a:pt x="60" y="653"/>
                </a:lnTo>
                <a:lnTo>
                  <a:pt x="46" y="699"/>
                </a:lnTo>
                <a:lnTo>
                  <a:pt x="32" y="745"/>
                </a:lnTo>
                <a:lnTo>
                  <a:pt x="20" y="791"/>
                </a:lnTo>
                <a:lnTo>
                  <a:pt x="14" y="841"/>
                </a:lnTo>
                <a:lnTo>
                  <a:pt x="6" y="891"/>
                </a:lnTo>
                <a:lnTo>
                  <a:pt x="2" y="941"/>
                </a:lnTo>
                <a:lnTo>
                  <a:pt x="0" y="989"/>
                </a:lnTo>
                <a:lnTo>
                  <a:pt x="52" y="989"/>
                </a:lnTo>
                <a:close/>
              </a:path>
            </a:pathLst>
          </a:cu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4277" name="Freeform 9"/>
          <p:cNvSpPr>
            <a:spLocks/>
          </p:cNvSpPr>
          <p:nvPr/>
        </p:nvSpPr>
        <p:spPr bwMode="auto">
          <a:xfrm>
            <a:off x="3089275" y="3854449"/>
            <a:ext cx="1343508" cy="1139035"/>
          </a:xfrm>
          <a:custGeom>
            <a:avLst/>
            <a:gdLst>
              <a:gd name="T0" fmla="*/ 2147483647 w 991"/>
              <a:gd name="T1" fmla="*/ 2147483647 h 993"/>
              <a:gd name="T2" fmla="*/ 2147483647 w 991"/>
              <a:gd name="T3" fmla="*/ 2147483647 h 993"/>
              <a:gd name="T4" fmla="*/ 2147483647 w 991"/>
              <a:gd name="T5" fmla="*/ 2147483647 h 993"/>
              <a:gd name="T6" fmla="*/ 2147483647 w 991"/>
              <a:gd name="T7" fmla="*/ 2147483647 h 993"/>
              <a:gd name="T8" fmla="*/ 2147483647 w 991"/>
              <a:gd name="T9" fmla="*/ 2147483647 h 993"/>
              <a:gd name="T10" fmla="*/ 2147483647 w 991"/>
              <a:gd name="T11" fmla="*/ 2147483647 h 993"/>
              <a:gd name="T12" fmla="*/ 2147483647 w 991"/>
              <a:gd name="T13" fmla="*/ 2147483647 h 993"/>
              <a:gd name="T14" fmla="*/ 2147483647 w 991"/>
              <a:gd name="T15" fmla="*/ 2147483647 h 993"/>
              <a:gd name="T16" fmla="*/ 2147483647 w 991"/>
              <a:gd name="T17" fmla="*/ 2147483647 h 993"/>
              <a:gd name="T18" fmla="*/ 2147483647 w 991"/>
              <a:gd name="T19" fmla="*/ 2147483647 h 993"/>
              <a:gd name="T20" fmla="*/ 2147483647 w 991"/>
              <a:gd name="T21" fmla="*/ 2147483647 h 993"/>
              <a:gd name="T22" fmla="*/ 2147483647 w 991"/>
              <a:gd name="T23" fmla="*/ 2147483647 h 993"/>
              <a:gd name="T24" fmla="*/ 2147483647 w 991"/>
              <a:gd name="T25" fmla="*/ 2147483647 h 993"/>
              <a:gd name="T26" fmla="*/ 2147483647 w 991"/>
              <a:gd name="T27" fmla="*/ 2147483647 h 993"/>
              <a:gd name="T28" fmla="*/ 2147483647 w 991"/>
              <a:gd name="T29" fmla="*/ 2147483647 h 993"/>
              <a:gd name="T30" fmla="*/ 2147483647 w 991"/>
              <a:gd name="T31" fmla="*/ 2147483647 h 993"/>
              <a:gd name="T32" fmla="*/ 0 w 991"/>
              <a:gd name="T33" fmla="*/ 0 h 993"/>
              <a:gd name="T34" fmla="*/ 2147483647 w 991"/>
              <a:gd name="T35" fmla="*/ 2147483647 h 993"/>
              <a:gd name="T36" fmla="*/ 2147483647 w 991"/>
              <a:gd name="T37" fmla="*/ 2147483647 h 993"/>
              <a:gd name="T38" fmla="*/ 2147483647 w 991"/>
              <a:gd name="T39" fmla="*/ 2147483647 h 993"/>
              <a:gd name="T40" fmla="*/ 2147483647 w 991"/>
              <a:gd name="T41" fmla="*/ 2147483647 h 993"/>
              <a:gd name="T42" fmla="*/ 2147483647 w 991"/>
              <a:gd name="T43" fmla="*/ 2147483647 h 993"/>
              <a:gd name="T44" fmla="*/ 2147483647 w 991"/>
              <a:gd name="T45" fmla="*/ 2147483647 h 993"/>
              <a:gd name="T46" fmla="*/ 2147483647 w 991"/>
              <a:gd name="T47" fmla="*/ 2147483647 h 993"/>
              <a:gd name="T48" fmla="*/ 2147483647 w 991"/>
              <a:gd name="T49" fmla="*/ 2147483647 h 993"/>
              <a:gd name="T50" fmla="*/ 2147483647 w 991"/>
              <a:gd name="T51" fmla="*/ 2147483647 h 993"/>
              <a:gd name="T52" fmla="*/ 2147483647 w 991"/>
              <a:gd name="T53" fmla="*/ 2147483647 h 993"/>
              <a:gd name="T54" fmla="*/ 2147483647 w 991"/>
              <a:gd name="T55" fmla="*/ 2147483647 h 993"/>
              <a:gd name="T56" fmla="*/ 2147483647 w 991"/>
              <a:gd name="T57" fmla="*/ 2147483647 h 993"/>
              <a:gd name="T58" fmla="*/ 2147483647 w 991"/>
              <a:gd name="T59" fmla="*/ 2147483647 h 993"/>
              <a:gd name="T60" fmla="*/ 2147483647 w 991"/>
              <a:gd name="T61" fmla="*/ 2147483647 h 993"/>
              <a:gd name="T62" fmla="*/ 2147483647 w 991"/>
              <a:gd name="T63" fmla="*/ 2147483647 h 993"/>
              <a:gd name="T64" fmla="*/ 2147483647 w 991"/>
              <a:gd name="T65" fmla="*/ 2147483647 h 99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91" h="993">
                <a:moveTo>
                  <a:pt x="991" y="941"/>
                </a:moveTo>
                <a:lnTo>
                  <a:pt x="941" y="937"/>
                </a:lnTo>
                <a:lnTo>
                  <a:pt x="895" y="933"/>
                </a:lnTo>
                <a:lnTo>
                  <a:pt x="849" y="927"/>
                </a:lnTo>
                <a:lnTo>
                  <a:pt x="803" y="919"/>
                </a:lnTo>
                <a:lnTo>
                  <a:pt x="755" y="909"/>
                </a:lnTo>
                <a:lnTo>
                  <a:pt x="713" y="897"/>
                </a:lnTo>
                <a:lnTo>
                  <a:pt x="671" y="881"/>
                </a:lnTo>
                <a:lnTo>
                  <a:pt x="627" y="865"/>
                </a:lnTo>
                <a:lnTo>
                  <a:pt x="585" y="845"/>
                </a:lnTo>
                <a:lnTo>
                  <a:pt x="547" y="827"/>
                </a:lnTo>
                <a:lnTo>
                  <a:pt x="503" y="803"/>
                </a:lnTo>
                <a:lnTo>
                  <a:pt x="467" y="777"/>
                </a:lnTo>
                <a:lnTo>
                  <a:pt x="429" y="753"/>
                </a:lnTo>
                <a:lnTo>
                  <a:pt x="393" y="724"/>
                </a:lnTo>
                <a:lnTo>
                  <a:pt x="361" y="696"/>
                </a:lnTo>
                <a:lnTo>
                  <a:pt x="329" y="664"/>
                </a:lnTo>
                <a:lnTo>
                  <a:pt x="297" y="632"/>
                </a:lnTo>
                <a:lnTo>
                  <a:pt x="269" y="598"/>
                </a:lnTo>
                <a:lnTo>
                  <a:pt x="241" y="562"/>
                </a:lnTo>
                <a:lnTo>
                  <a:pt x="211" y="526"/>
                </a:lnTo>
                <a:lnTo>
                  <a:pt x="191" y="488"/>
                </a:lnTo>
                <a:lnTo>
                  <a:pt x="165" y="448"/>
                </a:lnTo>
                <a:lnTo>
                  <a:pt x="145" y="410"/>
                </a:lnTo>
                <a:lnTo>
                  <a:pt x="127" y="366"/>
                </a:lnTo>
                <a:lnTo>
                  <a:pt x="109" y="324"/>
                </a:lnTo>
                <a:lnTo>
                  <a:pt x="95" y="282"/>
                </a:lnTo>
                <a:lnTo>
                  <a:pt x="83" y="236"/>
                </a:lnTo>
                <a:lnTo>
                  <a:pt x="74" y="192"/>
                </a:lnTo>
                <a:lnTo>
                  <a:pt x="64" y="146"/>
                </a:lnTo>
                <a:lnTo>
                  <a:pt x="60" y="96"/>
                </a:lnTo>
                <a:lnTo>
                  <a:pt x="56" y="50"/>
                </a:lnTo>
                <a:lnTo>
                  <a:pt x="52" y="0"/>
                </a:lnTo>
                <a:lnTo>
                  <a:pt x="0" y="0"/>
                </a:lnTo>
                <a:lnTo>
                  <a:pt x="2" y="54"/>
                </a:lnTo>
                <a:lnTo>
                  <a:pt x="6" y="104"/>
                </a:lnTo>
                <a:lnTo>
                  <a:pt x="14" y="154"/>
                </a:lnTo>
                <a:lnTo>
                  <a:pt x="20" y="204"/>
                </a:lnTo>
                <a:lnTo>
                  <a:pt x="32" y="250"/>
                </a:lnTo>
                <a:lnTo>
                  <a:pt x="46" y="296"/>
                </a:lnTo>
                <a:lnTo>
                  <a:pt x="60" y="342"/>
                </a:lnTo>
                <a:lnTo>
                  <a:pt x="78" y="388"/>
                </a:lnTo>
                <a:lnTo>
                  <a:pt x="99" y="430"/>
                </a:lnTo>
                <a:lnTo>
                  <a:pt x="119" y="472"/>
                </a:lnTo>
                <a:lnTo>
                  <a:pt x="145" y="516"/>
                </a:lnTo>
                <a:lnTo>
                  <a:pt x="169" y="554"/>
                </a:lnTo>
                <a:lnTo>
                  <a:pt x="197" y="594"/>
                </a:lnTo>
                <a:lnTo>
                  <a:pt x="227" y="632"/>
                </a:lnTo>
                <a:lnTo>
                  <a:pt x="259" y="668"/>
                </a:lnTo>
                <a:lnTo>
                  <a:pt x="291" y="704"/>
                </a:lnTo>
                <a:lnTo>
                  <a:pt x="325" y="735"/>
                </a:lnTo>
                <a:lnTo>
                  <a:pt x="361" y="767"/>
                </a:lnTo>
                <a:lnTo>
                  <a:pt x="397" y="795"/>
                </a:lnTo>
                <a:lnTo>
                  <a:pt x="435" y="823"/>
                </a:lnTo>
                <a:lnTo>
                  <a:pt x="479" y="849"/>
                </a:lnTo>
                <a:lnTo>
                  <a:pt x="517" y="873"/>
                </a:lnTo>
                <a:lnTo>
                  <a:pt x="561" y="895"/>
                </a:lnTo>
                <a:lnTo>
                  <a:pt x="607" y="915"/>
                </a:lnTo>
                <a:lnTo>
                  <a:pt x="649" y="933"/>
                </a:lnTo>
                <a:lnTo>
                  <a:pt x="695" y="947"/>
                </a:lnTo>
                <a:lnTo>
                  <a:pt x="745" y="961"/>
                </a:lnTo>
                <a:lnTo>
                  <a:pt x="791" y="973"/>
                </a:lnTo>
                <a:lnTo>
                  <a:pt x="841" y="979"/>
                </a:lnTo>
                <a:lnTo>
                  <a:pt x="891" y="987"/>
                </a:lnTo>
                <a:lnTo>
                  <a:pt x="941" y="991"/>
                </a:lnTo>
                <a:lnTo>
                  <a:pt x="991" y="993"/>
                </a:lnTo>
                <a:lnTo>
                  <a:pt x="991" y="941"/>
                </a:lnTo>
                <a:close/>
              </a:path>
            </a:pathLst>
          </a:cu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4278" name="Freeform 10"/>
          <p:cNvSpPr>
            <a:spLocks/>
          </p:cNvSpPr>
          <p:nvPr/>
        </p:nvSpPr>
        <p:spPr bwMode="auto">
          <a:xfrm>
            <a:off x="4119562" y="3854449"/>
            <a:ext cx="1341437" cy="1139035"/>
          </a:xfrm>
          <a:custGeom>
            <a:avLst/>
            <a:gdLst>
              <a:gd name="T0" fmla="*/ 2147483647 w 992"/>
              <a:gd name="T1" fmla="*/ 2147483647 h 993"/>
              <a:gd name="T2" fmla="*/ 2147483647 w 992"/>
              <a:gd name="T3" fmla="*/ 2147483647 h 993"/>
              <a:gd name="T4" fmla="*/ 2147483647 w 992"/>
              <a:gd name="T5" fmla="*/ 2147483647 h 993"/>
              <a:gd name="T6" fmla="*/ 2147483647 w 992"/>
              <a:gd name="T7" fmla="*/ 2147483647 h 993"/>
              <a:gd name="T8" fmla="*/ 2147483647 w 992"/>
              <a:gd name="T9" fmla="*/ 2147483647 h 993"/>
              <a:gd name="T10" fmla="*/ 2147483647 w 992"/>
              <a:gd name="T11" fmla="*/ 2147483647 h 993"/>
              <a:gd name="T12" fmla="*/ 2147483647 w 992"/>
              <a:gd name="T13" fmla="*/ 2147483647 h 993"/>
              <a:gd name="T14" fmla="*/ 2147483647 w 992"/>
              <a:gd name="T15" fmla="*/ 2147483647 h 993"/>
              <a:gd name="T16" fmla="*/ 2147483647 w 992"/>
              <a:gd name="T17" fmla="*/ 2147483647 h 993"/>
              <a:gd name="T18" fmla="*/ 2147483647 w 992"/>
              <a:gd name="T19" fmla="*/ 2147483647 h 993"/>
              <a:gd name="T20" fmla="*/ 2147483647 w 992"/>
              <a:gd name="T21" fmla="*/ 2147483647 h 993"/>
              <a:gd name="T22" fmla="*/ 2147483647 w 992"/>
              <a:gd name="T23" fmla="*/ 2147483647 h 993"/>
              <a:gd name="T24" fmla="*/ 2147483647 w 992"/>
              <a:gd name="T25" fmla="*/ 2147483647 h 993"/>
              <a:gd name="T26" fmla="*/ 2147483647 w 992"/>
              <a:gd name="T27" fmla="*/ 2147483647 h 993"/>
              <a:gd name="T28" fmla="*/ 2147483647 w 992"/>
              <a:gd name="T29" fmla="*/ 2147483647 h 993"/>
              <a:gd name="T30" fmla="*/ 2147483647 w 992"/>
              <a:gd name="T31" fmla="*/ 2147483647 h 993"/>
              <a:gd name="T32" fmla="*/ 0 w 992"/>
              <a:gd name="T33" fmla="*/ 2147483647 h 993"/>
              <a:gd name="T34" fmla="*/ 2147483647 w 992"/>
              <a:gd name="T35" fmla="*/ 2147483647 h 993"/>
              <a:gd name="T36" fmla="*/ 2147483647 w 992"/>
              <a:gd name="T37" fmla="*/ 2147483647 h 993"/>
              <a:gd name="T38" fmla="*/ 2147483647 w 992"/>
              <a:gd name="T39" fmla="*/ 2147483647 h 993"/>
              <a:gd name="T40" fmla="*/ 2147483647 w 992"/>
              <a:gd name="T41" fmla="*/ 2147483647 h 993"/>
              <a:gd name="T42" fmla="*/ 2147483647 w 992"/>
              <a:gd name="T43" fmla="*/ 2147483647 h 993"/>
              <a:gd name="T44" fmla="*/ 2147483647 w 992"/>
              <a:gd name="T45" fmla="*/ 2147483647 h 993"/>
              <a:gd name="T46" fmla="*/ 2147483647 w 992"/>
              <a:gd name="T47" fmla="*/ 2147483647 h 993"/>
              <a:gd name="T48" fmla="*/ 2147483647 w 992"/>
              <a:gd name="T49" fmla="*/ 2147483647 h 993"/>
              <a:gd name="T50" fmla="*/ 2147483647 w 992"/>
              <a:gd name="T51" fmla="*/ 2147483647 h 993"/>
              <a:gd name="T52" fmla="*/ 2147483647 w 992"/>
              <a:gd name="T53" fmla="*/ 2147483647 h 993"/>
              <a:gd name="T54" fmla="*/ 2147483647 w 992"/>
              <a:gd name="T55" fmla="*/ 2147483647 h 993"/>
              <a:gd name="T56" fmla="*/ 2147483647 w 992"/>
              <a:gd name="T57" fmla="*/ 2147483647 h 993"/>
              <a:gd name="T58" fmla="*/ 2147483647 w 992"/>
              <a:gd name="T59" fmla="*/ 2147483647 h 993"/>
              <a:gd name="T60" fmla="*/ 2147483647 w 992"/>
              <a:gd name="T61" fmla="*/ 2147483647 h 993"/>
              <a:gd name="T62" fmla="*/ 2147483647 w 992"/>
              <a:gd name="T63" fmla="*/ 2147483647 h 993"/>
              <a:gd name="T64" fmla="*/ 2147483647 w 992"/>
              <a:gd name="T65" fmla="*/ 0 h 99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92" h="993">
                <a:moveTo>
                  <a:pt x="938" y="0"/>
                </a:moveTo>
                <a:lnTo>
                  <a:pt x="934" y="50"/>
                </a:lnTo>
                <a:lnTo>
                  <a:pt x="932" y="96"/>
                </a:lnTo>
                <a:lnTo>
                  <a:pt x="928" y="146"/>
                </a:lnTo>
                <a:lnTo>
                  <a:pt x="916" y="192"/>
                </a:lnTo>
                <a:lnTo>
                  <a:pt x="906" y="236"/>
                </a:lnTo>
                <a:lnTo>
                  <a:pt x="896" y="282"/>
                </a:lnTo>
                <a:lnTo>
                  <a:pt x="882" y="324"/>
                </a:lnTo>
                <a:lnTo>
                  <a:pt x="864" y="366"/>
                </a:lnTo>
                <a:lnTo>
                  <a:pt x="846" y="410"/>
                </a:lnTo>
                <a:lnTo>
                  <a:pt x="824" y="448"/>
                </a:lnTo>
                <a:lnTo>
                  <a:pt x="804" y="488"/>
                </a:lnTo>
                <a:lnTo>
                  <a:pt x="778" y="526"/>
                </a:lnTo>
                <a:lnTo>
                  <a:pt x="750" y="562"/>
                </a:lnTo>
                <a:lnTo>
                  <a:pt x="722" y="598"/>
                </a:lnTo>
                <a:lnTo>
                  <a:pt x="692" y="632"/>
                </a:lnTo>
                <a:lnTo>
                  <a:pt x="660" y="664"/>
                </a:lnTo>
                <a:lnTo>
                  <a:pt x="628" y="696"/>
                </a:lnTo>
                <a:lnTo>
                  <a:pt x="596" y="724"/>
                </a:lnTo>
                <a:lnTo>
                  <a:pt x="562" y="753"/>
                </a:lnTo>
                <a:lnTo>
                  <a:pt x="522" y="777"/>
                </a:lnTo>
                <a:lnTo>
                  <a:pt x="486" y="803"/>
                </a:lnTo>
                <a:lnTo>
                  <a:pt x="448" y="827"/>
                </a:lnTo>
                <a:lnTo>
                  <a:pt x="404" y="845"/>
                </a:lnTo>
                <a:lnTo>
                  <a:pt x="366" y="865"/>
                </a:lnTo>
                <a:lnTo>
                  <a:pt x="324" y="881"/>
                </a:lnTo>
                <a:lnTo>
                  <a:pt x="276" y="897"/>
                </a:lnTo>
                <a:lnTo>
                  <a:pt x="234" y="909"/>
                </a:lnTo>
                <a:lnTo>
                  <a:pt x="188" y="919"/>
                </a:lnTo>
                <a:lnTo>
                  <a:pt x="142" y="927"/>
                </a:lnTo>
                <a:lnTo>
                  <a:pt x="96" y="933"/>
                </a:lnTo>
                <a:lnTo>
                  <a:pt x="50" y="937"/>
                </a:lnTo>
                <a:lnTo>
                  <a:pt x="0" y="941"/>
                </a:lnTo>
                <a:lnTo>
                  <a:pt x="0" y="993"/>
                </a:lnTo>
                <a:lnTo>
                  <a:pt x="50" y="991"/>
                </a:lnTo>
                <a:lnTo>
                  <a:pt x="100" y="987"/>
                </a:lnTo>
                <a:lnTo>
                  <a:pt x="148" y="979"/>
                </a:lnTo>
                <a:lnTo>
                  <a:pt x="198" y="973"/>
                </a:lnTo>
                <a:lnTo>
                  <a:pt x="248" y="961"/>
                </a:lnTo>
                <a:lnTo>
                  <a:pt x="294" y="947"/>
                </a:lnTo>
                <a:lnTo>
                  <a:pt x="340" y="933"/>
                </a:lnTo>
                <a:lnTo>
                  <a:pt x="384" y="915"/>
                </a:lnTo>
                <a:lnTo>
                  <a:pt x="430" y="895"/>
                </a:lnTo>
                <a:lnTo>
                  <a:pt x="472" y="873"/>
                </a:lnTo>
                <a:lnTo>
                  <a:pt x="512" y="849"/>
                </a:lnTo>
                <a:lnTo>
                  <a:pt x="554" y="823"/>
                </a:lnTo>
                <a:lnTo>
                  <a:pt x="594" y="795"/>
                </a:lnTo>
                <a:lnTo>
                  <a:pt x="628" y="767"/>
                </a:lnTo>
                <a:lnTo>
                  <a:pt x="664" y="735"/>
                </a:lnTo>
                <a:lnTo>
                  <a:pt x="700" y="704"/>
                </a:lnTo>
                <a:lnTo>
                  <a:pt x="732" y="668"/>
                </a:lnTo>
                <a:lnTo>
                  <a:pt x="764" y="632"/>
                </a:lnTo>
                <a:lnTo>
                  <a:pt x="792" y="594"/>
                </a:lnTo>
                <a:lnTo>
                  <a:pt x="820" y="554"/>
                </a:lnTo>
                <a:lnTo>
                  <a:pt x="846" y="516"/>
                </a:lnTo>
                <a:lnTo>
                  <a:pt x="870" y="472"/>
                </a:lnTo>
                <a:lnTo>
                  <a:pt x="892" y="430"/>
                </a:lnTo>
                <a:lnTo>
                  <a:pt x="914" y="388"/>
                </a:lnTo>
                <a:lnTo>
                  <a:pt x="932" y="342"/>
                </a:lnTo>
                <a:lnTo>
                  <a:pt x="946" y="296"/>
                </a:lnTo>
                <a:lnTo>
                  <a:pt x="960" y="250"/>
                </a:lnTo>
                <a:lnTo>
                  <a:pt x="970" y="204"/>
                </a:lnTo>
                <a:lnTo>
                  <a:pt x="980" y="154"/>
                </a:lnTo>
                <a:lnTo>
                  <a:pt x="984" y="104"/>
                </a:lnTo>
                <a:lnTo>
                  <a:pt x="988" y="54"/>
                </a:lnTo>
                <a:lnTo>
                  <a:pt x="992" y="0"/>
                </a:lnTo>
                <a:lnTo>
                  <a:pt x="938" y="0"/>
                </a:lnTo>
                <a:close/>
              </a:path>
            </a:pathLst>
          </a:cu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4279" name="Freeform 11"/>
          <p:cNvSpPr>
            <a:spLocks/>
          </p:cNvSpPr>
          <p:nvPr/>
        </p:nvSpPr>
        <p:spPr bwMode="auto">
          <a:xfrm>
            <a:off x="3933825" y="2609850"/>
            <a:ext cx="376238" cy="273050"/>
          </a:xfrm>
          <a:custGeom>
            <a:avLst/>
            <a:gdLst>
              <a:gd name="T0" fmla="*/ 2147483647 w 362"/>
              <a:gd name="T1" fmla="*/ 2147483647 h 238"/>
              <a:gd name="T2" fmla="*/ 0 w 362"/>
              <a:gd name="T3" fmla="*/ 2147483647 h 238"/>
              <a:gd name="T4" fmla="*/ 2147483647 w 362"/>
              <a:gd name="T5" fmla="*/ 2147483647 h 238"/>
              <a:gd name="T6" fmla="*/ 0 w 362"/>
              <a:gd name="T7" fmla="*/ 0 h 238"/>
              <a:gd name="T8" fmla="*/ 2147483647 w 362"/>
              <a:gd name="T9" fmla="*/ 2147483647 h 2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2" h="238">
                <a:moveTo>
                  <a:pt x="362" y="122"/>
                </a:moveTo>
                <a:lnTo>
                  <a:pt x="0" y="238"/>
                </a:lnTo>
                <a:lnTo>
                  <a:pt x="120" y="122"/>
                </a:lnTo>
                <a:lnTo>
                  <a:pt x="0" y="0"/>
                </a:lnTo>
                <a:lnTo>
                  <a:pt x="362" y="122"/>
                </a:lnTo>
                <a:close/>
              </a:path>
            </a:pathLst>
          </a:cu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4280" name="Freeform 12"/>
          <p:cNvSpPr>
            <a:spLocks/>
          </p:cNvSpPr>
          <p:nvPr/>
        </p:nvSpPr>
        <p:spPr bwMode="auto">
          <a:xfrm>
            <a:off x="3933825" y="2609850"/>
            <a:ext cx="376238" cy="273050"/>
          </a:xfrm>
          <a:custGeom>
            <a:avLst/>
            <a:gdLst>
              <a:gd name="T0" fmla="*/ 2147483647 w 362"/>
              <a:gd name="T1" fmla="*/ 2147483647 h 238"/>
              <a:gd name="T2" fmla="*/ 0 w 362"/>
              <a:gd name="T3" fmla="*/ 2147483647 h 238"/>
              <a:gd name="T4" fmla="*/ 2147483647 w 362"/>
              <a:gd name="T5" fmla="*/ 2147483647 h 238"/>
              <a:gd name="T6" fmla="*/ 0 w 362"/>
              <a:gd name="T7" fmla="*/ 0 h 238"/>
              <a:gd name="T8" fmla="*/ 2147483647 w 362"/>
              <a:gd name="T9" fmla="*/ 2147483647 h 238"/>
              <a:gd name="T10" fmla="*/ 2147483647 w 362"/>
              <a:gd name="T11" fmla="*/ 2147483647 h 2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2" h="238">
                <a:moveTo>
                  <a:pt x="362" y="122"/>
                </a:moveTo>
                <a:lnTo>
                  <a:pt x="0" y="238"/>
                </a:lnTo>
                <a:lnTo>
                  <a:pt x="120" y="122"/>
                </a:lnTo>
                <a:lnTo>
                  <a:pt x="0" y="0"/>
                </a:lnTo>
                <a:lnTo>
                  <a:pt x="362" y="122"/>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4281" name="Freeform 13"/>
          <p:cNvSpPr>
            <a:spLocks/>
          </p:cNvSpPr>
          <p:nvPr/>
        </p:nvSpPr>
        <p:spPr bwMode="auto">
          <a:xfrm>
            <a:off x="5337174" y="3606800"/>
            <a:ext cx="247650" cy="412750"/>
          </a:xfrm>
          <a:custGeom>
            <a:avLst/>
            <a:gdLst>
              <a:gd name="T0" fmla="*/ 2147483647 w 238"/>
              <a:gd name="T1" fmla="*/ 2147483647 h 362"/>
              <a:gd name="T2" fmla="*/ 0 w 238"/>
              <a:gd name="T3" fmla="*/ 0 h 362"/>
              <a:gd name="T4" fmla="*/ 2147483647 w 238"/>
              <a:gd name="T5" fmla="*/ 2147483647 h 362"/>
              <a:gd name="T6" fmla="*/ 2147483647 w 238"/>
              <a:gd name="T7" fmla="*/ 0 h 362"/>
              <a:gd name="T8" fmla="*/ 2147483647 w 238"/>
              <a:gd name="T9" fmla="*/ 2147483647 h 3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8" h="362">
                <a:moveTo>
                  <a:pt x="122" y="362"/>
                </a:moveTo>
                <a:lnTo>
                  <a:pt x="0" y="0"/>
                </a:lnTo>
                <a:lnTo>
                  <a:pt x="122" y="122"/>
                </a:lnTo>
                <a:lnTo>
                  <a:pt x="238" y="0"/>
                </a:lnTo>
                <a:lnTo>
                  <a:pt x="122" y="362"/>
                </a:lnTo>
                <a:close/>
              </a:path>
            </a:pathLst>
          </a:cu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4282" name="Freeform 14"/>
          <p:cNvSpPr>
            <a:spLocks/>
          </p:cNvSpPr>
          <p:nvPr/>
        </p:nvSpPr>
        <p:spPr bwMode="auto">
          <a:xfrm>
            <a:off x="5337174" y="3619500"/>
            <a:ext cx="247650" cy="412750"/>
          </a:xfrm>
          <a:custGeom>
            <a:avLst/>
            <a:gdLst>
              <a:gd name="T0" fmla="*/ 2147483647 w 238"/>
              <a:gd name="T1" fmla="*/ 2147483647 h 362"/>
              <a:gd name="T2" fmla="*/ 0 w 238"/>
              <a:gd name="T3" fmla="*/ 0 h 362"/>
              <a:gd name="T4" fmla="*/ 2147483647 w 238"/>
              <a:gd name="T5" fmla="*/ 2147483647 h 362"/>
              <a:gd name="T6" fmla="*/ 2147483647 w 238"/>
              <a:gd name="T7" fmla="*/ 0 h 362"/>
              <a:gd name="T8" fmla="*/ 2147483647 w 238"/>
              <a:gd name="T9" fmla="*/ 2147483647 h 362"/>
              <a:gd name="T10" fmla="*/ 2147483647 w 238"/>
              <a:gd name="T11" fmla="*/ 2147483647 h 3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8" h="362">
                <a:moveTo>
                  <a:pt x="122" y="362"/>
                </a:moveTo>
                <a:lnTo>
                  <a:pt x="0" y="0"/>
                </a:lnTo>
                <a:lnTo>
                  <a:pt x="122" y="122"/>
                </a:lnTo>
                <a:lnTo>
                  <a:pt x="238" y="0"/>
                </a:lnTo>
                <a:lnTo>
                  <a:pt x="122" y="362"/>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4283" name="Freeform 15"/>
          <p:cNvSpPr>
            <a:spLocks/>
          </p:cNvSpPr>
          <p:nvPr/>
        </p:nvSpPr>
        <p:spPr bwMode="auto">
          <a:xfrm>
            <a:off x="3933825" y="4806950"/>
            <a:ext cx="376238" cy="271463"/>
          </a:xfrm>
          <a:custGeom>
            <a:avLst/>
            <a:gdLst>
              <a:gd name="T0" fmla="*/ 0 w 362"/>
              <a:gd name="T1" fmla="*/ 2147483647 h 238"/>
              <a:gd name="T2" fmla="*/ 2147483647 w 362"/>
              <a:gd name="T3" fmla="*/ 0 h 238"/>
              <a:gd name="T4" fmla="*/ 2147483647 w 362"/>
              <a:gd name="T5" fmla="*/ 2147483647 h 238"/>
              <a:gd name="T6" fmla="*/ 2147483647 w 362"/>
              <a:gd name="T7" fmla="*/ 2147483647 h 238"/>
              <a:gd name="T8" fmla="*/ 0 w 362"/>
              <a:gd name="T9" fmla="*/ 2147483647 h 2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2" h="238">
                <a:moveTo>
                  <a:pt x="0" y="120"/>
                </a:moveTo>
                <a:lnTo>
                  <a:pt x="362" y="0"/>
                </a:lnTo>
                <a:lnTo>
                  <a:pt x="238" y="120"/>
                </a:lnTo>
                <a:lnTo>
                  <a:pt x="362" y="238"/>
                </a:lnTo>
                <a:lnTo>
                  <a:pt x="0" y="120"/>
                </a:lnTo>
                <a:close/>
              </a:path>
            </a:pathLst>
          </a:cu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4284" name="Freeform 16"/>
          <p:cNvSpPr>
            <a:spLocks/>
          </p:cNvSpPr>
          <p:nvPr/>
        </p:nvSpPr>
        <p:spPr bwMode="auto">
          <a:xfrm>
            <a:off x="3933825" y="4806950"/>
            <a:ext cx="376238" cy="271463"/>
          </a:xfrm>
          <a:custGeom>
            <a:avLst/>
            <a:gdLst>
              <a:gd name="T0" fmla="*/ 0 w 362"/>
              <a:gd name="T1" fmla="*/ 2147483647 h 238"/>
              <a:gd name="T2" fmla="*/ 2147483647 w 362"/>
              <a:gd name="T3" fmla="*/ 0 h 238"/>
              <a:gd name="T4" fmla="*/ 2147483647 w 362"/>
              <a:gd name="T5" fmla="*/ 2147483647 h 238"/>
              <a:gd name="T6" fmla="*/ 2147483647 w 362"/>
              <a:gd name="T7" fmla="*/ 2147483647 h 238"/>
              <a:gd name="T8" fmla="*/ 0 w 362"/>
              <a:gd name="T9" fmla="*/ 2147483647 h 238"/>
              <a:gd name="T10" fmla="*/ 0 w 362"/>
              <a:gd name="T11" fmla="*/ 2147483647 h 2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2" h="238">
                <a:moveTo>
                  <a:pt x="0" y="120"/>
                </a:moveTo>
                <a:lnTo>
                  <a:pt x="362" y="0"/>
                </a:lnTo>
                <a:lnTo>
                  <a:pt x="238" y="120"/>
                </a:lnTo>
                <a:lnTo>
                  <a:pt x="362" y="238"/>
                </a:lnTo>
                <a:lnTo>
                  <a:pt x="0" y="120"/>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4285" name="Freeform 17"/>
          <p:cNvSpPr>
            <a:spLocks/>
          </p:cNvSpPr>
          <p:nvPr/>
        </p:nvSpPr>
        <p:spPr bwMode="auto">
          <a:xfrm>
            <a:off x="3006725" y="3606800"/>
            <a:ext cx="252413" cy="412750"/>
          </a:xfrm>
          <a:custGeom>
            <a:avLst/>
            <a:gdLst>
              <a:gd name="T0" fmla="*/ 2147483647 w 241"/>
              <a:gd name="T1" fmla="*/ 0 h 362"/>
              <a:gd name="T2" fmla="*/ 2147483647 w 241"/>
              <a:gd name="T3" fmla="*/ 2147483647 h 362"/>
              <a:gd name="T4" fmla="*/ 2147483647 w 241"/>
              <a:gd name="T5" fmla="*/ 2147483647 h 362"/>
              <a:gd name="T6" fmla="*/ 0 w 241"/>
              <a:gd name="T7" fmla="*/ 2147483647 h 362"/>
              <a:gd name="T8" fmla="*/ 2147483647 w 241"/>
              <a:gd name="T9" fmla="*/ 0 h 3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362">
                <a:moveTo>
                  <a:pt x="120" y="0"/>
                </a:moveTo>
                <a:lnTo>
                  <a:pt x="241" y="362"/>
                </a:lnTo>
                <a:lnTo>
                  <a:pt x="120" y="238"/>
                </a:lnTo>
                <a:lnTo>
                  <a:pt x="0" y="362"/>
                </a:lnTo>
                <a:lnTo>
                  <a:pt x="120" y="0"/>
                </a:lnTo>
                <a:close/>
              </a:path>
            </a:pathLst>
          </a:cu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4286" name="Freeform 18"/>
          <p:cNvSpPr>
            <a:spLocks/>
          </p:cNvSpPr>
          <p:nvPr/>
        </p:nvSpPr>
        <p:spPr bwMode="auto">
          <a:xfrm>
            <a:off x="3006725" y="3606800"/>
            <a:ext cx="252413" cy="412750"/>
          </a:xfrm>
          <a:custGeom>
            <a:avLst/>
            <a:gdLst>
              <a:gd name="T0" fmla="*/ 2147483647 w 241"/>
              <a:gd name="T1" fmla="*/ 0 h 362"/>
              <a:gd name="T2" fmla="*/ 2147483647 w 241"/>
              <a:gd name="T3" fmla="*/ 2147483647 h 362"/>
              <a:gd name="T4" fmla="*/ 2147483647 w 241"/>
              <a:gd name="T5" fmla="*/ 2147483647 h 362"/>
              <a:gd name="T6" fmla="*/ 0 w 241"/>
              <a:gd name="T7" fmla="*/ 2147483647 h 362"/>
              <a:gd name="T8" fmla="*/ 2147483647 w 241"/>
              <a:gd name="T9" fmla="*/ 0 h 362"/>
              <a:gd name="T10" fmla="*/ 2147483647 w 241"/>
              <a:gd name="T11" fmla="*/ 0 h 3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1" h="362">
                <a:moveTo>
                  <a:pt x="120" y="0"/>
                </a:moveTo>
                <a:lnTo>
                  <a:pt x="241" y="362"/>
                </a:lnTo>
                <a:lnTo>
                  <a:pt x="120" y="238"/>
                </a:lnTo>
                <a:lnTo>
                  <a:pt x="0" y="362"/>
                </a:lnTo>
                <a:lnTo>
                  <a:pt x="120" y="0"/>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4287" name="Rectangle 19"/>
          <p:cNvSpPr>
            <a:spLocks noChangeArrowheads="1"/>
          </p:cNvSpPr>
          <p:nvPr/>
        </p:nvSpPr>
        <p:spPr bwMode="auto">
          <a:xfrm>
            <a:off x="2916238" y="1916113"/>
            <a:ext cx="25447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35000"/>
              </a:spcBef>
              <a:buChar char="•"/>
              <a:defRPr sz="1600">
                <a:solidFill>
                  <a:srgbClr val="D9D9D9"/>
                </a:solidFill>
                <a:latin typeface="Calibri" pitchFamily="34" charset="0"/>
              </a:defRPr>
            </a:lvl1pPr>
            <a:lvl2pPr marL="742950" indent="-285750" eaLnBrk="0" hangingPunct="0">
              <a:spcBef>
                <a:spcPct val="35000"/>
              </a:spcBef>
              <a:buChar char="–"/>
              <a:defRPr sz="1600">
                <a:solidFill>
                  <a:srgbClr val="D9D9D9"/>
                </a:solidFill>
                <a:latin typeface="Calibri" pitchFamily="34" charset="0"/>
              </a:defRPr>
            </a:lvl2pPr>
            <a:lvl3pPr marL="1143000" indent="-228600" eaLnBrk="0" hangingPunct="0">
              <a:spcBef>
                <a:spcPct val="35000"/>
              </a:spcBef>
              <a:buChar char="•"/>
              <a:defRPr sz="1600">
                <a:solidFill>
                  <a:srgbClr val="D9D9D9"/>
                </a:solidFill>
                <a:latin typeface="Calibri" pitchFamily="34" charset="0"/>
              </a:defRPr>
            </a:lvl3pPr>
            <a:lvl4pPr marL="1600200" indent="-228600" eaLnBrk="0" hangingPunct="0">
              <a:spcBef>
                <a:spcPct val="35000"/>
              </a:spcBef>
              <a:buChar char="–"/>
              <a:defRPr sz="1600">
                <a:solidFill>
                  <a:srgbClr val="D9D9D9"/>
                </a:solidFill>
                <a:latin typeface="Calibri" pitchFamily="34" charset="0"/>
              </a:defRPr>
            </a:lvl4pPr>
            <a:lvl5pPr marL="2057400" indent="-228600" eaLnBrk="0" hangingPunct="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lgn="ctr">
              <a:spcBef>
                <a:spcPct val="50000"/>
              </a:spcBef>
              <a:buFontTx/>
              <a:buNone/>
            </a:pPr>
            <a:r>
              <a:rPr lang="de-DE" altLang="de-DE" sz="2000">
                <a:solidFill>
                  <a:schemeClr val="bg1"/>
                </a:solidFill>
              </a:rPr>
              <a:t>Idea of problem solving, </a:t>
            </a:r>
            <a:br>
              <a:rPr lang="de-DE" altLang="de-DE" sz="2000">
                <a:solidFill>
                  <a:schemeClr val="bg1"/>
                </a:solidFill>
              </a:rPr>
            </a:br>
            <a:r>
              <a:rPr lang="de-DE" altLang="de-DE" sz="2000">
                <a:solidFill>
                  <a:schemeClr val="bg1"/>
                </a:solidFill>
              </a:rPr>
              <a:t>Implementierung</a:t>
            </a:r>
          </a:p>
        </p:txBody>
      </p:sp>
      <p:sp>
        <p:nvSpPr>
          <p:cNvPr id="54288" name="Rectangle 20"/>
          <p:cNvSpPr>
            <a:spLocks noChangeArrowheads="1"/>
          </p:cNvSpPr>
          <p:nvPr/>
        </p:nvSpPr>
        <p:spPr bwMode="auto">
          <a:xfrm>
            <a:off x="6241608" y="3609340"/>
            <a:ext cx="1763713"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35000"/>
              </a:spcBef>
              <a:buChar char="•"/>
              <a:defRPr sz="1600">
                <a:solidFill>
                  <a:srgbClr val="D9D9D9"/>
                </a:solidFill>
                <a:latin typeface="Calibri" pitchFamily="34" charset="0"/>
              </a:defRPr>
            </a:lvl1pPr>
            <a:lvl2pPr marL="742950" indent="-285750" eaLnBrk="0" hangingPunct="0">
              <a:spcBef>
                <a:spcPct val="35000"/>
              </a:spcBef>
              <a:buChar char="–"/>
              <a:defRPr sz="1600">
                <a:solidFill>
                  <a:srgbClr val="D9D9D9"/>
                </a:solidFill>
                <a:latin typeface="Calibri" pitchFamily="34" charset="0"/>
              </a:defRPr>
            </a:lvl2pPr>
            <a:lvl3pPr marL="1143000" indent="-228600" eaLnBrk="0" hangingPunct="0">
              <a:spcBef>
                <a:spcPct val="35000"/>
              </a:spcBef>
              <a:buChar char="•"/>
              <a:defRPr sz="1600">
                <a:solidFill>
                  <a:srgbClr val="D9D9D9"/>
                </a:solidFill>
                <a:latin typeface="Calibri" pitchFamily="34" charset="0"/>
              </a:defRPr>
            </a:lvl3pPr>
            <a:lvl4pPr marL="1600200" indent="-228600" eaLnBrk="0" hangingPunct="0">
              <a:spcBef>
                <a:spcPct val="35000"/>
              </a:spcBef>
              <a:buChar char="–"/>
              <a:defRPr sz="1600">
                <a:solidFill>
                  <a:srgbClr val="D9D9D9"/>
                </a:solidFill>
                <a:latin typeface="Calibri" pitchFamily="34" charset="0"/>
              </a:defRPr>
            </a:lvl4pPr>
            <a:lvl5pPr marL="2057400" indent="-228600" eaLnBrk="0" hangingPunct="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r>
              <a:rPr lang="de-DE" altLang="de-DE" sz="2000" dirty="0">
                <a:solidFill>
                  <a:schemeClr val="bg1"/>
                </a:solidFill>
              </a:rPr>
              <a:t>Release (</a:t>
            </a:r>
            <a:r>
              <a:rPr lang="de-DE" altLang="de-DE" sz="2000" dirty="0" err="1">
                <a:solidFill>
                  <a:schemeClr val="bg1"/>
                </a:solidFill>
              </a:rPr>
              <a:t>publish</a:t>
            </a:r>
            <a:r>
              <a:rPr lang="de-DE" altLang="de-DE" sz="2000" dirty="0">
                <a:solidFill>
                  <a:schemeClr val="bg1"/>
                </a:solidFill>
              </a:rPr>
              <a:t>)</a:t>
            </a:r>
            <a:br>
              <a:rPr lang="de-DE" altLang="de-DE" sz="2000" dirty="0">
                <a:solidFill>
                  <a:schemeClr val="bg1"/>
                </a:solidFill>
              </a:rPr>
            </a:br>
            <a:r>
              <a:rPr lang="de-DE" altLang="de-DE" sz="2000" dirty="0">
                <a:solidFill>
                  <a:schemeClr val="bg1"/>
                </a:solidFill>
              </a:rPr>
              <a:t> </a:t>
            </a:r>
            <a:r>
              <a:rPr lang="de-DE" altLang="de-DE" sz="2000" dirty="0" err="1">
                <a:solidFill>
                  <a:schemeClr val="bg1"/>
                </a:solidFill>
              </a:rPr>
              <a:t>the</a:t>
            </a:r>
            <a:r>
              <a:rPr lang="de-DE" altLang="de-DE" sz="2000" dirty="0">
                <a:solidFill>
                  <a:schemeClr val="bg1"/>
                </a:solidFill>
              </a:rPr>
              <a:t> Source Code</a:t>
            </a:r>
          </a:p>
          <a:p>
            <a:pPr>
              <a:spcBef>
                <a:spcPct val="50000"/>
              </a:spcBef>
              <a:buFontTx/>
              <a:buNone/>
            </a:pPr>
            <a:endParaRPr lang="de-DE" altLang="de-DE" sz="2000" dirty="0">
              <a:solidFill>
                <a:schemeClr val="bg1"/>
              </a:solidFill>
            </a:endParaRPr>
          </a:p>
          <a:p>
            <a:pPr>
              <a:spcBef>
                <a:spcPct val="50000"/>
              </a:spcBef>
              <a:buFontTx/>
              <a:buNone/>
            </a:pPr>
            <a:endParaRPr lang="de-DE" altLang="de-DE" sz="2000" dirty="0">
              <a:solidFill>
                <a:schemeClr val="bg1"/>
              </a:solidFill>
            </a:endParaRPr>
          </a:p>
        </p:txBody>
      </p:sp>
      <p:sp>
        <p:nvSpPr>
          <p:cNvPr id="54289" name="Rectangle 21"/>
          <p:cNvSpPr>
            <a:spLocks noChangeArrowheads="1"/>
          </p:cNvSpPr>
          <p:nvPr/>
        </p:nvSpPr>
        <p:spPr bwMode="auto">
          <a:xfrm>
            <a:off x="2771775" y="5108575"/>
            <a:ext cx="30448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35000"/>
              </a:spcBef>
              <a:buChar char="•"/>
              <a:defRPr sz="1600">
                <a:solidFill>
                  <a:srgbClr val="D9D9D9"/>
                </a:solidFill>
                <a:latin typeface="Calibri" pitchFamily="34" charset="0"/>
              </a:defRPr>
            </a:lvl1pPr>
            <a:lvl2pPr marL="742950" indent="-285750" eaLnBrk="0" hangingPunct="0">
              <a:spcBef>
                <a:spcPct val="35000"/>
              </a:spcBef>
              <a:buChar char="–"/>
              <a:defRPr sz="1600">
                <a:solidFill>
                  <a:srgbClr val="D9D9D9"/>
                </a:solidFill>
                <a:latin typeface="Calibri" pitchFamily="34" charset="0"/>
              </a:defRPr>
            </a:lvl2pPr>
            <a:lvl3pPr marL="1143000" indent="-228600" eaLnBrk="0" hangingPunct="0">
              <a:spcBef>
                <a:spcPct val="35000"/>
              </a:spcBef>
              <a:buChar char="•"/>
              <a:defRPr sz="1600">
                <a:solidFill>
                  <a:srgbClr val="D9D9D9"/>
                </a:solidFill>
                <a:latin typeface="Calibri" pitchFamily="34" charset="0"/>
              </a:defRPr>
            </a:lvl3pPr>
            <a:lvl4pPr marL="1600200" indent="-228600" eaLnBrk="0" hangingPunct="0">
              <a:spcBef>
                <a:spcPct val="35000"/>
              </a:spcBef>
              <a:buChar char="–"/>
              <a:defRPr sz="1600">
                <a:solidFill>
                  <a:srgbClr val="D9D9D9"/>
                </a:solidFill>
                <a:latin typeface="Calibri" pitchFamily="34" charset="0"/>
              </a:defRPr>
            </a:lvl4pPr>
            <a:lvl5pPr marL="2057400" indent="-228600" eaLnBrk="0" hangingPunct="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r>
              <a:rPr lang="de-DE" altLang="de-DE" sz="2000">
                <a:solidFill>
                  <a:schemeClr val="bg1"/>
                </a:solidFill>
              </a:rPr>
              <a:t>Download, installation, usage</a:t>
            </a:r>
          </a:p>
        </p:txBody>
      </p:sp>
      <p:sp>
        <p:nvSpPr>
          <p:cNvPr id="54290" name="Rectangle 22"/>
          <p:cNvSpPr>
            <a:spLocks noChangeArrowheads="1"/>
          </p:cNvSpPr>
          <p:nvPr/>
        </p:nvSpPr>
        <p:spPr bwMode="auto">
          <a:xfrm>
            <a:off x="1182688" y="3619500"/>
            <a:ext cx="160178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35000"/>
              </a:spcBef>
              <a:buChar char="•"/>
              <a:defRPr sz="1600">
                <a:solidFill>
                  <a:srgbClr val="D9D9D9"/>
                </a:solidFill>
                <a:latin typeface="Calibri" pitchFamily="34" charset="0"/>
              </a:defRPr>
            </a:lvl1pPr>
            <a:lvl2pPr marL="742950" indent="-285750" eaLnBrk="0" hangingPunct="0">
              <a:spcBef>
                <a:spcPct val="35000"/>
              </a:spcBef>
              <a:buChar char="–"/>
              <a:defRPr sz="1600">
                <a:solidFill>
                  <a:srgbClr val="D9D9D9"/>
                </a:solidFill>
                <a:latin typeface="Calibri" pitchFamily="34" charset="0"/>
              </a:defRPr>
            </a:lvl2pPr>
            <a:lvl3pPr marL="1143000" indent="-228600" eaLnBrk="0" hangingPunct="0">
              <a:spcBef>
                <a:spcPct val="35000"/>
              </a:spcBef>
              <a:buChar char="•"/>
              <a:defRPr sz="1600">
                <a:solidFill>
                  <a:srgbClr val="D9D9D9"/>
                </a:solidFill>
                <a:latin typeface="Calibri" pitchFamily="34" charset="0"/>
              </a:defRPr>
            </a:lvl3pPr>
            <a:lvl4pPr marL="1600200" indent="-228600" eaLnBrk="0" hangingPunct="0">
              <a:spcBef>
                <a:spcPct val="35000"/>
              </a:spcBef>
              <a:buChar char="–"/>
              <a:defRPr sz="1600">
                <a:solidFill>
                  <a:srgbClr val="D9D9D9"/>
                </a:solidFill>
                <a:latin typeface="Calibri" pitchFamily="34" charset="0"/>
              </a:defRPr>
            </a:lvl4pPr>
            <a:lvl5pPr marL="2057400" indent="-228600" eaLnBrk="0" hangingPunct="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lgn="r">
              <a:spcBef>
                <a:spcPct val="50000"/>
              </a:spcBef>
              <a:buFontTx/>
              <a:buNone/>
            </a:pPr>
            <a:r>
              <a:rPr lang="de-DE" altLang="de-DE" sz="2000">
                <a:solidFill>
                  <a:schemeClr val="bg1"/>
                </a:solidFill>
              </a:rPr>
              <a:t>Feed back from</a:t>
            </a:r>
            <a:br>
              <a:rPr lang="de-DE" altLang="de-DE" sz="2000">
                <a:solidFill>
                  <a:schemeClr val="bg1"/>
                </a:solidFill>
              </a:rPr>
            </a:br>
            <a:r>
              <a:rPr lang="de-DE" altLang="de-DE" sz="2000">
                <a:solidFill>
                  <a:schemeClr val="bg1"/>
                </a:solidFill>
              </a:rPr>
              <a:t>the users</a:t>
            </a:r>
          </a:p>
        </p:txBody>
      </p:sp>
      <p:sp>
        <p:nvSpPr>
          <p:cNvPr id="54291" name="Rectangle 23"/>
          <p:cNvSpPr>
            <a:spLocks noChangeArrowheads="1"/>
          </p:cNvSpPr>
          <p:nvPr/>
        </p:nvSpPr>
        <p:spPr bwMode="auto">
          <a:xfrm>
            <a:off x="3581648" y="3644900"/>
            <a:ext cx="1422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35000"/>
              </a:spcBef>
              <a:buChar char="•"/>
              <a:defRPr sz="1600">
                <a:solidFill>
                  <a:srgbClr val="D9D9D9"/>
                </a:solidFill>
                <a:latin typeface="Calibri" pitchFamily="34" charset="0"/>
              </a:defRPr>
            </a:lvl1pPr>
            <a:lvl2pPr marL="742950" indent="-285750" eaLnBrk="0" hangingPunct="0">
              <a:spcBef>
                <a:spcPct val="35000"/>
              </a:spcBef>
              <a:buChar char="–"/>
              <a:defRPr sz="1600">
                <a:solidFill>
                  <a:srgbClr val="D9D9D9"/>
                </a:solidFill>
                <a:latin typeface="Calibri" pitchFamily="34" charset="0"/>
              </a:defRPr>
            </a:lvl2pPr>
            <a:lvl3pPr marL="1143000" indent="-228600" eaLnBrk="0" hangingPunct="0">
              <a:spcBef>
                <a:spcPct val="35000"/>
              </a:spcBef>
              <a:buChar char="•"/>
              <a:defRPr sz="1600">
                <a:solidFill>
                  <a:srgbClr val="D9D9D9"/>
                </a:solidFill>
                <a:latin typeface="Calibri" pitchFamily="34" charset="0"/>
              </a:defRPr>
            </a:lvl3pPr>
            <a:lvl4pPr marL="1600200" indent="-228600" eaLnBrk="0" hangingPunct="0">
              <a:spcBef>
                <a:spcPct val="35000"/>
              </a:spcBef>
              <a:buChar char="–"/>
              <a:defRPr sz="1600">
                <a:solidFill>
                  <a:srgbClr val="D9D9D9"/>
                </a:solidFill>
                <a:latin typeface="Calibri" pitchFamily="34" charset="0"/>
              </a:defRPr>
            </a:lvl4pPr>
            <a:lvl5pPr marL="2057400" indent="-228600" eaLnBrk="0" hangingPunct="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lgn="ctr">
              <a:spcBef>
                <a:spcPct val="50000"/>
              </a:spcBef>
              <a:buFontTx/>
              <a:buNone/>
            </a:pPr>
            <a:r>
              <a:rPr lang="de-DE" altLang="de-DE" sz="2100" b="1" dirty="0">
                <a:solidFill>
                  <a:schemeClr val="bg1"/>
                </a:solidFill>
                <a:latin typeface="Arial Narrow" pitchFamily="34" charset="0"/>
              </a:rPr>
              <a:t>Open Source </a:t>
            </a:r>
            <a:br>
              <a:rPr lang="de-DE" altLang="de-DE" sz="2100" b="1" dirty="0">
                <a:solidFill>
                  <a:schemeClr val="bg1"/>
                </a:solidFill>
                <a:latin typeface="Arial Narrow" pitchFamily="34" charset="0"/>
              </a:rPr>
            </a:br>
            <a:r>
              <a:rPr lang="de-DE" altLang="de-DE" sz="2100" b="1" dirty="0">
                <a:solidFill>
                  <a:schemeClr val="bg1"/>
                </a:solidFill>
                <a:latin typeface="Arial Narrow" pitchFamily="34" charset="0"/>
              </a:rPr>
              <a:t>Project</a:t>
            </a:r>
            <a:endParaRPr lang="de-DE" altLang="de-DE" sz="2400" b="1" dirty="0">
              <a:solidFill>
                <a:schemeClr val="bg1"/>
              </a:solidFill>
            </a:endParaRPr>
          </a:p>
        </p:txBody>
      </p:sp>
    </p:spTree>
    <p:extLst>
      <p:ext uri="{BB962C8B-B14F-4D97-AF65-F5344CB8AC3E}">
        <p14:creationId xmlns:p14="http://schemas.microsoft.com/office/powerpoint/2010/main" val="40776165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defTabSz="1008063"/>
            <a:r>
              <a:rPr lang="de-DE" altLang="de-DE" smtClean="0"/>
              <a:t>Groups involved</a:t>
            </a:r>
          </a:p>
        </p:txBody>
      </p:sp>
      <p:sp>
        <p:nvSpPr>
          <p:cNvPr id="46083" name="Rectangle 3"/>
          <p:cNvSpPr>
            <a:spLocks noGrp="1" noChangeArrowheads="1"/>
          </p:cNvSpPr>
          <p:nvPr>
            <p:ph type="body" idx="1"/>
          </p:nvPr>
        </p:nvSpPr>
        <p:spPr/>
        <p:txBody>
          <a:bodyPr/>
          <a:lstStyle/>
          <a:p>
            <a:pPr marL="377825" indent="-377825" defTabSz="1008063"/>
            <a:r>
              <a:rPr lang="de-DE" altLang="de-DE" smtClean="0"/>
              <a:t>Users</a:t>
            </a:r>
          </a:p>
          <a:p>
            <a:pPr marL="377825" indent="-377825" defTabSz="1008063"/>
            <a:r>
              <a:rPr lang="de-DE" altLang="de-DE" smtClean="0"/>
              <a:t>Mailing list-Teilnehmer</a:t>
            </a:r>
          </a:p>
          <a:p>
            <a:pPr marL="377825" indent="-377825" defTabSz="1008063"/>
            <a:r>
              <a:rPr lang="de-DE" altLang="de-DE" smtClean="0">
                <a:solidFill>
                  <a:schemeClr val="accent2"/>
                </a:solidFill>
              </a:rPr>
              <a:t>Registered developers</a:t>
            </a:r>
            <a:r>
              <a:rPr lang="de-DE" altLang="de-DE" smtClean="0"/>
              <a:t> (contributors)</a:t>
            </a:r>
          </a:p>
          <a:p>
            <a:pPr marL="377825" indent="-377825" defTabSz="1008063"/>
            <a:r>
              <a:rPr lang="de-DE" altLang="de-DE" smtClean="0">
                <a:solidFill>
                  <a:schemeClr val="accent2"/>
                </a:solidFill>
              </a:rPr>
              <a:t>Project Steering Committee</a:t>
            </a:r>
            <a:r>
              <a:rPr lang="de-DE" altLang="de-DE" smtClean="0"/>
              <a:t> (7 members, http://trac.openlayers.org/wiki/SteeringCommitteeMembers)</a:t>
            </a:r>
          </a:p>
          <a:p>
            <a:pPr marL="377825" indent="-377825" defTabSz="1008063"/>
            <a:r>
              <a:rPr lang="en-US" altLang="de-DE" smtClean="0">
                <a:solidFill>
                  <a:schemeClr val="accent2"/>
                </a:solidFill>
              </a:rPr>
              <a:t>Committee Chair</a:t>
            </a:r>
          </a:p>
          <a:p>
            <a:pPr marL="819150" lvl="1" indent="-315913" defTabSz="1008063"/>
            <a:r>
              <a:rPr lang="en-US" altLang="de-DE" smtClean="0"/>
              <a:t>facilitates discussion of proposals, responsible for memberships of the Project Steering Committee.</a:t>
            </a:r>
          </a:p>
          <a:p>
            <a:pPr marL="819150" lvl="1" indent="-315913" defTabSz="1008063"/>
            <a:r>
              <a:rPr lang="en-US" altLang="de-DE" smtClean="0"/>
              <a:t>adjudication in cases of disputes about voting. </a:t>
            </a:r>
          </a:p>
          <a:p>
            <a:pPr marL="819150" lvl="1" indent="-315913" defTabSz="1008063"/>
            <a:endParaRPr lang="en-US" altLang="de-DE" smtClean="0"/>
          </a:p>
          <a:p>
            <a:pPr marL="377825" indent="-377825" defTabSz="1008063"/>
            <a:r>
              <a:rPr lang="en-US" altLang="de-DE" smtClean="0"/>
              <a:t>Democratic process: Addition and removal of members from the committee, as well as selection of a Chair should be handled as a proposal to the committee.</a:t>
            </a:r>
          </a:p>
          <a:p>
            <a:pPr marL="377825" indent="-377825" defTabSz="1008063"/>
            <a:endParaRPr lang="en-US" altLang="de-DE" smtClean="0"/>
          </a:p>
          <a:p>
            <a:pPr marL="377825" indent="-377825" defTabSz="1008063"/>
            <a:endParaRPr lang="de-DE" altLang="de-DE" smtClean="0"/>
          </a:p>
        </p:txBody>
      </p:sp>
      <p:sp>
        <p:nvSpPr>
          <p:cNvPr id="46084" name="Oval 4"/>
          <p:cNvSpPr>
            <a:spLocks noChangeArrowheads="1"/>
          </p:cNvSpPr>
          <p:nvPr/>
        </p:nvSpPr>
        <p:spPr bwMode="auto">
          <a:xfrm>
            <a:off x="4637088" y="358775"/>
            <a:ext cx="4114800" cy="1893888"/>
          </a:xfrm>
          <a:prstGeom prst="ellipse">
            <a:avLst/>
          </a:prstGeom>
          <a:solidFill>
            <a:srgbClr val="FFFF99"/>
          </a:solidFill>
          <a:ln w="9525">
            <a:solidFill>
              <a:schemeClr val="accent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35000"/>
              </a:spcBef>
              <a:buChar char="•"/>
              <a:defRPr sz="1600">
                <a:solidFill>
                  <a:srgbClr val="D9D9D9"/>
                </a:solidFill>
                <a:latin typeface="Calibri" pitchFamily="34" charset="0"/>
              </a:defRPr>
            </a:lvl1pPr>
            <a:lvl2pPr marL="742950" indent="-285750" eaLnBrk="0" hangingPunct="0">
              <a:spcBef>
                <a:spcPct val="35000"/>
              </a:spcBef>
              <a:buChar char="–"/>
              <a:defRPr sz="1600">
                <a:solidFill>
                  <a:srgbClr val="D9D9D9"/>
                </a:solidFill>
                <a:latin typeface="Calibri" pitchFamily="34" charset="0"/>
              </a:defRPr>
            </a:lvl2pPr>
            <a:lvl3pPr marL="1143000" indent="-228600" eaLnBrk="0" hangingPunct="0">
              <a:spcBef>
                <a:spcPct val="35000"/>
              </a:spcBef>
              <a:buChar char="•"/>
              <a:defRPr sz="1600">
                <a:solidFill>
                  <a:srgbClr val="D9D9D9"/>
                </a:solidFill>
                <a:latin typeface="Calibri" pitchFamily="34" charset="0"/>
              </a:defRPr>
            </a:lvl3pPr>
            <a:lvl4pPr marL="1600200" indent="-228600" eaLnBrk="0" hangingPunct="0">
              <a:spcBef>
                <a:spcPct val="35000"/>
              </a:spcBef>
              <a:buChar char="–"/>
              <a:defRPr sz="1600">
                <a:solidFill>
                  <a:srgbClr val="D9D9D9"/>
                </a:solidFill>
                <a:latin typeface="Calibri" pitchFamily="34" charset="0"/>
              </a:defRPr>
            </a:lvl4pPr>
            <a:lvl5pPr marL="2057400" indent="-228600" eaLnBrk="0" hangingPunct="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endParaRPr lang="de-DE" altLang="de-DE">
              <a:solidFill>
                <a:schemeClr val="tx1"/>
              </a:solidFill>
            </a:endParaRPr>
          </a:p>
        </p:txBody>
      </p:sp>
      <p:sp>
        <p:nvSpPr>
          <p:cNvPr id="46085" name="Oval 5"/>
          <p:cNvSpPr>
            <a:spLocks noChangeArrowheads="1"/>
          </p:cNvSpPr>
          <p:nvPr/>
        </p:nvSpPr>
        <p:spPr bwMode="auto">
          <a:xfrm>
            <a:off x="4832350" y="554038"/>
            <a:ext cx="2940050" cy="1306512"/>
          </a:xfrm>
          <a:prstGeom prst="ellipse">
            <a:avLst/>
          </a:prstGeom>
          <a:solidFill>
            <a:srgbClr val="FFFF00"/>
          </a:solidFill>
          <a:ln w="9525">
            <a:solidFill>
              <a:schemeClr val="accent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35000"/>
              </a:spcBef>
              <a:buChar char="•"/>
              <a:defRPr sz="1600">
                <a:solidFill>
                  <a:srgbClr val="D9D9D9"/>
                </a:solidFill>
                <a:latin typeface="Calibri" pitchFamily="34" charset="0"/>
              </a:defRPr>
            </a:lvl1pPr>
            <a:lvl2pPr marL="742950" indent="-285750" eaLnBrk="0" hangingPunct="0">
              <a:spcBef>
                <a:spcPct val="35000"/>
              </a:spcBef>
              <a:buChar char="–"/>
              <a:defRPr sz="1600">
                <a:solidFill>
                  <a:srgbClr val="D9D9D9"/>
                </a:solidFill>
                <a:latin typeface="Calibri" pitchFamily="34" charset="0"/>
              </a:defRPr>
            </a:lvl2pPr>
            <a:lvl3pPr marL="1143000" indent="-228600" eaLnBrk="0" hangingPunct="0">
              <a:spcBef>
                <a:spcPct val="35000"/>
              </a:spcBef>
              <a:buChar char="•"/>
              <a:defRPr sz="1600">
                <a:solidFill>
                  <a:srgbClr val="D9D9D9"/>
                </a:solidFill>
                <a:latin typeface="Calibri" pitchFamily="34" charset="0"/>
              </a:defRPr>
            </a:lvl3pPr>
            <a:lvl4pPr marL="1600200" indent="-228600" eaLnBrk="0" hangingPunct="0">
              <a:spcBef>
                <a:spcPct val="35000"/>
              </a:spcBef>
              <a:buChar char="–"/>
              <a:defRPr sz="1600">
                <a:solidFill>
                  <a:srgbClr val="D9D9D9"/>
                </a:solidFill>
                <a:latin typeface="Calibri" pitchFamily="34" charset="0"/>
              </a:defRPr>
            </a:lvl4pPr>
            <a:lvl5pPr marL="2057400" indent="-228600" eaLnBrk="0" hangingPunct="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endParaRPr lang="de-DE" altLang="de-DE">
              <a:solidFill>
                <a:schemeClr val="tx1"/>
              </a:solidFill>
            </a:endParaRPr>
          </a:p>
        </p:txBody>
      </p:sp>
      <p:sp>
        <p:nvSpPr>
          <p:cNvPr id="46086" name="Oval 6"/>
          <p:cNvSpPr>
            <a:spLocks noChangeArrowheads="1"/>
          </p:cNvSpPr>
          <p:nvPr/>
        </p:nvSpPr>
        <p:spPr bwMode="auto">
          <a:xfrm>
            <a:off x="5226050" y="881063"/>
            <a:ext cx="1239838" cy="654050"/>
          </a:xfrm>
          <a:prstGeom prst="ellipse">
            <a:avLst/>
          </a:prstGeom>
          <a:solidFill>
            <a:srgbClr val="FFCC00"/>
          </a:solidFill>
          <a:ln w="9525">
            <a:solidFill>
              <a:schemeClr val="accent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35000"/>
              </a:spcBef>
              <a:buChar char="•"/>
              <a:defRPr sz="1600">
                <a:solidFill>
                  <a:srgbClr val="D9D9D9"/>
                </a:solidFill>
                <a:latin typeface="Calibri" pitchFamily="34" charset="0"/>
              </a:defRPr>
            </a:lvl1pPr>
            <a:lvl2pPr marL="742950" indent="-285750" eaLnBrk="0" hangingPunct="0">
              <a:spcBef>
                <a:spcPct val="35000"/>
              </a:spcBef>
              <a:buChar char="–"/>
              <a:defRPr sz="1600">
                <a:solidFill>
                  <a:srgbClr val="D9D9D9"/>
                </a:solidFill>
                <a:latin typeface="Calibri" pitchFamily="34" charset="0"/>
              </a:defRPr>
            </a:lvl2pPr>
            <a:lvl3pPr marL="1143000" indent="-228600" eaLnBrk="0" hangingPunct="0">
              <a:spcBef>
                <a:spcPct val="35000"/>
              </a:spcBef>
              <a:buChar char="•"/>
              <a:defRPr sz="1600">
                <a:solidFill>
                  <a:srgbClr val="D9D9D9"/>
                </a:solidFill>
                <a:latin typeface="Calibri" pitchFamily="34" charset="0"/>
              </a:defRPr>
            </a:lvl3pPr>
            <a:lvl4pPr marL="1600200" indent="-228600" eaLnBrk="0" hangingPunct="0">
              <a:spcBef>
                <a:spcPct val="35000"/>
              </a:spcBef>
              <a:buChar char="–"/>
              <a:defRPr sz="1600">
                <a:solidFill>
                  <a:srgbClr val="D9D9D9"/>
                </a:solidFill>
                <a:latin typeface="Calibri" pitchFamily="34" charset="0"/>
              </a:defRPr>
            </a:lvl4pPr>
            <a:lvl5pPr marL="2057400" indent="-228600" eaLnBrk="0" hangingPunct="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endParaRPr lang="de-DE" altLang="de-DE">
              <a:solidFill>
                <a:schemeClr val="tx1"/>
              </a:solidFill>
            </a:endParaRPr>
          </a:p>
        </p:txBody>
      </p:sp>
      <p:sp>
        <p:nvSpPr>
          <p:cNvPr id="46087" name="Oval 7"/>
          <p:cNvSpPr>
            <a:spLocks noChangeArrowheads="1"/>
          </p:cNvSpPr>
          <p:nvPr/>
        </p:nvSpPr>
        <p:spPr bwMode="auto">
          <a:xfrm>
            <a:off x="5551488" y="1077913"/>
            <a:ext cx="587375" cy="261937"/>
          </a:xfrm>
          <a:prstGeom prst="ellipse">
            <a:avLst/>
          </a:prstGeom>
          <a:solidFill>
            <a:srgbClr val="FF9933"/>
          </a:solidFill>
          <a:ln w="9525">
            <a:solidFill>
              <a:schemeClr val="accent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35000"/>
              </a:spcBef>
              <a:buChar char="•"/>
              <a:defRPr sz="1600">
                <a:solidFill>
                  <a:srgbClr val="D9D9D9"/>
                </a:solidFill>
                <a:latin typeface="Calibri" pitchFamily="34" charset="0"/>
              </a:defRPr>
            </a:lvl1pPr>
            <a:lvl2pPr marL="742950" indent="-285750" eaLnBrk="0" hangingPunct="0">
              <a:spcBef>
                <a:spcPct val="35000"/>
              </a:spcBef>
              <a:buChar char="–"/>
              <a:defRPr sz="1600">
                <a:solidFill>
                  <a:srgbClr val="D9D9D9"/>
                </a:solidFill>
                <a:latin typeface="Calibri" pitchFamily="34" charset="0"/>
              </a:defRPr>
            </a:lvl2pPr>
            <a:lvl3pPr marL="1143000" indent="-228600" eaLnBrk="0" hangingPunct="0">
              <a:spcBef>
                <a:spcPct val="35000"/>
              </a:spcBef>
              <a:buChar char="•"/>
              <a:defRPr sz="1600">
                <a:solidFill>
                  <a:srgbClr val="D9D9D9"/>
                </a:solidFill>
                <a:latin typeface="Calibri" pitchFamily="34" charset="0"/>
              </a:defRPr>
            </a:lvl3pPr>
            <a:lvl4pPr marL="1600200" indent="-228600" eaLnBrk="0" hangingPunct="0">
              <a:spcBef>
                <a:spcPct val="35000"/>
              </a:spcBef>
              <a:buChar char="–"/>
              <a:defRPr sz="1600">
                <a:solidFill>
                  <a:srgbClr val="D9D9D9"/>
                </a:solidFill>
                <a:latin typeface="Calibri" pitchFamily="34" charset="0"/>
              </a:defRPr>
            </a:lvl4pPr>
            <a:lvl5pPr marL="2057400" indent="-228600" eaLnBrk="0" hangingPunct="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endParaRPr lang="de-DE" altLang="de-DE">
              <a:solidFill>
                <a:schemeClr val="tx1"/>
              </a:solidFill>
            </a:endParaRPr>
          </a:p>
        </p:txBody>
      </p:sp>
    </p:spTree>
    <p:extLst>
      <p:ext uri="{BB962C8B-B14F-4D97-AF65-F5344CB8AC3E}">
        <p14:creationId xmlns:p14="http://schemas.microsoft.com/office/powerpoint/2010/main" val="2554322117"/>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defTabSz="1008063"/>
            <a:r>
              <a:rPr lang="de-DE" altLang="de-DE" smtClean="0"/>
              <a:t>Development Process</a:t>
            </a:r>
          </a:p>
        </p:txBody>
      </p:sp>
      <p:sp>
        <p:nvSpPr>
          <p:cNvPr id="47107" name="Rectangle 3"/>
          <p:cNvSpPr>
            <a:spLocks noGrp="1" noChangeArrowheads="1"/>
          </p:cNvSpPr>
          <p:nvPr>
            <p:ph type="body" idx="1"/>
          </p:nvPr>
        </p:nvSpPr>
        <p:spPr>
          <a:xfrm>
            <a:off x="682625" y="1671638"/>
            <a:ext cx="7939088" cy="4892675"/>
          </a:xfrm>
        </p:spPr>
        <p:txBody>
          <a:bodyPr/>
          <a:lstStyle/>
          <a:p>
            <a:pPr marL="377825" indent="-377825" defTabSz="1008063">
              <a:lnSpc>
                <a:spcPct val="90000"/>
              </a:lnSpc>
              <a:buFont typeface="Wingdings" pitchFamily="2" charset="2"/>
              <a:buNone/>
            </a:pPr>
            <a:r>
              <a:rPr lang="en-US" altLang="de-DE" dirty="0" smtClean="0"/>
              <a:t>Clear and sound rules:</a:t>
            </a:r>
          </a:p>
          <a:p>
            <a:pPr marL="377825" indent="-377825" defTabSz="1008063">
              <a:lnSpc>
                <a:spcPct val="90000"/>
              </a:lnSpc>
              <a:buFont typeface="Wingdings" pitchFamily="2" charset="2"/>
              <a:buNone/>
            </a:pPr>
            <a:endParaRPr lang="en-US" altLang="de-DE" dirty="0" smtClean="0"/>
          </a:p>
          <a:p>
            <a:pPr marL="377825" indent="-377825" defTabSz="1008063">
              <a:lnSpc>
                <a:spcPct val="90000"/>
              </a:lnSpc>
              <a:buFontTx/>
              <a:buAutoNum type="arabicPeriod"/>
            </a:pPr>
            <a:r>
              <a:rPr lang="en-US" altLang="de-DE" dirty="0" smtClean="0"/>
              <a:t>Proposal </a:t>
            </a:r>
            <a:r>
              <a:rPr lang="en-US" altLang="de-DE" dirty="0" smtClean="0">
                <a:sym typeface="Wingdings" pitchFamily="2" charset="2"/>
              </a:rPr>
              <a:t> </a:t>
            </a:r>
            <a:r>
              <a:rPr lang="en-US" altLang="de-DE" dirty="0" err="1" smtClean="0"/>
              <a:t>OpenLayers</a:t>
            </a:r>
            <a:r>
              <a:rPr lang="en-US" altLang="de-DE" dirty="0" smtClean="0"/>
              <a:t> Developer Mailing list </a:t>
            </a:r>
            <a:r>
              <a:rPr lang="en-US" altLang="de-DE" dirty="0" smtClean="0">
                <a:sym typeface="Wingdings" pitchFamily="2" charset="2"/>
              </a:rPr>
              <a:t> D</a:t>
            </a:r>
            <a:r>
              <a:rPr lang="en-US" altLang="de-DE" dirty="0" smtClean="0"/>
              <a:t>iscussion </a:t>
            </a:r>
            <a:r>
              <a:rPr lang="en-US" altLang="de-DE" dirty="0"/>
              <a:t>a</a:t>
            </a:r>
            <a:r>
              <a:rPr lang="en-US" altLang="de-DE" dirty="0" smtClean="0"/>
              <a:t>nd voting (at least for two working days).</a:t>
            </a:r>
          </a:p>
          <a:p>
            <a:pPr marL="377825" indent="-377825" defTabSz="1008063">
              <a:lnSpc>
                <a:spcPct val="90000"/>
              </a:lnSpc>
              <a:buFontTx/>
              <a:buAutoNum type="arabicPeriod"/>
            </a:pPr>
            <a:r>
              <a:rPr lang="en-US" altLang="de-DE" dirty="0" smtClean="0"/>
              <a:t>Voting::</a:t>
            </a:r>
          </a:p>
          <a:p>
            <a:pPr marL="819150" lvl="1" indent="-315913" defTabSz="1008063">
              <a:lnSpc>
                <a:spcPct val="90000"/>
              </a:lnSpc>
              <a:buFontTx/>
              <a:buAutoNum type="arabicPeriod"/>
            </a:pPr>
            <a:r>
              <a:rPr lang="en-US" altLang="de-DE" dirty="0" smtClean="0"/>
              <a:t>"+1“: indicating support for the proposal and a willingness to support implementation.</a:t>
            </a:r>
          </a:p>
          <a:p>
            <a:pPr marL="819150" lvl="1" indent="-315913" defTabSz="1008063">
              <a:lnSpc>
                <a:spcPct val="90000"/>
              </a:lnSpc>
              <a:buFontTx/>
              <a:buAutoNum type="arabicPeriod"/>
            </a:pPr>
            <a:r>
              <a:rPr lang="en-US" altLang="de-DE" dirty="0" smtClean="0"/>
              <a:t>"-1“: a veto, needs clear </a:t>
            </a:r>
            <a:r>
              <a:rPr lang="en-US" altLang="de-DE" dirty="0" err="1" smtClean="0"/>
              <a:t>arguemnts</a:t>
            </a:r>
            <a:r>
              <a:rPr lang="en-US" altLang="de-DE" dirty="0" smtClean="0"/>
              <a:t> and alternative  approaches for problem solving</a:t>
            </a:r>
          </a:p>
          <a:p>
            <a:pPr marL="819150" lvl="1" indent="-315913" defTabSz="1008063">
              <a:lnSpc>
                <a:spcPct val="90000"/>
              </a:lnSpc>
              <a:buFontTx/>
              <a:buAutoNum type="arabicPeriod"/>
            </a:pPr>
            <a:r>
              <a:rPr lang="en-US" altLang="de-DE" dirty="0" smtClean="0"/>
              <a:t>“-0”: mild rejection; “0”: </a:t>
            </a:r>
            <a:r>
              <a:rPr lang="en-US" altLang="de-DE" dirty="0" err="1" smtClean="0"/>
              <a:t>abstebtion</a:t>
            </a:r>
            <a:r>
              <a:rPr lang="en-US" altLang="de-DE" dirty="0" smtClean="0"/>
              <a:t>, “+0”: light </a:t>
            </a:r>
            <a:r>
              <a:rPr lang="en-US" altLang="de-DE" dirty="0" err="1" smtClean="0"/>
              <a:t>favourable</a:t>
            </a:r>
            <a:r>
              <a:rPr lang="en-US" altLang="de-DE" dirty="0" smtClean="0"/>
              <a:t> opinion.</a:t>
            </a:r>
          </a:p>
          <a:p>
            <a:pPr marL="377825" indent="-377825" defTabSz="1008063">
              <a:lnSpc>
                <a:spcPct val="90000"/>
              </a:lnSpc>
              <a:buFontTx/>
              <a:buAutoNum type="arabicPeriod"/>
            </a:pPr>
            <a:r>
              <a:rPr lang="en-US" altLang="de-DE" dirty="0" err="1" smtClean="0"/>
              <a:t>Votings</a:t>
            </a:r>
            <a:r>
              <a:rPr lang="en-US" altLang="de-DE" dirty="0" smtClean="0"/>
              <a:t> of the Project Steering Committee count..</a:t>
            </a:r>
          </a:p>
          <a:p>
            <a:pPr marL="377825" indent="-377825" defTabSz="1008063">
              <a:lnSpc>
                <a:spcPct val="90000"/>
              </a:lnSpc>
              <a:buFontTx/>
              <a:buAutoNum type="arabicPeriod"/>
            </a:pPr>
            <a:r>
              <a:rPr lang="en-US" altLang="de-DE" dirty="0" smtClean="0"/>
              <a:t>Acceptance: +2 (including the proposer), no </a:t>
            </a:r>
            <a:r>
              <a:rPr lang="en-US" altLang="de-DE" dirty="0" err="1" smtClean="0"/>
              <a:t>vetos</a:t>
            </a:r>
            <a:r>
              <a:rPr lang="en-US" altLang="de-DE" dirty="0" smtClean="0"/>
              <a:t> (-1).</a:t>
            </a:r>
          </a:p>
          <a:p>
            <a:pPr marL="377825" indent="-377825" defTabSz="1008063">
              <a:lnSpc>
                <a:spcPct val="90000"/>
              </a:lnSpc>
              <a:buFontTx/>
              <a:buAutoNum type="arabicPeriod"/>
            </a:pPr>
            <a:r>
              <a:rPr lang="en-US" altLang="de-DE" dirty="0" smtClean="0"/>
              <a:t>Veto </a:t>
            </a:r>
            <a:r>
              <a:rPr lang="en-US" altLang="de-DE" dirty="0" smtClean="0">
                <a:sym typeface="Wingdings" pitchFamily="2" charset="2"/>
              </a:rPr>
              <a:t></a:t>
            </a:r>
            <a:r>
              <a:rPr lang="en-US" altLang="de-DE" dirty="0" smtClean="0"/>
              <a:t> Proposal can be newly submitted for voting</a:t>
            </a:r>
          </a:p>
        </p:txBody>
      </p:sp>
    </p:spTree>
    <p:extLst>
      <p:ext uri="{BB962C8B-B14F-4D97-AF65-F5344CB8AC3E}">
        <p14:creationId xmlns:p14="http://schemas.microsoft.com/office/powerpoint/2010/main" val="137196594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defTabSz="1008063"/>
            <a:r>
              <a:rPr lang="de-DE" altLang="de-DE" smtClean="0"/>
              <a:t>Versioning and tracking</a:t>
            </a:r>
          </a:p>
        </p:txBody>
      </p:sp>
      <p:sp>
        <p:nvSpPr>
          <p:cNvPr id="49155" name="Rectangle 3"/>
          <p:cNvSpPr>
            <a:spLocks noGrp="1" noChangeArrowheads="1"/>
          </p:cNvSpPr>
          <p:nvPr>
            <p:ph type="body" sz="half" idx="1"/>
          </p:nvPr>
        </p:nvSpPr>
        <p:spPr>
          <a:xfrm>
            <a:off x="682625" y="1671638"/>
            <a:ext cx="6305550" cy="4500562"/>
          </a:xfrm>
        </p:spPr>
        <p:txBody>
          <a:bodyPr/>
          <a:lstStyle/>
          <a:p>
            <a:pPr marL="377825" indent="-377825" defTabSz="1008063">
              <a:lnSpc>
                <a:spcPct val="90000"/>
              </a:lnSpc>
            </a:pPr>
            <a:r>
              <a:rPr lang="en-US" altLang="de-DE" smtClean="0"/>
              <a:t>Code and content: in the </a:t>
            </a:r>
            <a:r>
              <a:rPr lang="en-US" altLang="de-DE" b="1" smtClean="0"/>
              <a:t>OpenLayers Subversion</a:t>
            </a:r>
            <a:r>
              <a:rPr lang="en-US" altLang="de-DE" smtClean="0"/>
              <a:t> (SVN) repository, </a:t>
            </a:r>
            <a:r>
              <a:rPr lang="en-US" altLang="de-DE" smtClean="0">
                <a:hlinkClick r:id="rId3"/>
              </a:rPr>
              <a:t>http://svn.openlayers.org/</a:t>
            </a:r>
            <a:endParaRPr lang="en-US" altLang="de-DE" smtClean="0"/>
          </a:p>
          <a:p>
            <a:pPr marL="377825" indent="-377825" defTabSz="1008063">
              <a:lnSpc>
                <a:spcPct val="90000"/>
              </a:lnSpc>
            </a:pPr>
            <a:r>
              <a:rPr lang="en-US" altLang="de-DE" smtClean="0"/>
              <a:t>enabling worldwide development</a:t>
            </a:r>
          </a:p>
          <a:p>
            <a:pPr marL="377825" indent="-377825" defTabSz="1008063">
              <a:lnSpc>
                <a:spcPct val="90000"/>
              </a:lnSpc>
            </a:pPr>
            <a:endParaRPr lang="en-US" altLang="de-DE" smtClean="0"/>
          </a:p>
          <a:p>
            <a:pPr marL="377825" indent="-377825" defTabSz="1008063">
              <a:lnSpc>
                <a:spcPct val="90000"/>
              </a:lnSpc>
            </a:pPr>
            <a:r>
              <a:rPr lang="en-US" altLang="de-DE" smtClean="0"/>
              <a:t>Project management using </a:t>
            </a:r>
            <a:r>
              <a:rPr lang="en-US" altLang="de-DE" b="1" smtClean="0"/>
              <a:t>trac</a:t>
            </a:r>
          </a:p>
          <a:p>
            <a:pPr marL="819150" lvl="1" indent="-315913" defTabSz="1008063">
              <a:lnSpc>
                <a:spcPct val="90000"/>
              </a:lnSpc>
            </a:pPr>
            <a:r>
              <a:rPr lang="en-US" altLang="de-DE" smtClean="0"/>
              <a:t>tracking system for bugs, feature requests, version management etc (“</a:t>
            </a:r>
            <a:r>
              <a:rPr lang="de-DE" altLang="de-DE" smtClean="0"/>
              <a:t>tickets“)</a:t>
            </a:r>
            <a:endParaRPr lang="en-US" altLang="de-DE" smtClean="0"/>
          </a:p>
          <a:p>
            <a:pPr marL="819150" lvl="1" indent="-315913" defTabSz="1008063">
              <a:lnSpc>
                <a:spcPct val="90000"/>
              </a:lnSpc>
            </a:pPr>
            <a:r>
              <a:rPr lang="en-US" altLang="de-DE" smtClean="0"/>
              <a:t>interface to Subversion</a:t>
            </a:r>
          </a:p>
          <a:p>
            <a:pPr marL="819150" lvl="1" indent="-315913" defTabSz="1008063">
              <a:lnSpc>
                <a:spcPct val="90000"/>
              </a:lnSpc>
            </a:pPr>
            <a:r>
              <a:rPr lang="en-US" altLang="de-DE" smtClean="0"/>
              <a:t>allows wiki-like markup in descriptions and messages, creating links and seamless references between bugs, tasks,files and wiki pages. </a:t>
            </a:r>
          </a:p>
          <a:p>
            <a:pPr marL="819150" lvl="1" indent="-315913" defTabSz="1008063">
              <a:lnSpc>
                <a:spcPct val="90000"/>
              </a:lnSpc>
            </a:pPr>
            <a:r>
              <a:rPr lang="en-US" altLang="de-DE" smtClean="0"/>
              <a:t>timeline gives historic view of the project, </a:t>
            </a:r>
            <a:endParaRPr lang="de-DE" altLang="de-DE" smtClean="0"/>
          </a:p>
        </p:txBody>
      </p:sp>
      <p:pic>
        <p:nvPicPr>
          <p:cNvPr id="49156" name="Picture 4"/>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7054850" y="3168650"/>
            <a:ext cx="1849438" cy="527050"/>
          </a:xfrm>
          <a:noFill/>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solidFill>
                  <a:schemeClr val="accent2"/>
                </a:solidFill>
                <a:prstDash val="solid"/>
                <a:miter lim="800000"/>
                <a:headEnd type="none" w="sm" len="sm"/>
                <a:tailEnd type="none" w="sm" len="sm"/>
              </a14:hiddenLine>
            </a:ext>
          </a:extLst>
        </p:spPr>
      </p:pic>
    </p:spTree>
    <p:extLst>
      <p:ext uri="{BB962C8B-B14F-4D97-AF65-F5344CB8AC3E}">
        <p14:creationId xmlns:p14="http://schemas.microsoft.com/office/powerpoint/2010/main" val="5084028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4098" name="Picture 2" descr="https://upload.wikimedia.org/wikipedia/commons/d/d3/Bundesarchiv_B_145_Bild-F041173-0013%2C_Frankfurt%2C_Friedenspreis_des_Deutschen_Buchhandels.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76672" y="10352"/>
            <a:ext cx="10842106" cy="6847647"/>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p:cNvSpPr/>
          <p:nvPr/>
        </p:nvSpPr>
        <p:spPr>
          <a:xfrm>
            <a:off x="179512" y="5940569"/>
            <a:ext cx="9433048" cy="830997"/>
          </a:xfrm>
          <a:prstGeom prst="rect">
            <a:avLst/>
          </a:prstGeom>
        </p:spPr>
        <p:txBody>
          <a:bodyPr wrap="square">
            <a:spAutoFit/>
          </a:bodyPr>
          <a:lstStyle/>
          <a:p>
            <a:r>
              <a:rPr lang="de-DE" dirty="0">
                <a:solidFill>
                  <a:schemeClr val="bg1">
                    <a:lumMod val="95000"/>
                  </a:schemeClr>
                </a:solidFill>
              </a:rPr>
              <a:t>Von Bundesarchiv, B 145 Bild-F041173-0013 / Reineke, Engelbert / CC-BY-SA 3.0, CC BY-SA 3.0 de, </a:t>
            </a:r>
            <a:r>
              <a:rPr lang="de-DE" dirty="0">
                <a:solidFill>
                  <a:schemeClr val="bg1">
                    <a:lumMod val="95000"/>
                  </a:schemeClr>
                </a:solidFill>
                <a:hlinkClick r:id="rId4"/>
              </a:rPr>
              <a:t>https://</a:t>
            </a:r>
            <a:r>
              <a:rPr lang="de-DE" dirty="0" smtClean="0">
                <a:solidFill>
                  <a:schemeClr val="bg1">
                    <a:lumMod val="95000"/>
                  </a:schemeClr>
                </a:solidFill>
                <a:hlinkClick r:id="rId4"/>
              </a:rPr>
              <a:t>commons.wikimedia.org/w/index.php?curid=5456321</a:t>
            </a:r>
            <a:r>
              <a:rPr lang="de-DE" dirty="0" smtClean="0">
                <a:solidFill>
                  <a:schemeClr val="bg1">
                    <a:lumMod val="95000"/>
                  </a:schemeClr>
                </a:solidFill>
              </a:rPr>
              <a:t/>
            </a:r>
            <a:br>
              <a:rPr lang="de-DE" dirty="0" smtClean="0">
                <a:solidFill>
                  <a:schemeClr val="bg1">
                    <a:lumMod val="95000"/>
                  </a:schemeClr>
                </a:solidFill>
              </a:rPr>
            </a:br>
            <a:r>
              <a:rPr lang="en-US" dirty="0">
                <a:solidFill>
                  <a:schemeClr val="bg1">
                    <a:lumMod val="95000"/>
                  </a:schemeClr>
                </a:solidFill>
              </a:rPr>
              <a:t>By Source, Fair use, https://en.wikipedia.org/w/index.php?curid=14973229</a:t>
            </a:r>
            <a:endParaRPr lang="de-DE" dirty="0">
              <a:solidFill>
                <a:schemeClr val="bg1">
                  <a:lumMod val="95000"/>
                </a:schemeClr>
              </a:solidFill>
            </a:endParaRPr>
          </a:p>
        </p:txBody>
      </p:sp>
      <p:pic>
        <p:nvPicPr>
          <p:cNvPr id="4100" name="Picture 4" descr="Cover first edition Limits to growth.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4208" y="3269396"/>
            <a:ext cx="2088232" cy="3093678"/>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p:cNvSpPr/>
          <p:nvPr/>
        </p:nvSpPr>
        <p:spPr>
          <a:xfrm>
            <a:off x="351614" y="836712"/>
            <a:ext cx="4943341" cy="584775"/>
          </a:xfrm>
          <a:prstGeom prst="rect">
            <a:avLst/>
          </a:prstGeom>
        </p:spPr>
        <p:txBody>
          <a:bodyPr wrap="none">
            <a:spAutoFit/>
          </a:bodyPr>
          <a:lstStyle/>
          <a:p>
            <a:r>
              <a:rPr lang="en-US" sz="3200" b="1" dirty="0" smtClean="0">
                <a:solidFill>
                  <a:schemeClr val="bg1"/>
                </a:solidFill>
              </a:rPr>
              <a:t>The Limits </a:t>
            </a:r>
            <a:r>
              <a:rPr lang="en-US" sz="3200" b="1" dirty="0">
                <a:solidFill>
                  <a:schemeClr val="bg1"/>
                </a:solidFill>
              </a:rPr>
              <a:t>to Growth </a:t>
            </a:r>
            <a:r>
              <a:rPr lang="en-US" sz="3200" b="1" dirty="0" smtClean="0">
                <a:solidFill>
                  <a:schemeClr val="bg1"/>
                </a:solidFill>
              </a:rPr>
              <a:t>(1972)</a:t>
            </a:r>
            <a:endParaRPr lang="de-DE" sz="3200" b="1" dirty="0">
              <a:solidFill>
                <a:schemeClr val="bg1"/>
              </a:solidFill>
            </a:endParaRPr>
          </a:p>
        </p:txBody>
      </p:sp>
    </p:spTree>
    <p:extLst>
      <p:ext uri="{BB962C8B-B14F-4D97-AF65-F5344CB8AC3E}">
        <p14:creationId xmlns:p14="http://schemas.microsoft.com/office/powerpoint/2010/main" val="385035897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defTabSz="1008063"/>
            <a:r>
              <a:rPr lang="de-DE" altLang="de-DE" smtClean="0"/>
              <a:t>OpenLayers Subversion System</a:t>
            </a:r>
          </a:p>
        </p:txBody>
      </p:sp>
      <p:sp>
        <p:nvSpPr>
          <p:cNvPr id="50179" name="Rectangle 3"/>
          <p:cNvSpPr>
            <a:spLocks noGrp="1" noChangeArrowheads="1"/>
          </p:cNvSpPr>
          <p:nvPr>
            <p:ph type="body" sz="half" idx="1"/>
          </p:nvPr>
        </p:nvSpPr>
        <p:spPr>
          <a:xfrm>
            <a:off x="682625" y="1671638"/>
            <a:ext cx="3670300" cy="4500562"/>
          </a:xfrm>
        </p:spPr>
        <p:txBody>
          <a:bodyPr/>
          <a:lstStyle/>
          <a:p>
            <a:pPr marL="377825" indent="-377825" defTabSz="1008063"/>
            <a:r>
              <a:rPr lang="de-DE" altLang="de-DE" smtClean="0"/>
              <a:t>a </a:t>
            </a:r>
            <a:r>
              <a:rPr lang="de-DE" altLang="de-DE" smtClean="0">
                <a:solidFill>
                  <a:schemeClr val="accent2"/>
                </a:solidFill>
              </a:rPr>
              <a:t>version control system </a:t>
            </a:r>
            <a:r>
              <a:rPr lang="de-DE" altLang="de-DE" smtClean="0">
                <a:solidFill>
                  <a:srgbClr val="003399"/>
                </a:solidFill>
              </a:rPr>
              <a:t>(successor of CVS)</a:t>
            </a:r>
          </a:p>
          <a:p>
            <a:pPr marL="377825" indent="-377825" defTabSz="1008063"/>
            <a:r>
              <a:rPr lang="de-DE" altLang="de-DE" smtClean="0">
                <a:solidFill>
                  <a:schemeClr val="accent2"/>
                </a:solidFill>
              </a:rPr>
              <a:t>trunk</a:t>
            </a:r>
            <a:r>
              <a:rPr lang="de-DE" altLang="de-DE" smtClean="0"/>
              <a:t>: current version of project</a:t>
            </a:r>
          </a:p>
          <a:p>
            <a:pPr marL="377825" indent="-377825" defTabSz="1008063"/>
            <a:r>
              <a:rPr lang="de-DE" altLang="de-DE" smtClean="0">
                <a:solidFill>
                  <a:schemeClr val="accent2"/>
                </a:solidFill>
              </a:rPr>
              <a:t>branches</a:t>
            </a:r>
            <a:r>
              <a:rPr lang="de-DE" altLang="de-DE" smtClean="0"/>
              <a:t>: copies of original source</a:t>
            </a:r>
          </a:p>
          <a:p>
            <a:pPr marL="377825" indent="-377825" defTabSz="1008063"/>
            <a:r>
              <a:rPr lang="de-DE" altLang="de-DE" smtClean="0">
                <a:solidFill>
                  <a:schemeClr val="accent2"/>
                </a:solidFill>
              </a:rPr>
              <a:t>tags</a:t>
            </a:r>
            <a:r>
              <a:rPr lang="de-DE" altLang="de-DE" smtClean="0"/>
              <a:t>: copies without modifications</a:t>
            </a:r>
          </a:p>
          <a:p>
            <a:pPr marL="377825" indent="-377825" defTabSz="1008063"/>
            <a:r>
              <a:rPr lang="de-DE" altLang="de-DE" smtClean="0">
                <a:solidFill>
                  <a:schemeClr val="accent2"/>
                </a:solidFill>
              </a:rPr>
              <a:t>sandbox</a:t>
            </a:r>
            <a:r>
              <a:rPr lang="de-DE" altLang="de-DE" smtClean="0"/>
              <a:t>: „playground“ for single developers</a:t>
            </a:r>
          </a:p>
        </p:txBody>
      </p:sp>
      <p:pic>
        <p:nvPicPr>
          <p:cNvPr id="50180" name="Picture 4"/>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5226050" y="1992313"/>
            <a:ext cx="3119438" cy="1787525"/>
          </a:xfrm>
          <a:noFill/>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solidFill>
                  <a:schemeClr val="accent2"/>
                </a:solidFill>
                <a:prstDash val="solid"/>
                <a:miter lim="800000"/>
                <a:headEnd type="none" w="sm" len="sm"/>
                <a:tailEnd type="none" w="sm" len="sm"/>
              </a14:hiddenLine>
            </a:ext>
          </a:extLst>
        </p:spPr>
      </p:pic>
      <p:pic>
        <p:nvPicPr>
          <p:cNvPr id="50181" name="Picture 5"/>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5226050" y="4083050"/>
            <a:ext cx="3473450" cy="1970088"/>
          </a:xfrm>
          <a:noFill/>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solidFill>
                  <a:schemeClr val="accent2"/>
                </a:solidFill>
                <a:prstDash val="solid"/>
                <a:miter lim="800000"/>
                <a:headEnd type="none" w="sm" len="sm"/>
                <a:tailEnd type="none" w="sm" len="sm"/>
              </a14:hiddenLine>
            </a:ext>
          </a:extLst>
        </p:spPr>
      </p:pic>
      <p:sp>
        <p:nvSpPr>
          <p:cNvPr id="50182" name="Rectangle 6"/>
          <p:cNvSpPr>
            <a:spLocks noChangeArrowheads="1"/>
          </p:cNvSpPr>
          <p:nvPr/>
        </p:nvSpPr>
        <p:spPr bwMode="auto">
          <a:xfrm>
            <a:off x="4670425" y="6372225"/>
            <a:ext cx="4341813" cy="2762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accent2"/>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spAutoFit/>
          </a:bodyPr>
          <a:lstStyle>
            <a:lvl1pPr defTabSz="828675" eaLnBrk="0" hangingPunct="0">
              <a:spcBef>
                <a:spcPct val="35000"/>
              </a:spcBef>
              <a:buChar char="•"/>
              <a:defRPr sz="1600">
                <a:solidFill>
                  <a:srgbClr val="D9D9D9"/>
                </a:solidFill>
                <a:latin typeface="Calibri" pitchFamily="34" charset="0"/>
              </a:defRPr>
            </a:lvl1pPr>
            <a:lvl2pPr marL="742950" indent="-285750" defTabSz="828675" eaLnBrk="0" hangingPunct="0">
              <a:spcBef>
                <a:spcPct val="35000"/>
              </a:spcBef>
              <a:buChar char="–"/>
              <a:defRPr sz="1600">
                <a:solidFill>
                  <a:srgbClr val="D9D9D9"/>
                </a:solidFill>
                <a:latin typeface="Calibri" pitchFamily="34" charset="0"/>
              </a:defRPr>
            </a:lvl2pPr>
            <a:lvl3pPr marL="1143000" indent="-228600" defTabSz="828675" eaLnBrk="0" hangingPunct="0">
              <a:spcBef>
                <a:spcPct val="35000"/>
              </a:spcBef>
              <a:buChar char="•"/>
              <a:defRPr sz="1600">
                <a:solidFill>
                  <a:srgbClr val="D9D9D9"/>
                </a:solidFill>
                <a:latin typeface="Calibri" pitchFamily="34" charset="0"/>
              </a:defRPr>
            </a:lvl3pPr>
            <a:lvl4pPr marL="1600200" indent="-228600" defTabSz="828675" eaLnBrk="0" hangingPunct="0">
              <a:spcBef>
                <a:spcPct val="35000"/>
              </a:spcBef>
              <a:buChar char="–"/>
              <a:defRPr sz="1600">
                <a:solidFill>
                  <a:srgbClr val="D9D9D9"/>
                </a:solidFill>
                <a:latin typeface="Calibri" pitchFamily="34" charset="0"/>
              </a:defRPr>
            </a:lvl4pPr>
            <a:lvl5pPr marL="2057400" indent="-228600" defTabSz="828675" eaLnBrk="0" hangingPunct="0">
              <a:spcBef>
                <a:spcPct val="35000"/>
              </a:spcBef>
              <a:buChar char="»"/>
              <a:defRPr sz="1600">
                <a:solidFill>
                  <a:srgbClr val="D9D9D9"/>
                </a:solidFill>
                <a:latin typeface="Calibri" pitchFamily="34" charset="0"/>
              </a:defRPr>
            </a:lvl5pPr>
            <a:lvl6pPr marL="2514600" indent="-228600" defTabSz="828675" eaLnBrk="0" fontAlgn="base" hangingPunct="0">
              <a:spcBef>
                <a:spcPct val="35000"/>
              </a:spcBef>
              <a:spcAft>
                <a:spcPct val="0"/>
              </a:spcAft>
              <a:buChar char="»"/>
              <a:defRPr sz="1600">
                <a:solidFill>
                  <a:srgbClr val="D9D9D9"/>
                </a:solidFill>
                <a:latin typeface="Calibri" pitchFamily="34" charset="0"/>
              </a:defRPr>
            </a:lvl6pPr>
            <a:lvl7pPr marL="2971800" indent="-228600" defTabSz="828675" eaLnBrk="0" fontAlgn="base" hangingPunct="0">
              <a:spcBef>
                <a:spcPct val="35000"/>
              </a:spcBef>
              <a:spcAft>
                <a:spcPct val="0"/>
              </a:spcAft>
              <a:buChar char="»"/>
              <a:defRPr sz="1600">
                <a:solidFill>
                  <a:srgbClr val="D9D9D9"/>
                </a:solidFill>
                <a:latin typeface="Calibri" pitchFamily="34" charset="0"/>
              </a:defRPr>
            </a:lvl7pPr>
            <a:lvl8pPr marL="3429000" indent="-228600" defTabSz="828675" eaLnBrk="0" fontAlgn="base" hangingPunct="0">
              <a:spcBef>
                <a:spcPct val="35000"/>
              </a:spcBef>
              <a:spcAft>
                <a:spcPct val="0"/>
              </a:spcAft>
              <a:buChar char="»"/>
              <a:defRPr sz="1600">
                <a:solidFill>
                  <a:srgbClr val="D9D9D9"/>
                </a:solidFill>
                <a:latin typeface="Calibri" pitchFamily="34" charset="0"/>
              </a:defRPr>
            </a:lvl8pPr>
            <a:lvl9pPr marL="3886200" indent="-228600" defTabSz="828675"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r>
              <a:rPr lang="de-DE" altLang="de-DE" sz="1300">
                <a:solidFill>
                  <a:schemeClr val="tx1"/>
                </a:solidFill>
                <a:latin typeface="Tahoma" pitchFamily="34" charset="0"/>
              </a:rPr>
              <a:t>http://en.wikipedia.org/wiki/Subversion_%28software%29</a:t>
            </a:r>
          </a:p>
        </p:txBody>
      </p:sp>
      <p:pic>
        <p:nvPicPr>
          <p:cNvPr id="5018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6050" y="1339850"/>
            <a:ext cx="2997200" cy="4095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accent2"/>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613267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defTabSz="1008063"/>
            <a:r>
              <a:rPr lang="en-US" altLang="de-DE" smtClean="0"/>
              <a:t>Tracking system</a:t>
            </a:r>
            <a:endParaRPr lang="de-DE" altLang="de-DE" smtClean="0"/>
          </a:p>
        </p:txBody>
      </p:sp>
      <p:pic>
        <p:nvPicPr>
          <p:cNvPr id="51203"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54063" y="2417763"/>
            <a:ext cx="8129587" cy="3332162"/>
          </a:xfrm>
          <a:noFill/>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solidFill>
                  <a:schemeClr val="accent2"/>
                </a:solidFill>
                <a:prstDash val="solid"/>
                <a:miter lim="800000"/>
                <a:headEnd type="none" w="sm" len="sm"/>
                <a:tailEnd type="none" w="sm" len="sm"/>
              </a14:hiddenLine>
            </a:ext>
          </a:extLst>
        </p:spPr>
      </p:pic>
      <p:sp>
        <p:nvSpPr>
          <p:cNvPr id="51204" name="Oval 4"/>
          <p:cNvSpPr>
            <a:spLocks noChangeArrowheads="1"/>
          </p:cNvSpPr>
          <p:nvPr/>
        </p:nvSpPr>
        <p:spPr bwMode="auto">
          <a:xfrm>
            <a:off x="587375" y="2709863"/>
            <a:ext cx="849313" cy="458787"/>
          </a:xfrm>
          <a:prstGeom prst="ellipse">
            <a:avLst/>
          </a:prstGeom>
          <a:noFill/>
          <a:ln w="28575">
            <a:solidFill>
              <a:srgbClr val="FF3300"/>
            </a:solidFill>
            <a:round/>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35000"/>
              </a:spcBef>
              <a:buChar char="•"/>
              <a:defRPr sz="1600">
                <a:solidFill>
                  <a:srgbClr val="D9D9D9"/>
                </a:solidFill>
                <a:latin typeface="Calibri" pitchFamily="34" charset="0"/>
              </a:defRPr>
            </a:lvl1pPr>
            <a:lvl2pPr marL="742950" indent="-285750" eaLnBrk="0" hangingPunct="0">
              <a:spcBef>
                <a:spcPct val="35000"/>
              </a:spcBef>
              <a:buChar char="–"/>
              <a:defRPr sz="1600">
                <a:solidFill>
                  <a:srgbClr val="D9D9D9"/>
                </a:solidFill>
                <a:latin typeface="Calibri" pitchFamily="34" charset="0"/>
              </a:defRPr>
            </a:lvl2pPr>
            <a:lvl3pPr marL="1143000" indent="-228600" eaLnBrk="0" hangingPunct="0">
              <a:spcBef>
                <a:spcPct val="35000"/>
              </a:spcBef>
              <a:buChar char="•"/>
              <a:defRPr sz="1600">
                <a:solidFill>
                  <a:srgbClr val="D9D9D9"/>
                </a:solidFill>
                <a:latin typeface="Calibri" pitchFamily="34" charset="0"/>
              </a:defRPr>
            </a:lvl3pPr>
            <a:lvl4pPr marL="1600200" indent="-228600" eaLnBrk="0" hangingPunct="0">
              <a:spcBef>
                <a:spcPct val="35000"/>
              </a:spcBef>
              <a:buChar char="–"/>
              <a:defRPr sz="1600">
                <a:solidFill>
                  <a:srgbClr val="D9D9D9"/>
                </a:solidFill>
                <a:latin typeface="Calibri" pitchFamily="34" charset="0"/>
              </a:defRPr>
            </a:lvl4pPr>
            <a:lvl5pPr marL="2057400" indent="-228600" eaLnBrk="0" hangingPunct="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endParaRPr lang="de-DE" altLang="de-DE">
              <a:solidFill>
                <a:schemeClr val="tx1"/>
              </a:solidFill>
            </a:endParaRPr>
          </a:p>
        </p:txBody>
      </p:sp>
      <p:sp>
        <p:nvSpPr>
          <p:cNvPr id="51205" name="Oval 5"/>
          <p:cNvSpPr>
            <a:spLocks noChangeArrowheads="1"/>
          </p:cNvSpPr>
          <p:nvPr/>
        </p:nvSpPr>
        <p:spPr bwMode="auto">
          <a:xfrm>
            <a:off x="4310063" y="2709863"/>
            <a:ext cx="849312" cy="458787"/>
          </a:xfrm>
          <a:prstGeom prst="ellipse">
            <a:avLst/>
          </a:prstGeom>
          <a:noFill/>
          <a:ln w="28575">
            <a:solidFill>
              <a:srgbClr val="FF3300"/>
            </a:solidFill>
            <a:round/>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35000"/>
              </a:spcBef>
              <a:buChar char="•"/>
              <a:defRPr sz="1600">
                <a:solidFill>
                  <a:srgbClr val="D9D9D9"/>
                </a:solidFill>
                <a:latin typeface="Calibri" pitchFamily="34" charset="0"/>
              </a:defRPr>
            </a:lvl1pPr>
            <a:lvl2pPr marL="742950" indent="-285750" eaLnBrk="0" hangingPunct="0">
              <a:spcBef>
                <a:spcPct val="35000"/>
              </a:spcBef>
              <a:buChar char="–"/>
              <a:defRPr sz="1600">
                <a:solidFill>
                  <a:srgbClr val="D9D9D9"/>
                </a:solidFill>
                <a:latin typeface="Calibri" pitchFamily="34" charset="0"/>
              </a:defRPr>
            </a:lvl2pPr>
            <a:lvl3pPr marL="1143000" indent="-228600" eaLnBrk="0" hangingPunct="0">
              <a:spcBef>
                <a:spcPct val="35000"/>
              </a:spcBef>
              <a:buChar char="•"/>
              <a:defRPr sz="1600">
                <a:solidFill>
                  <a:srgbClr val="D9D9D9"/>
                </a:solidFill>
                <a:latin typeface="Calibri" pitchFamily="34" charset="0"/>
              </a:defRPr>
            </a:lvl3pPr>
            <a:lvl4pPr marL="1600200" indent="-228600" eaLnBrk="0" hangingPunct="0">
              <a:spcBef>
                <a:spcPct val="35000"/>
              </a:spcBef>
              <a:buChar char="–"/>
              <a:defRPr sz="1600">
                <a:solidFill>
                  <a:srgbClr val="D9D9D9"/>
                </a:solidFill>
                <a:latin typeface="Calibri" pitchFamily="34" charset="0"/>
              </a:defRPr>
            </a:lvl4pPr>
            <a:lvl5pPr marL="2057400" indent="-228600" eaLnBrk="0" hangingPunct="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endParaRPr lang="de-DE" altLang="de-DE">
              <a:solidFill>
                <a:schemeClr val="tx1"/>
              </a:solidFill>
            </a:endParaRPr>
          </a:p>
        </p:txBody>
      </p:sp>
      <p:sp>
        <p:nvSpPr>
          <p:cNvPr id="51206" name="Oval 6"/>
          <p:cNvSpPr>
            <a:spLocks noChangeArrowheads="1"/>
          </p:cNvSpPr>
          <p:nvPr/>
        </p:nvSpPr>
        <p:spPr bwMode="auto">
          <a:xfrm>
            <a:off x="5813425" y="2709863"/>
            <a:ext cx="849313" cy="458787"/>
          </a:xfrm>
          <a:prstGeom prst="ellipse">
            <a:avLst/>
          </a:prstGeom>
          <a:noFill/>
          <a:ln w="28575">
            <a:solidFill>
              <a:srgbClr val="FF3300"/>
            </a:solidFill>
            <a:round/>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35000"/>
              </a:spcBef>
              <a:buChar char="•"/>
              <a:defRPr sz="1600">
                <a:solidFill>
                  <a:srgbClr val="D9D9D9"/>
                </a:solidFill>
                <a:latin typeface="Calibri" pitchFamily="34" charset="0"/>
              </a:defRPr>
            </a:lvl1pPr>
            <a:lvl2pPr marL="742950" indent="-285750" eaLnBrk="0" hangingPunct="0">
              <a:spcBef>
                <a:spcPct val="35000"/>
              </a:spcBef>
              <a:buChar char="–"/>
              <a:defRPr sz="1600">
                <a:solidFill>
                  <a:srgbClr val="D9D9D9"/>
                </a:solidFill>
                <a:latin typeface="Calibri" pitchFamily="34" charset="0"/>
              </a:defRPr>
            </a:lvl2pPr>
            <a:lvl3pPr marL="1143000" indent="-228600" eaLnBrk="0" hangingPunct="0">
              <a:spcBef>
                <a:spcPct val="35000"/>
              </a:spcBef>
              <a:buChar char="•"/>
              <a:defRPr sz="1600">
                <a:solidFill>
                  <a:srgbClr val="D9D9D9"/>
                </a:solidFill>
                <a:latin typeface="Calibri" pitchFamily="34" charset="0"/>
              </a:defRPr>
            </a:lvl3pPr>
            <a:lvl4pPr marL="1600200" indent="-228600" eaLnBrk="0" hangingPunct="0">
              <a:spcBef>
                <a:spcPct val="35000"/>
              </a:spcBef>
              <a:buChar char="–"/>
              <a:defRPr sz="1600">
                <a:solidFill>
                  <a:srgbClr val="D9D9D9"/>
                </a:solidFill>
                <a:latin typeface="Calibri" pitchFamily="34" charset="0"/>
              </a:defRPr>
            </a:lvl4pPr>
            <a:lvl5pPr marL="2057400" indent="-228600" eaLnBrk="0" hangingPunct="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endParaRPr lang="de-DE" altLang="de-DE">
              <a:solidFill>
                <a:schemeClr val="tx1"/>
              </a:solidFill>
            </a:endParaRPr>
          </a:p>
        </p:txBody>
      </p:sp>
    </p:spTree>
    <p:extLst>
      <p:ext uri="{BB962C8B-B14F-4D97-AF65-F5344CB8AC3E}">
        <p14:creationId xmlns:p14="http://schemas.microsoft.com/office/powerpoint/2010/main" val="391400761"/>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defTabSz="1008063"/>
            <a:r>
              <a:rPr lang="de-DE" altLang="de-DE" smtClean="0"/>
              <a:t>Testing Methodology</a:t>
            </a:r>
          </a:p>
        </p:txBody>
      </p:sp>
      <p:sp>
        <p:nvSpPr>
          <p:cNvPr id="52227" name="Rectangle 3"/>
          <p:cNvSpPr>
            <a:spLocks noGrp="1" noChangeArrowheads="1"/>
          </p:cNvSpPr>
          <p:nvPr>
            <p:ph type="body" sz="half" idx="1"/>
          </p:nvPr>
        </p:nvSpPr>
        <p:spPr>
          <a:xfrm>
            <a:off x="682625" y="1671638"/>
            <a:ext cx="2779713" cy="4500562"/>
          </a:xfrm>
        </p:spPr>
        <p:txBody>
          <a:bodyPr/>
          <a:lstStyle/>
          <a:p>
            <a:pPr marL="377825" indent="-377825" defTabSz="1008063"/>
            <a:r>
              <a:rPr lang="de-DE" altLang="de-DE" smtClean="0"/>
              <a:t>Test.AnotherWay-Framework</a:t>
            </a:r>
          </a:p>
          <a:p>
            <a:pPr marL="377825" indent="-377825" defTabSz="1008063"/>
            <a:r>
              <a:rPr lang="de-DE" altLang="de-DE" smtClean="0"/>
              <a:t>more than 2100 automated tests </a:t>
            </a:r>
            <a:r>
              <a:rPr lang="de-DE" altLang="de-DE" sz="1000" smtClean="0"/>
              <a:t>(http://openlayers.org/blog/2007/08/23/automated-testing/)</a:t>
            </a:r>
          </a:p>
        </p:txBody>
      </p:sp>
      <p:pic>
        <p:nvPicPr>
          <p:cNvPr id="52228"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657600" y="1535113"/>
            <a:ext cx="5226050" cy="4313237"/>
          </a:xfrm>
          <a:noFill/>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solidFill>
                  <a:schemeClr val="accent2"/>
                </a:solidFill>
                <a:prstDash val="solid"/>
                <a:miter lim="800000"/>
                <a:headEnd type="none" w="sm" len="sm"/>
                <a:tailEnd type="none" w="sm" len="sm"/>
              </a14:hiddenLine>
            </a:ext>
          </a:extLst>
        </p:spPr>
      </p:pic>
      <p:sp>
        <p:nvSpPr>
          <p:cNvPr id="52229" name="Rectangle 5"/>
          <p:cNvSpPr>
            <a:spLocks noChangeArrowheads="1"/>
          </p:cNvSpPr>
          <p:nvPr/>
        </p:nvSpPr>
        <p:spPr bwMode="auto">
          <a:xfrm>
            <a:off x="3917950" y="6042025"/>
            <a:ext cx="3932238"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accent2"/>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spAutoFit/>
          </a:bodyPr>
          <a:lstStyle>
            <a:lvl1pPr defTabSz="828675" eaLnBrk="0" hangingPunct="0">
              <a:spcBef>
                <a:spcPct val="35000"/>
              </a:spcBef>
              <a:buChar char="•"/>
              <a:defRPr sz="1600">
                <a:solidFill>
                  <a:srgbClr val="D9D9D9"/>
                </a:solidFill>
                <a:latin typeface="Calibri" pitchFamily="34" charset="0"/>
              </a:defRPr>
            </a:lvl1pPr>
            <a:lvl2pPr marL="742950" indent="-285750" defTabSz="828675" eaLnBrk="0" hangingPunct="0">
              <a:spcBef>
                <a:spcPct val="35000"/>
              </a:spcBef>
              <a:buChar char="–"/>
              <a:defRPr sz="1600">
                <a:solidFill>
                  <a:srgbClr val="D9D9D9"/>
                </a:solidFill>
                <a:latin typeface="Calibri" pitchFamily="34" charset="0"/>
              </a:defRPr>
            </a:lvl2pPr>
            <a:lvl3pPr marL="1143000" indent="-228600" defTabSz="828675" eaLnBrk="0" hangingPunct="0">
              <a:spcBef>
                <a:spcPct val="35000"/>
              </a:spcBef>
              <a:buChar char="•"/>
              <a:defRPr sz="1600">
                <a:solidFill>
                  <a:srgbClr val="D9D9D9"/>
                </a:solidFill>
                <a:latin typeface="Calibri" pitchFamily="34" charset="0"/>
              </a:defRPr>
            </a:lvl3pPr>
            <a:lvl4pPr marL="1600200" indent="-228600" defTabSz="828675" eaLnBrk="0" hangingPunct="0">
              <a:spcBef>
                <a:spcPct val="35000"/>
              </a:spcBef>
              <a:buChar char="–"/>
              <a:defRPr sz="1600">
                <a:solidFill>
                  <a:srgbClr val="D9D9D9"/>
                </a:solidFill>
                <a:latin typeface="Calibri" pitchFamily="34" charset="0"/>
              </a:defRPr>
            </a:lvl4pPr>
            <a:lvl5pPr marL="2057400" indent="-228600" defTabSz="828675" eaLnBrk="0" hangingPunct="0">
              <a:spcBef>
                <a:spcPct val="35000"/>
              </a:spcBef>
              <a:buChar char="»"/>
              <a:defRPr sz="1600">
                <a:solidFill>
                  <a:srgbClr val="D9D9D9"/>
                </a:solidFill>
                <a:latin typeface="Calibri" pitchFamily="34" charset="0"/>
              </a:defRPr>
            </a:lvl5pPr>
            <a:lvl6pPr marL="2514600" indent="-228600" defTabSz="828675" eaLnBrk="0" fontAlgn="base" hangingPunct="0">
              <a:spcBef>
                <a:spcPct val="35000"/>
              </a:spcBef>
              <a:spcAft>
                <a:spcPct val="0"/>
              </a:spcAft>
              <a:buChar char="»"/>
              <a:defRPr sz="1600">
                <a:solidFill>
                  <a:srgbClr val="D9D9D9"/>
                </a:solidFill>
                <a:latin typeface="Calibri" pitchFamily="34" charset="0"/>
              </a:defRPr>
            </a:lvl6pPr>
            <a:lvl7pPr marL="2971800" indent="-228600" defTabSz="828675" eaLnBrk="0" fontAlgn="base" hangingPunct="0">
              <a:spcBef>
                <a:spcPct val="35000"/>
              </a:spcBef>
              <a:spcAft>
                <a:spcPct val="0"/>
              </a:spcAft>
              <a:buChar char="»"/>
              <a:defRPr sz="1600">
                <a:solidFill>
                  <a:srgbClr val="D9D9D9"/>
                </a:solidFill>
                <a:latin typeface="Calibri" pitchFamily="34" charset="0"/>
              </a:defRPr>
            </a:lvl7pPr>
            <a:lvl8pPr marL="3429000" indent="-228600" defTabSz="828675" eaLnBrk="0" fontAlgn="base" hangingPunct="0">
              <a:spcBef>
                <a:spcPct val="35000"/>
              </a:spcBef>
              <a:spcAft>
                <a:spcPct val="0"/>
              </a:spcAft>
              <a:buChar char="»"/>
              <a:defRPr sz="1600">
                <a:solidFill>
                  <a:srgbClr val="D9D9D9"/>
                </a:solidFill>
                <a:latin typeface="Calibri" pitchFamily="34" charset="0"/>
              </a:defRPr>
            </a:lvl8pPr>
            <a:lvl9pPr marL="3886200" indent="-228600" defTabSz="828675"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r>
              <a:rPr lang="de-DE" altLang="de-DE" sz="1500">
                <a:solidFill>
                  <a:schemeClr val="tx1"/>
                </a:solidFill>
                <a:latin typeface="Tahoma" pitchFamily="34" charset="0"/>
              </a:rPr>
              <a:t>http://openlayers.org/dev/tests/run-tests.html</a:t>
            </a:r>
          </a:p>
        </p:txBody>
      </p:sp>
    </p:spTree>
    <p:extLst>
      <p:ext uri="{BB962C8B-B14F-4D97-AF65-F5344CB8AC3E}">
        <p14:creationId xmlns:p14="http://schemas.microsoft.com/office/powerpoint/2010/main" val="28670048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The </a:t>
            </a:r>
            <a:r>
              <a:rPr lang="de-DE" dirty="0" err="1" smtClean="0"/>
              <a:t>Tragedy</a:t>
            </a:r>
            <a:r>
              <a:rPr lang="de-DE" dirty="0" smtClean="0"/>
              <a:t> </a:t>
            </a:r>
            <a:r>
              <a:rPr lang="de-DE" dirty="0" err="1" smtClean="0"/>
              <a:t>of</a:t>
            </a:r>
            <a:r>
              <a:rPr lang="de-DE" dirty="0" smtClean="0"/>
              <a:t> </a:t>
            </a:r>
            <a:r>
              <a:rPr lang="de-DE" dirty="0" err="1" smtClean="0"/>
              <a:t>Commons</a:t>
            </a:r>
            <a:endParaRPr lang="de-DE" dirty="0"/>
          </a:p>
        </p:txBody>
      </p:sp>
      <p:sp>
        <p:nvSpPr>
          <p:cNvPr id="3" name="Inhaltsplatzhalter 2"/>
          <p:cNvSpPr>
            <a:spLocks noGrp="1"/>
          </p:cNvSpPr>
          <p:nvPr>
            <p:ph idx="1"/>
          </p:nvPr>
        </p:nvSpPr>
        <p:spPr>
          <a:xfrm>
            <a:off x="682625" y="2636912"/>
            <a:ext cx="7478713" cy="3535288"/>
          </a:xfrm>
        </p:spPr>
        <p:txBody>
          <a:bodyPr/>
          <a:lstStyle/>
          <a:p>
            <a:pPr marL="0" indent="0" algn="r">
              <a:buNone/>
            </a:pPr>
            <a:r>
              <a:rPr lang="en-US" sz="3200" dirty="0" smtClean="0">
                <a:latin typeface="Times New Roman" panose="02020603050405020304" pitchFamily="18" charset="0"/>
                <a:cs typeface="Times New Roman" panose="02020603050405020304" pitchFamily="18" charset="0"/>
              </a:rPr>
              <a:t>"</a:t>
            </a:r>
            <a:r>
              <a:rPr lang="en-US" sz="3200" b="1" dirty="0" smtClean="0">
                <a:latin typeface="Times New Roman" panose="02020603050405020304" pitchFamily="18" charset="0"/>
                <a:cs typeface="Times New Roman" panose="02020603050405020304" pitchFamily="18" charset="0"/>
              </a:rPr>
              <a:t>Ruin </a:t>
            </a:r>
            <a:r>
              <a:rPr lang="en-US" sz="3200" b="1" dirty="0">
                <a:latin typeface="Times New Roman" panose="02020603050405020304" pitchFamily="18" charset="0"/>
                <a:cs typeface="Times New Roman" panose="02020603050405020304" pitchFamily="18" charset="0"/>
              </a:rPr>
              <a:t>is the </a:t>
            </a:r>
            <a:r>
              <a:rPr lang="en-US" sz="3200" b="1" dirty="0" smtClean="0">
                <a:latin typeface="Times New Roman" panose="02020603050405020304" pitchFamily="18" charset="0"/>
                <a:cs typeface="Times New Roman" panose="02020603050405020304" pitchFamily="18" charset="0"/>
              </a:rPr>
              <a:t>destination toward </a:t>
            </a:r>
            <a:r>
              <a:rPr lang="en-US" sz="3200" b="1" dirty="0">
                <a:latin typeface="Times New Roman" panose="02020603050405020304" pitchFamily="18" charset="0"/>
                <a:cs typeface="Times New Roman" panose="02020603050405020304" pitchFamily="18" charset="0"/>
              </a:rPr>
              <a:t>which all men rush, each </a:t>
            </a:r>
            <a:r>
              <a:rPr lang="en-US" sz="3200" b="1" dirty="0" smtClean="0">
                <a:latin typeface="Times New Roman" panose="02020603050405020304" pitchFamily="18" charset="0"/>
                <a:cs typeface="Times New Roman" panose="02020603050405020304" pitchFamily="18" charset="0"/>
              </a:rPr>
              <a:t>pursuing his </a:t>
            </a:r>
            <a:r>
              <a:rPr lang="en-US" sz="3200" b="1" dirty="0">
                <a:latin typeface="Times New Roman" panose="02020603050405020304" pitchFamily="18" charset="0"/>
                <a:cs typeface="Times New Roman" panose="02020603050405020304" pitchFamily="18" charset="0"/>
              </a:rPr>
              <a:t>own best interest in a society </a:t>
            </a:r>
            <a:r>
              <a:rPr lang="en-US" sz="3200" b="1" dirty="0" smtClean="0">
                <a:latin typeface="Times New Roman" panose="02020603050405020304" pitchFamily="18" charset="0"/>
                <a:cs typeface="Times New Roman" panose="02020603050405020304" pitchFamily="18" charset="0"/>
              </a:rPr>
              <a:t>that believes </a:t>
            </a:r>
            <a:r>
              <a:rPr lang="en-US" sz="3200" b="1" dirty="0">
                <a:latin typeface="Times New Roman" panose="02020603050405020304" pitchFamily="18" charset="0"/>
                <a:cs typeface="Times New Roman" panose="02020603050405020304" pitchFamily="18" charset="0"/>
              </a:rPr>
              <a:t>in </a:t>
            </a:r>
            <a:r>
              <a:rPr lang="en-US" sz="3200" b="1" dirty="0" smtClean="0">
                <a:latin typeface="Times New Roman" panose="02020603050405020304" pitchFamily="18" charset="0"/>
                <a:cs typeface="Times New Roman" panose="02020603050405020304" pitchFamily="18" charset="0"/>
              </a:rPr>
              <a:t>the </a:t>
            </a:r>
            <a:r>
              <a:rPr lang="en-US" sz="3200" b="1" dirty="0">
                <a:latin typeface="Times New Roman" panose="02020603050405020304" pitchFamily="18" charset="0"/>
                <a:cs typeface="Times New Roman" panose="02020603050405020304" pitchFamily="18" charset="0"/>
              </a:rPr>
              <a:t>freedom of the </a:t>
            </a:r>
            <a:r>
              <a:rPr lang="en-US" sz="3200" b="1" dirty="0" smtClean="0">
                <a:latin typeface="Times New Roman" panose="02020603050405020304" pitchFamily="18" charset="0"/>
                <a:cs typeface="Times New Roman" panose="02020603050405020304" pitchFamily="18" charset="0"/>
              </a:rPr>
              <a:t>common</a:t>
            </a:r>
            <a:r>
              <a:rPr lang="en-US" sz="3200" dirty="0" smtClean="0">
                <a:latin typeface="Times New Roman" panose="02020603050405020304" pitchFamily="18" charset="0"/>
                <a:cs typeface="Times New Roman" panose="02020603050405020304" pitchFamily="18" charset="0"/>
              </a:rPr>
              <a:t>".</a:t>
            </a:r>
            <a:br>
              <a:rPr lang="en-US" sz="3200" dirty="0" smtClean="0">
                <a:latin typeface="Times New Roman" panose="02020603050405020304" pitchFamily="18" charset="0"/>
                <a:cs typeface="Times New Roman" panose="02020603050405020304" pitchFamily="18" charset="0"/>
              </a:rPr>
            </a:br>
            <a:r>
              <a:rPr lang="en-US" sz="3200" dirty="0" smtClean="0"/>
              <a:t> </a:t>
            </a:r>
            <a:br>
              <a:rPr lang="en-US" sz="3200" dirty="0" smtClean="0"/>
            </a:br>
            <a:endParaRPr lang="de-DE" sz="2400" dirty="0"/>
          </a:p>
        </p:txBody>
      </p:sp>
      <p:pic>
        <p:nvPicPr>
          <p:cNvPr id="9218" name="Picture 2" descr="C:\Users\Behr\AppData\Local\Temp\SNAGHTML1f6810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9952" y="-686544"/>
            <a:ext cx="8226019" cy="1296144"/>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p:cNvSpPr/>
          <p:nvPr/>
        </p:nvSpPr>
        <p:spPr>
          <a:xfrm>
            <a:off x="906408" y="5987533"/>
            <a:ext cx="7353369" cy="461665"/>
          </a:xfrm>
          <a:prstGeom prst="rect">
            <a:avLst/>
          </a:prstGeom>
        </p:spPr>
        <p:txBody>
          <a:bodyPr wrap="square">
            <a:spAutoFit/>
          </a:bodyPr>
          <a:lstStyle/>
          <a:p>
            <a:r>
              <a:rPr lang="en-US" sz="2400" kern="0" dirty="0">
                <a:solidFill>
                  <a:srgbClr val="D9D9D9"/>
                </a:solidFill>
                <a:latin typeface="Calibri"/>
              </a:rPr>
              <a:t>(Hardin 1968, p. 1.244, cited after </a:t>
            </a:r>
            <a:r>
              <a:rPr lang="en-US" sz="2400" kern="0" dirty="0" err="1">
                <a:solidFill>
                  <a:srgbClr val="D9D9D9"/>
                </a:solidFill>
                <a:latin typeface="Calibri"/>
              </a:rPr>
              <a:t>Ostrom</a:t>
            </a:r>
            <a:r>
              <a:rPr lang="en-US" sz="2400" kern="0" dirty="0">
                <a:solidFill>
                  <a:srgbClr val="D9D9D9"/>
                </a:solidFill>
                <a:latin typeface="Calibri"/>
              </a:rPr>
              <a:t> 1999)</a:t>
            </a:r>
            <a:endParaRPr lang="de-DE" dirty="0"/>
          </a:p>
        </p:txBody>
      </p:sp>
    </p:spTree>
    <p:extLst>
      <p:ext uri="{BB962C8B-B14F-4D97-AF65-F5344CB8AC3E}">
        <p14:creationId xmlns:p14="http://schemas.microsoft.com/office/powerpoint/2010/main" val="15359236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The </a:t>
            </a:r>
            <a:r>
              <a:rPr lang="de-DE" dirty="0" err="1" smtClean="0"/>
              <a:t>Tragedy</a:t>
            </a:r>
            <a:r>
              <a:rPr lang="de-DE" dirty="0" smtClean="0"/>
              <a:t> </a:t>
            </a:r>
            <a:r>
              <a:rPr lang="de-DE" dirty="0" err="1" smtClean="0"/>
              <a:t>of</a:t>
            </a:r>
            <a:r>
              <a:rPr lang="de-DE" dirty="0" smtClean="0"/>
              <a:t> </a:t>
            </a:r>
            <a:r>
              <a:rPr lang="de-DE" dirty="0" err="1" smtClean="0"/>
              <a:t>Commons</a:t>
            </a:r>
            <a:endParaRPr lang="de-DE" dirty="0"/>
          </a:p>
        </p:txBody>
      </p:sp>
      <p:sp>
        <p:nvSpPr>
          <p:cNvPr id="3" name="Inhaltsplatzhalter 2"/>
          <p:cNvSpPr>
            <a:spLocks noGrp="1"/>
          </p:cNvSpPr>
          <p:nvPr>
            <p:ph idx="1"/>
          </p:nvPr>
        </p:nvSpPr>
        <p:spPr>
          <a:xfrm>
            <a:off x="682625" y="2463726"/>
            <a:ext cx="7478713" cy="1757362"/>
          </a:xfrm>
        </p:spPr>
        <p:txBody>
          <a:bodyPr/>
          <a:lstStyle/>
          <a:p>
            <a:pPr marL="0" indent="0" algn="r">
              <a:buNone/>
            </a:pPr>
            <a:r>
              <a:rPr lang="en-US" sz="3200" dirty="0" smtClean="0"/>
              <a:t>"Overgrazing."</a:t>
            </a:r>
          </a:p>
          <a:p>
            <a:pPr marL="0" indent="0" algn="r">
              <a:buNone/>
            </a:pPr>
            <a:endParaRPr lang="en-US" sz="3200" dirty="0"/>
          </a:p>
          <a:p>
            <a:pPr marL="0" indent="0" algn="r">
              <a:buNone/>
            </a:pPr>
            <a:endParaRPr lang="en-US" sz="3200" dirty="0"/>
          </a:p>
          <a:p>
            <a:pPr marL="0" indent="0" algn="r">
              <a:buNone/>
            </a:pPr>
            <a:endParaRPr lang="de-DE" sz="2400" dirty="0"/>
          </a:p>
        </p:txBody>
      </p:sp>
      <p:sp>
        <p:nvSpPr>
          <p:cNvPr id="5" name="Rechteck 4"/>
          <p:cNvSpPr/>
          <p:nvPr/>
        </p:nvSpPr>
        <p:spPr>
          <a:xfrm>
            <a:off x="690194" y="4725144"/>
            <a:ext cx="4572000" cy="1077218"/>
          </a:xfrm>
          <a:prstGeom prst="rect">
            <a:avLst/>
          </a:prstGeom>
        </p:spPr>
        <p:txBody>
          <a:bodyPr>
            <a:spAutoFit/>
          </a:bodyPr>
          <a:lstStyle/>
          <a:p>
            <a:pPr lvl="0" algn="r">
              <a:spcBef>
                <a:spcPts val="1800"/>
              </a:spcBef>
              <a:buClr>
                <a:srgbClr val="FFFFFF">
                  <a:lumMod val="95000"/>
                </a:srgbClr>
              </a:buClr>
              <a:buSzPct val="120000"/>
            </a:pPr>
            <a:r>
              <a:rPr lang="en-US" sz="3200" kern="0" dirty="0" smtClean="0">
                <a:solidFill>
                  <a:srgbClr val="D9D9D9"/>
                </a:solidFill>
                <a:latin typeface="Calibri"/>
              </a:rPr>
              <a:t>"Taking </a:t>
            </a:r>
            <a:r>
              <a:rPr lang="en-US" sz="3200" kern="0" dirty="0">
                <a:solidFill>
                  <a:srgbClr val="D9D9D9"/>
                </a:solidFill>
                <a:latin typeface="Calibri"/>
              </a:rPr>
              <a:t>too much from limited resources</a:t>
            </a:r>
            <a:r>
              <a:rPr lang="en-US" sz="3200" kern="0" dirty="0" smtClean="0">
                <a:solidFill>
                  <a:srgbClr val="D9D9D9"/>
                </a:solidFill>
                <a:latin typeface="Calibri"/>
              </a:rPr>
              <a:t>."</a:t>
            </a:r>
            <a:endParaRPr lang="en-US" sz="3200" kern="0" dirty="0">
              <a:solidFill>
                <a:srgbClr val="D9D9D9"/>
              </a:solidFill>
              <a:latin typeface="Calibri"/>
            </a:endParaRPr>
          </a:p>
        </p:txBody>
      </p:sp>
    </p:spTree>
    <p:extLst>
      <p:ext uri="{BB962C8B-B14F-4D97-AF65-F5344CB8AC3E}">
        <p14:creationId xmlns:p14="http://schemas.microsoft.com/office/powerpoint/2010/main" val="31851642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pic>
        <p:nvPicPr>
          <p:cNvPr id="2050" name="Picture 2" descr="sonia narang fabel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641204"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p:cNvSpPr/>
          <p:nvPr/>
        </p:nvSpPr>
        <p:spPr>
          <a:xfrm>
            <a:off x="467545" y="5879812"/>
            <a:ext cx="9433048" cy="584775"/>
          </a:xfrm>
          <a:prstGeom prst="rect">
            <a:avLst/>
          </a:prstGeom>
          <a:solidFill>
            <a:srgbClr val="F8F8F8">
              <a:alpha val="43922"/>
            </a:srgbClr>
          </a:solidFill>
        </p:spPr>
        <p:txBody>
          <a:bodyPr wrap="square">
            <a:spAutoFit/>
          </a:bodyPr>
          <a:lstStyle/>
          <a:p>
            <a:r>
              <a:rPr lang="de-DE" dirty="0" err="1"/>
              <a:t>Fabella</a:t>
            </a:r>
            <a:r>
              <a:rPr lang="de-DE" dirty="0"/>
              <a:t> Hospital in </a:t>
            </a:r>
            <a:r>
              <a:rPr lang="de-DE" dirty="0" smtClean="0"/>
              <a:t>Manila. </a:t>
            </a:r>
            <a:r>
              <a:rPr lang="de-DE" dirty="0" err="1" smtClean="0"/>
              <a:t>Credit</a:t>
            </a:r>
            <a:r>
              <a:rPr lang="de-DE" dirty="0"/>
              <a:t>: Sonia </a:t>
            </a:r>
            <a:r>
              <a:rPr lang="de-DE" dirty="0" err="1" smtClean="0"/>
              <a:t>Narang</a:t>
            </a:r>
            <a:r>
              <a:rPr lang="de-DE" dirty="0"/>
              <a:t>: https://</a:t>
            </a:r>
            <a:r>
              <a:rPr lang="de-DE" dirty="0" smtClean="0"/>
              <a:t>www.pri.org/stories/2015-03-05/manila-baby-factory-why-women-put-crowding-four-or-more-bed-after-giving-birth [2018-10-11]</a:t>
            </a:r>
            <a:endParaRPr lang="de-DE" dirty="0"/>
          </a:p>
        </p:txBody>
      </p:sp>
    </p:spTree>
    <p:extLst>
      <p:ext uri="{BB962C8B-B14F-4D97-AF65-F5344CB8AC3E}">
        <p14:creationId xmlns:p14="http://schemas.microsoft.com/office/powerpoint/2010/main" val="24895695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6" descr="https://upload.wikimedia.org/wikipedia/commons/thumb/e/e9/Port_Vauban_et_citadelle_d%27Antibes_depuis_le_Fort_carr%C3%A9.jpg/1200px-Port_Vauban_et_citadelle_d%27Antibes_depuis_le_Fort_carr%C3%A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34616"/>
            <a:ext cx="11430000"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hteck 5"/>
          <p:cNvSpPr>
            <a:spLocks noChangeArrowheads="1"/>
          </p:cNvSpPr>
          <p:nvPr/>
        </p:nvSpPr>
        <p:spPr bwMode="auto">
          <a:xfrm>
            <a:off x="306388" y="5602014"/>
            <a:ext cx="945038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r>
              <a:rPr lang="en-US" altLang="de-DE" sz="1200" dirty="0" smtClean="0">
                <a:solidFill>
                  <a:schemeClr val="bg1"/>
                </a:solidFill>
              </a:rPr>
              <a:t>By </a:t>
            </a:r>
            <a:r>
              <a:rPr lang="en-US" altLang="de-DE" sz="1200" dirty="0" err="1">
                <a:solidFill>
                  <a:schemeClr val="bg1"/>
                </a:solidFill>
              </a:rPr>
              <a:t>Plyd</a:t>
            </a:r>
            <a:r>
              <a:rPr lang="en-US" altLang="de-DE" sz="1200" dirty="0">
                <a:solidFill>
                  <a:schemeClr val="bg1"/>
                </a:solidFill>
              </a:rPr>
              <a:t> (talk) - Own work, Public Domain, https://commons.wikimedia.org/w/index.php?curid=7856650 [</a:t>
            </a:r>
            <a:r>
              <a:rPr lang="en-US" altLang="de-DE" sz="1200" dirty="0" smtClean="0">
                <a:solidFill>
                  <a:schemeClr val="bg1"/>
                </a:solidFill>
              </a:rPr>
              <a:t>2018-0</a:t>
            </a:r>
          </a:p>
          <a:p>
            <a:pPr>
              <a:spcBef>
                <a:spcPct val="50000"/>
              </a:spcBef>
              <a:buFontTx/>
              <a:buNone/>
            </a:pPr>
            <a:r>
              <a:rPr lang="en-US" altLang="de-DE" sz="1200" dirty="0" smtClean="0">
                <a:solidFill>
                  <a:schemeClr val="bg1"/>
                </a:solidFill>
              </a:rPr>
              <a:t>[1</a:t>
            </a:r>
            <a:r>
              <a:rPr lang="en-US" altLang="de-DE" sz="1200" dirty="0">
                <a:solidFill>
                  <a:schemeClr val="bg1"/>
                </a:solidFill>
              </a:rPr>
              <a:t>] https://www.theguardian.com/lifeandstyle/shortcuts/2018/aug/01/why-the-super-rich-are-taking-their-mega-boats-into-uncharted-waters?utm_source=esp&amp;utm_medium=Email&amp;utm_campaign=GU+Today+main+NEW+H+categories&amp;utm_term=282592&amp;subid=21316034&amp;CMP=EMCNEWEML6619I2 8-04</a:t>
            </a:r>
            <a:r>
              <a:rPr lang="en-US" altLang="de-DE" sz="1200" dirty="0" smtClean="0">
                <a:solidFill>
                  <a:schemeClr val="bg1"/>
                </a:solidFill>
              </a:rPr>
              <a:t>]</a:t>
            </a:r>
            <a:endParaRPr lang="de-DE" altLang="de-DE" sz="1200" dirty="0">
              <a:solidFill>
                <a:schemeClr val="bg1"/>
              </a:solidFill>
            </a:endParaRPr>
          </a:p>
        </p:txBody>
      </p:sp>
      <p:sp>
        <p:nvSpPr>
          <p:cNvPr id="2" name="Rechteck 1"/>
          <p:cNvSpPr/>
          <p:nvPr/>
        </p:nvSpPr>
        <p:spPr>
          <a:xfrm>
            <a:off x="473176" y="692696"/>
            <a:ext cx="9116810" cy="954107"/>
          </a:xfrm>
          <a:prstGeom prst="rect">
            <a:avLst/>
          </a:prstGeom>
        </p:spPr>
        <p:txBody>
          <a:bodyPr wrap="square">
            <a:spAutoFit/>
          </a:bodyPr>
          <a:lstStyle/>
          <a:p>
            <a:r>
              <a:rPr lang="en-US" altLang="de-DE" dirty="0"/>
              <a:t>Octopus built-in 2003 … is owned by Paul Allen, co-founder of Microsoft. who also owns another of the world's 100 largest yachts, and RV Petrel, a highly advanced deep water research vessel "… </a:t>
            </a:r>
            <a:r>
              <a:rPr lang="en-US" altLang="de-DE" sz="2000" b="1" dirty="0"/>
              <a:t>costs $384,000 a week to run</a:t>
            </a:r>
            <a:r>
              <a:rPr lang="en-US" altLang="de-DE" dirty="0"/>
              <a:t>" [1]</a:t>
            </a:r>
          </a:p>
        </p:txBody>
      </p:sp>
    </p:spTree>
    <p:extLst>
      <p:ext uri="{BB962C8B-B14F-4D97-AF65-F5344CB8AC3E}">
        <p14:creationId xmlns:p14="http://schemas.microsoft.com/office/powerpoint/2010/main" val="18441932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pic>
        <p:nvPicPr>
          <p:cNvPr id="4098" name="Picture 2" descr="Lampedusa noborder 200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03030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p:cNvSpPr/>
          <p:nvPr/>
        </p:nvSpPr>
        <p:spPr>
          <a:xfrm>
            <a:off x="3995936" y="5229200"/>
            <a:ext cx="4572000" cy="1323439"/>
          </a:xfrm>
          <a:prstGeom prst="rect">
            <a:avLst/>
          </a:prstGeom>
        </p:spPr>
        <p:txBody>
          <a:bodyPr>
            <a:spAutoFit/>
          </a:bodyPr>
          <a:lstStyle/>
          <a:p>
            <a:r>
              <a:rPr lang="en-US" dirty="0">
                <a:solidFill>
                  <a:srgbClr val="C00000"/>
                </a:solidFill>
              </a:rPr>
              <a:t>By Sara </a:t>
            </a:r>
            <a:r>
              <a:rPr lang="en-US" dirty="0" err="1">
                <a:solidFill>
                  <a:srgbClr val="C00000"/>
                </a:solidFill>
              </a:rPr>
              <a:t>Prestianni</a:t>
            </a:r>
            <a:r>
              <a:rPr lang="en-US" dirty="0">
                <a:solidFill>
                  <a:srgbClr val="C00000"/>
                </a:solidFill>
              </a:rPr>
              <a:t> / </a:t>
            </a:r>
            <a:r>
              <a:rPr lang="en-US" dirty="0" err="1">
                <a:solidFill>
                  <a:srgbClr val="C00000"/>
                </a:solidFill>
              </a:rPr>
              <a:t>noborder</a:t>
            </a:r>
            <a:r>
              <a:rPr lang="en-US" dirty="0">
                <a:solidFill>
                  <a:srgbClr val="C00000"/>
                </a:solidFill>
              </a:rPr>
              <a:t> network - https://www.flickr.com/photos/noborder/2495544558/, CC BY 2.0, https://commons.wikimedia.org/w/index.php?curid=13291993</a:t>
            </a:r>
            <a:endParaRPr lang="de-DE" dirty="0">
              <a:solidFill>
                <a:srgbClr val="C00000"/>
              </a:solidFill>
            </a:endParaRPr>
          </a:p>
        </p:txBody>
      </p:sp>
      <p:pic>
        <p:nvPicPr>
          <p:cNvPr id="6" name="Picture 8" descr="C:\Users\behr\AppData\Local\Temp\SNAGHTML609919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10" y="281303"/>
            <a:ext cx="7106146" cy="1390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66291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ehr\AppData\Local\Temp\SNAGHTML536cbf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2736"/>
            <a:ext cx="9443242" cy="5256584"/>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p:cNvSpPr/>
          <p:nvPr/>
        </p:nvSpPr>
        <p:spPr>
          <a:xfrm>
            <a:off x="682624" y="6172200"/>
            <a:ext cx="7633791" cy="584775"/>
          </a:xfrm>
          <a:prstGeom prst="rect">
            <a:avLst/>
          </a:prstGeom>
        </p:spPr>
        <p:txBody>
          <a:bodyPr wrap="square">
            <a:spAutoFit/>
          </a:bodyPr>
          <a:lstStyle/>
          <a:p>
            <a:r>
              <a:rPr lang="de-DE" dirty="0">
                <a:solidFill>
                  <a:schemeClr val="bg1">
                    <a:lumMod val="95000"/>
                  </a:schemeClr>
                </a:solidFill>
                <a:hlinkClick r:id="rId3"/>
              </a:rPr>
              <a:t>https://</a:t>
            </a:r>
            <a:r>
              <a:rPr lang="de-DE" dirty="0" smtClean="0">
                <a:solidFill>
                  <a:schemeClr val="bg1">
                    <a:lumMod val="95000"/>
                  </a:schemeClr>
                </a:solidFill>
                <a:hlinkClick r:id="rId3"/>
              </a:rPr>
              <a:t>www.theguardian.com/inequality/2017/nov/14/worlds-richest-wealth-credit-suisse</a:t>
            </a:r>
            <a:r>
              <a:rPr lang="de-DE" dirty="0" smtClean="0">
                <a:solidFill>
                  <a:schemeClr val="bg1">
                    <a:lumMod val="95000"/>
                  </a:schemeClr>
                </a:solidFill>
              </a:rPr>
              <a:t> [2018-10-11]</a:t>
            </a:r>
            <a:endParaRPr lang="de-DE" dirty="0">
              <a:solidFill>
                <a:schemeClr val="bg1">
                  <a:lumMod val="95000"/>
                </a:schemeClr>
              </a:solidFill>
            </a:endParaRPr>
          </a:p>
        </p:txBody>
      </p:sp>
    </p:spTree>
    <p:extLst>
      <p:ext uri="{BB962C8B-B14F-4D97-AF65-F5344CB8AC3E}">
        <p14:creationId xmlns:p14="http://schemas.microsoft.com/office/powerpoint/2010/main" val="718263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Behr\AppData\Local\Temp\SNAGHTML10680af.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34" y="-2448"/>
            <a:ext cx="9155134" cy="7079261"/>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p:cNvSpPr/>
          <p:nvPr/>
        </p:nvSpPr>
        <p:spPr>
          <a:xfrm rot="16200000">
            <a:off x="6565506" y="3796733"/>
            <a:ext cx="4818435" cy="338554"/>
          </a:xfrm>
          <a:prstGeom prst="rect">
            <a:avLst/>
          </a:prstGeom>
        </p:spPr>
        <p:txBody>
          <a:bodyPr wrap="none">
            <a:spAutoFit/>
          </a:bodyPr>
          <a:lstStyle/>
          <a:p>
            <a:pPr>
              <a:defRPr/>
            </a:pPr>
            <a:r>
              <a:rPr lang="de-DE" dirty="0"/>
              <a:t>https://www.bloomberg.com/billionaires/ [</a:t>
            </a:r>
            <a:r>
              <a:rPr lang="de-DE" dirty="0" smtClean="0"/>
              <a:t>2018-10-09]</a:t>
            </a:r>
            <a:endParaRPr lang="de-DE" dirty="0"/>
          </a:p>
        </p:txBody>
      </p:sp>
    </p:spTree>
    <p:extLst>
      <p:ext uri="{BB962C8B-B14F-4D97-AF65-F5344CB8AC3E}">
        <p14:creationId xmlns:p14="http://schemas.microsoft.com/office/powerpoint/2010/main" val="40470604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My</a:t>
            </a:r>
            <a:r>
              <a:rPr lang="de-DE" dirty="0"/>
              <a:t> Background</a:t>
            </a:r>
          </a:p>
        </p:txBody>
      </p:sp>
      <p:sp>
        <p:nvSpPr>
          <p:cNvPr id="3" name="Inhaltsplatzhalter 2"/>
          <p:cNvSpPr>
            <a:spLocks noGrp="1"/>
          </p:cNvSpPr>
          <p:nvPr>
            <p:ph idx="1"/>
          </p:nvPr>
        </p:nvSpPr>
        <p:spPr/>
        <p:txBody>
          <a:bodyPr/>
          <a:lstStyle/>
          <a:p>
            <a:pPr>
              <a:lnSpc>
                <a:spcPct val="90000"/>
              </a:lnSpc>
            </a:pPr>
            <a:r>
              <a:rPr lang="de-DE" altLang="de-DE" dirty="0" err="1"/>
              <a:t>Academia</a:t>
            </a:r>
            <a:endParaRPr lang="de-DE" altLang="de-DE" dirty="0"/>
          </a:p>
          <a:p>
            <a:pPr>
              <a:lnSpc>
                <a:spcPct val="90000"/>
              </a:lnSpc>
            </a:pPr>
            <a:r>
              <a:rPr lang="de-DE" altLang="de-DE" dirty="0"/>
              <a:t>12 </a:t>
            </a:r>
            <a:r>
              <a:rPr lang="de-DE" altLang="de-DE" dirty="0" err="1"/>
              <a:t>years</a:t>
            </a:r>
            <a:r>
              <a:rPr lang="de-DE" altLang="de-DE" dirty="0"/>
              <a:t> </a:t>
            </a:r>
            <a:r>
              <a:rPr lang="de-DE" altLang="de-DE" dirty="0" err="1"/>
              <a:t>of</a:t>
            </a:r>
            <a:r>
              <a:rPr lang="de-DE" altLang="de-DE" dirty="0"/>
              <a:t> (</a:t>
            </a:r>
            <a:r>
              <a:rPr lang="de-DE" altLang="de-DE" dirty="0" err="1"/>
              <a:t>closed</a:t>
            </a:r>
            <a:r>
              <a:rPr lang="de-DE" altLang="de-DE" dirty="0"/>
              <a:t>) GIS </a:t>
            </a:r>
            <a:r>
              <a:rPr lang="de-DE" altLang="de-DE" dirty="0" err="1" smtClean="0"/>
              <a:t>business</a:t>
            </a:r>
            <a:r>
              <a:rPr lang="de-DE" altLang="de-DE" dirty="0" smtClean="0"/>
              <a:t> (plus </a:t>
            </a:r>
            <a:r>
              <a:rPr lang="de-DE" altLang="de-DE" dirty="0" err="1" smtClean="0"/>
              <a:t>book</a:t>
            </a:r>
            <a:r>
              <a:rPr lang="de-DE" altLang="de-DE" dirty="0" smtClean="0"/>
              <a:t> </a:t>
            </a:r>
            <a:r>
              <a:rPr lang="de-DE" altLang="de-DE" dirty="0" err="1" smtClean="0"/>
              <a:t>author</a:t>
            </a:r>
            <a:r>
              <a:rPr lang="de-DE" altLang="de-DE" dirty="0" smtClean="0"/>
              <a:t>)</a:t>
            </a:r>
            <a:endParaRPr lang="de-DE" altLang="de-DE" dirty="0"/>
          </a:p>
          <a:p>
            <a:pPr lvl="1">
              <a:lnSpc>
                <a:spcPct val="90000"/>
              </a:lnSpc>
            </a:pPr>
            <a:r>
              <a:rPr lang="de-DE" altLang="de-DE" dirty="0"/>
              <a:t>IBM </a:t>
            </a:r>
            <a:r>
              <a:rPr lang="de-DE" altLang="de-DE" dirty="0" smtClean="0"/>
              <a:t>GFIS, </a:t>
            </a:r>
            <a:r>
              <a:rPr lang="de-DE" altLang="de-DE" dirty="0" err="1" smtClean="0"/>
              <a:t>MapInfo</a:t>
            </a:r>
            <a:endParaRPr lang="de-DE" altLang="de-DE" dirty="0"/>
          </a:p>
          <a:p>
            <a:pPr lvl="1">
              <a:lnSpc>
                <a:spcPct val="90000"/>
              </a:lnSpc>
            </a:pPr>
            <a:r>
              <a:rPr lang="de-DE" altLang="de-DE" dirty="0" err="1"/>
              <a:t>Municipalitiies</a:t>
            </a:r>
            <a:r>
              <a:rPr lang="de-DE" altLang="de-DE" dirty="0"/>
              <a:t>, </a:t>
            </a:r>
            <a:r>
              <a:rPr lang="de-DE" altLang="de-DE" dirty="0" err="1"/>
              <a:t>utility</a:t>
            </a:r>
            <a:r>
              <a:rPr lang="de-DE" altLang="de-DE" dirty="0"/>
              <a:t> </a:t>
            </a:r>
            <a:r>
              <a:rPr lang="de-DE" altLang="de-DE" dirty="0" err="1"/>
              <a:t>sector</a:t>
            </a:r>
            <a:endParaRPr lang="de-DE" altLang="de-DE" dirty="0"/>
          </a:p>
          <a:p>
            <a:pPr>
              <a:lnSpc>
                <a:spcPct val="90000"/>
              </a:lnSpc>
            </a:pPr>
            <a:r>
              <a:rPr lang="de-DE" altLang="de-DE" dirty="0" smtClean="0"/>
              <a:t>Professor (</a:t>
            </a:r>
            <a:r>
              <a:rPr lang="de-DE" altLang="de-DE" dirty="0" err="1" smtClean="0"/>
              <a:t>since</a:t>
            </a:r>
            <a:r>
              <a:rPr lang="de-DE" altLang="de-DE" dirty="0" smtClean="0"/>
              <a:t> 2002)</a:t>
            </a:r>
            <a:endParaRPr lang="de-DE" altLang="de-DE" dirty="0"/>
          </a:p>
          <a:p>
            <a:pPr>
              <a:lnSpc>
                <a:spcPct val="90000"/>
              </a:lnSpc>
            </a:pPr>
            <a:r>
              <a:rPr lang="de-DE" altLang="de-DE" dirty="0" err="1"/>
              <a:t>Involved</a:t>
            </a:r>
            <a:r>
              <a:rPr lang="de-DE" altLang="de-DE" dirty="0"/>
              <a:t> in </a:t>
            </a:r>
            <a:r>
              <a:rPr lang="de-DE" altLang="de-DE" dirty="0" err="1"/>
              <a:t>some</a:t>
            </a:r>
            <a:r>
              <a:rPr lang="de-DE" altLang="de-DE" dirty="0"/>
              <a:t> (</a:t>
            </a:r>
            <a:r>
              <a:rPr lang="de-DE" altLang="de-DE" dirty="0" err="1"/>
              <a:t>own</a:t>
            </a:r>
            <a:r>
              <a:rPr lang="de-DE" altLang="de-DE" dirty="0"/>
              <a:t>) open </a:t>
            </a:r>
            <a:r>
              <a:rPr lang="de-DE" altLang="de-DE" dirty="0" err="1"/>
              <a:t>source</a:t>
            </a:r>
            <a:r>
              <a:rPr lang="de-DE" altLang="de-DE" dirty="0"/>
              <a:t> </a:t>
            </a:r>
            <a:r>
              <a:rPr lang="de-DE" altLang="de-DE" dirty="0" err="1"/>
              <a:t>projects</a:t>
            </a:r>
            <a:endParaRPr lang="de-DE" altLang="de-DE" dirty="0"/>
          </a:p>
          <a:p>
            <a:pPr lvl="1">
              <a:lnSpc>
                <a:spcPct val="90000"/>
              </a:lnSpc>
            </a:pPr>
            <a:r>
              <a:rPr lang="de-DE" altLang="de-DE" dirty="0"/>
              <a:t>SUAS </a:t>
            </a:r>
            <a:r>
              <a:rPr lang="de-DE" altLang="de-DE" dirty="0" err="1"/>
              <a:t>MapServer</a:t>
            </a:r>
            <a:r>
              <a:rPr lang="de-DE" altLang="de-DE" dirty="0"/>
              <a:t> (WMS, WFS)</a:t>
            </a:r>
          </a:p>
          <a:p>
            <a:pPr lvl="1">
              <a:lnSpc>
                <a:spcPct val="90000"/>
              </a:lnSpc>
            </a:pPr>
            <a:r>
              <a:rPr lang="de-DE" altLang="de-DE" dirty="0"/>
              <a:t>opencts.org</a:t>
            </a:r>
            <a:r>
              <a:rPr lang="de-DE" altLang="de-DE" dirty="0" smtClean="0"/>
              <a:t>/, opengeocodng.org, http</a:t>
            </a:r>
            <a:r>
              <a:rPr lang="de-DE" altLang="de-DE" dirty="0"/>
              <a:t>://geoweb.hft-stuttgart.de/)</a:t>
            </a:r>
          </a:p>
          <a:p>
            <a:pPr lvl="1">
              <a:lnSpc>
                <a:spcPct val="90000"/>
              </a:lnSpc>
            </a:pPr>
            <a:r>
              <a:rPr lang="de-DE" altLang="de-DE" dirty="0" smtClean="0"/>
              <a:t>Initiator </a:t>
            </a:r>
            <a:r>
              <a:rPr lang="de-DE" altLang="de-DE" dirty="0" err="1"/>
              <a:t>of</a:t>
            </a:r>
            <a:r>
              <a:rPr lang="de-DE" altLang="de-DE" dirty="0"/>
              <a:t> FOSS4G SEA </a:t>
            </a:r>
            <a:r>
              <a:rPr lang="de-DE" altLang="de-DE" dirty="0" smtClean="0"/>
              <a:t>2012 </a:t>
            </a:r>
            <a:r>
              <a:rPr lang="de-DE" altLang="de-DE" dirty="0" err="1" smtClean="0"/>
              <a:t>and</a:t>
            </a:r>
            <a:r>
              <a:rPr lang="de-DE" altLang="de-DE" dirty="0" smtClean="0"/>
              <a:t> FOSS4F </a:t>
            </a:r>
            <a:r>
              <a:rPr lang="de-DE" altLang="de-DE" dirty="0" err="1" smtClean="0"/>
              <a:t>Local</a:t>
            </a:r>
            <a:r>
              <a:rPr lang="de-DE" altLang="de-DE" dirty="0" smtClean="0"/>
              <a:t> Chapter Malaysia</a:t>
            </a:r>
            <a:endParaRPr lang="de-DE" altLang="de-DE" dirty="0"/>
          </a:p>
          <a:p>
            <a:pPr lvl="1">
              <a:lnSpc>
                <a:spcPct val="90000"/>
              </a:lnSpc>
            </a:pPr>
            <a:r>
              <a:rPr lang="de-DE" altLang="de-DE" dirty="0"/>
              <a:t>Co-</a:t>
            </a:r>
            <a:r>
              <a:rPr lang="de-DE" altLang="de-DE" dirty="0" err="1"/>
              <a:t>organizer</a:t>
            </a:r>
            <a:r>
              <a:rPr lang="de-DE" altLang="de-DE" dirty="0"/>
              <a:t> </a:t>
            </a:r>
            <a:r>
              <a:rPr lang="de-DE" altLang="de-DE" dirty="0" err="1"/>
              <a:t>of</a:t>
            </a:r>
            <a:r>
              <a:rPr lang="de-DE" altLang="de-DE" dirty="0"/>
              <a:t> FOSS4G </a:t>
            </a:r>
            <a:r>
              <a:rPr lang="de-DE" altLang="de-DE" dirty="0" smtClean="0"/>
              <a:t>2013, FOSS4G 204, FOSS4G 2916</a:t>
            </a:r>
            <a:endParaRPr lang="de-DE" altLang="de-DE" dirty="0"/>
          </a:p>
          <a:p>
            <a:pPr lvl="1">
              <a:lnSpc>
                <a:spcPct val="90000"/>
              </a:lnSpc>
            </a:pPr>
            <a:r>
              <a:rPr lang="de-DE" altLang="de-DE" dirty="0"/>
              <a:t>ICA/</a:t>
            </a:r>
            <a:r>
              <a:rPr lang="de-DE" altLang="de-DE" dirty="0" err="1"/>
              <a:t>OSGEo</a:t>
            </a:r>
            <a:r>
              <a:rPr lang="de-DE" altLang="de-DE" dirty="0"/>
              <a:t> lab at HFT Stuttgart</a:t>
            </a:r>
          </a:p>
          <a:p>
            <a:endParaRPr lang="de-DE" dirty="0"/>
          </a:p>
        </p:txBody>
      </p:sp>
    </p:spTree>
    <p:extLst>
      <p:ext uri="{BB962C8B-B14F-4D97-AF65-F5344CB8AC3E}">
        <p14:creationId xmlns:p14="http://schemas.microsoft.com/office/powerpoint/2010/main" val="39006232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91480"/>
            <a:ext cx="9252520" cy="8944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eck 2"/>
          <p:cNvSpPr/>
          <p:nvPr/>
        </p:nvSpPr>
        <p:spPr>
          <a:xfrm>
            <a:off x="259818" y="332656"/>
            <a:ext cx="8344629" cy="6840760"/>
          </a:xfrm>
          <a:prstGeom prst="rect">
            <a:avLst/>
          </a:prstGeom>
          <a:solidFill>
            <a:srgbClr val="F8F8F8">
              <a:alpha val="74118"/>
            </a:srgbClr>
          </a:solidFill>
        </p:spPr>
        <p:txBody>
          <a:bodyPr wrap="square" rtlCol="0" anchor="ctr">
            <a:spAutoFit/>
          </a:bodyPr>
          <a:lstStyle/>
          <a:p>
            <a:pPr algn="ctr"/>
            <a:endParaRPr lang="de-DE" smtClean="0">
              <a:solidFill>
                <a:schemeClr val="bg1">
                  <a:lumMod val="85000"/>
                </a:schemeClr>
              </a:solidFill>
            </a:endParaRPr>
          </a:p>
        </p:txBody>
      </p:sp>
      <p:sp>
        <p:nvSpPr>
          <p:cNvPr id="2" name="Titel 1"/>
          <p:cNvSpPr>
            <a:spLocks noGrp="1"/>
          </p:cNvSpPr>
          <p:nvPr>
            <p:ph type="title"/>
          </p:nvPr>
        </p:nvSpPr>
        <p:spPr>
          <a:xfrm>
            <a:off x="475843" y="2132270"/>
            <a:ext cx="7912581" cy="3600986"/>
          </a:xfrm>
        </p:spPr>
        <p:txBody>
          <a:bodyPr wrap="square">
            <a:spAutoFit/>
          </a:bodyPr>
          <a:lstStyle/>
          <a:p>
            <a:r>
              <a:rPr lang="en-US" sz="4000" b="1" dirty="0">
                <a:solidFill>
                  <a:schemeClr val="tx1">
                    <a:lumMod val="75000"/>
                    <a:lumOff val="25000"/>
                  </a:schemeClr>
                </a:solidFill>
                <a:latin typeface="+mn-lt"/>
              </a:rPr>
              <a:t>Elinor </a:t>
            </a:r>
            <a:r>
              <a:rPr lang="en-US" sz="4000" b="1" dirty="0" err="1" smtClean="0">
                <a:solidFill>
                  <a:schemeClr val="tx1">
                    <a:lumMod val="75000"/>
                    <a:lumOff val="25000"/>
                  </a:schemeClr>
                </a:solidFill>
                <a:latin typeface="+mn-lt"/>
              </a:rPr>
              <a:t>Ostrom</a:t>
            </a:r>
            <a:r>
              <a:rPr lang="en-US" b="1" dirty="0" smtClean="0">
                <a:solidFill>
                  <a:schemeClr val="tx1">
                    <a:lumMod val="75000"/>
                    <a:lumOff val="25000"/>
                  </a:schemeClr>
                </a:solidFill>
                <a:latin typeface="+mn-lt"/>
              </a:rPr>
              <a:t>, Nobel </a:t>
            </a:r>
            <a:r>
              <a:rPr lang="en-US" b="1" dirty="0" err="1" smtClean="0">
                <a:solidFill>
                  <a:schemeClr val="tx1">
                    <a:lumMod val="75000"/>
                    <a:lumOff val="25000"/>
                  </a:schemeClr>
                </a:solidFill>
                <a:latin typeface="+mn-lt"/>
              </a:rPr>
              <a:t>Laureat</a:t>
            </a:r>
            <a:r>
              <a:rPr lang="en-US" b="1" dirty="0" smtClean="0">
                <a:solidFill>
                  <a:schemeClr val="tx1">
                    <a:lumMod val="75000"/>
                    <a:lumOff val="25000"/>
                  </a:schemeClr>
                </a:solidFill>
                <a:latin typeface="+mn-lt"/>
              </a:rPr>
              <a:t> about "analysis </a:t>
            </a:r>
            <a:r>
              <a:rPr lang="en-US" b="1" dirty="0">
                <a:solidFill>
                  <a:schemeClr val="tx1">
                    <a:lumMod val="75000"/>
                    <a:lumOff val="25000"/>
                  </a:schemeClr>
                </a:solidFill>
                <a:latin typeface="+mn-lt"/>
              </a:rPr>
              <a:t>of economic governance, especially the </a:t>
            </a:r>
            <a:r>
              <a:rPr lang="en-US" sz="3600" b="1" dirty="0" smtClean="0">
                <a:solidFill>
                  <a:schemeClr val="tx1">
                    <a:lumMod val="75000"/>
                    <a:lumOff val="25000"/>
                  </a:schemeClr>
                </a:solidFill>
                <a:latin typeface="+mn-lt"/>
              </a:rPr>
              <a:t>commons</a:t>
            </a:r>
            <a:r>
              <a:rPr lang="en-US" b="1" dirty="0" smtClean="0">
                <a:solidFill>
                  <a:schemeClr val="tx1">
                    <a:lumMod val="75000"/>
                    <a:lumOff val="25000"/>
                  </a:schemeClr>
                </a:solidFill>
                <a:latin typeface="+mn-lt"/>
              </a:rPr>
              <a:t>"</a:t>
            </a:r>
            <a:br>
              <a:rPr lang="en-US" b="1" dirty="0" smtClean="0">
                <a:solidFill>
                  <a:schemeClr val="tx1">
                    <a:lumMod val="75000"/>
                    <a:lumOff val="25000"/>
                  </a:schemeClr>
                </a:solidFill>
                <a:latin typeface="+mn-lt"/>
              </a:rPr>
            </a:br>
            <a:r>
              <a:rPr lang="en-US" b="1" dirty="0" smtClean="0">
                <a:solidFill>
                  <a:schemeClr val="tx1">
                    <a:lumMod val="75000"/>
                    <a:lumOff val="25000"/>
                  </a:schemeClr>
                </a:solidFill>
                <a:latin typeface="+mn-lt"/>
              </a:rPr>
              <a:t/>
            </a:r>
            <a:br>
              <a:rPr lang="en-US" b="1" dirty="0" smtClean="0">
                <a:solidFill>
                  <a:schemeClr val="tx1">
                    <a:lumMod val="75000"/>
                    <a:lumOff val="25000"/>
                  </a:schemeClr>
                </a:solidFill>
                <a:latin typeface="+mn-lt"/>
              </a:rPr>
            </a:br>
            <a:r>
              <a:rPr lang="en-US" b="1" dirty="0">
                <a:solidFill>
                  <a:schemeClr val="tx1">
                    <a:lumMod val="75000"/>
                    <a:lumOff val="25000"/>
                  </a:schemeClr>
                </a:solidFill>
                <a:latin typeface="+mn-lt"/>
              </a:rPr>
              <a:t/>
            </a:r>
            <a:br>
              <a:rPr lang="en-US" b="1" dirty="0">
                <a:solidFill>
                  <a:schemeClr val="tx1">
                    <a:lumMod val="75000"/>
                    <a:lumOff val="25000"/>
                  </a:schemeClr>
                </a:solidFill>
                <a:latin typeface="+mn-lt"/>
              </a:rPr>
            </a:br>
            <a:r>
              <a:rPr lang="en-US" b="1" dirty="0" smtClean="0">
                <a:solidFill>
                  <a:schemeClr val="tx1">
                    <a:lumMod val="75000"/>
                    <a:lumOff val="25000"/>
                  </a:schemeClr>
                </a:solidFill>
                <a:latin typeface="+mn-lt"/>
              </a:rPr>
              <a:t/>
            </a:r>
            <a:br>
              <a:rPr lang="en-US" b="1" dirty="0" smtClean="0">
                <a:solidFill>
                  <a:schemeClr val="tx1">
                    <a:lumMod val="75000"/>
                    <a:lumOff val="25000"/>
                  </a:schemeClr>
                </a:solidFill>
                <a:latin typeface="+mn-lt"/>
              </a:rPr>
            </a:br>
            <a:endParaRPr lang="de-DE" sz="4000" b="1" dirty="0">
              <a:solidFill>
                <a:schemeClr val="tx1">
                  <a:lumMod val="75000"/>
                  <a:lumOff val="25000"/>
                </a:schemeClr>
              </a:solidFill>
              <a:latin typeface="+mn-lt"/>
            </a:endParaRPr>
          </a:p>
        </p:txBody>
      </p:sp>
      <p:sp>
        <p:nvSpPr>
          <p:cNvPr id="4" name="Rechteck 3"/>
          <p:cNvSpPr/>
          <p:nvPr/>
        </p:nvSpPr>
        <p:spPr>
          <a:xfrm>
            <a:off x="395536" y="6160948"/>
            <a:ext cx="6840760" cy="584775"/>
          </a:xfrm>
          <a:prstGeom prst="rect">
            <a:avLst/>
          </a:prstGeom>
        </p:spPr>
        <p:txBody>
          <a:bodyPr wrap="square">
            <a:spAutoFit/>
          </a:bodyPr>
          <a:lstStyle/>
          <a:p>
            <a:r>
              <a:rPr lang="en-US" dirty="0">
                <a:solidFill>
                  <a:schemeClr val="tx1">
                    <a:lumMod val="65000"/>
                    <a:lumOff val="35000"/>
                  </a:schemeClr>
                </a:solidFill>
              </a:rPr>
              <a:t>By © Holger </a:t>
            </a:r>
            <a:r>
              <a:rPr lang="en-US" dirty="0" err="1">
                <a:solidFill>
                  <a:schemeClr val="tx1">
                    <a:lumMod val="65000"/>
                    <a:lumOff val="35000"/>
                  </a:schemeClr>
                </a:solidFill>
              </a:rPr>
              <a:t>Motzkau</a:t>
            </a:r>
            <a:r>
              <a:rPr lang="en-US" dirty="0">
                <a:solidFill>
                  <a:schemeClr val="tx1">
                    <a:lumMod val="65000"/>
                    <a:lumOff val="35000"/>
                  </a:schemeClr>
                </a:solidFill>
              </a:rPr>
              <a:t> 2010, Wikipedia/Wikimedia Commons (cc-by-sa-3.0), CC BY-SA 3.0, https://commons.wikimedia.org/w/index.php?curid=10997825</a:t>
            </a:r>
            <a:endParaRPr lang="de-DE" dirty="0">
              <a:solidFill>
                <a:schemeClr val="tx1">
                  <a:lumMod val="65000"/>
                  <a:lumOff val="35000"/>
                </a:schemeClr>
              </a:solidFill>
            </a:endParaRPr>
          </a:p>
        </p:txBody>
      </p:sp>
    </p:spTree>
    <p:extLst>
      <p:ext uri="{BB962C8B-B14F-4D97-AF65-F5344CB8AC3E}">
        <p14:creationId xmlns:p14="http://schemas.microsoft.com/office/powerpoint/2010/main" val="4303747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91480"/>
            <a:ext cx="9252520" cy="8944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a:xfrm>
            <a:off x="3563888" y="1844824"/>
            <a:ext cx="4597450" cy="3960440"/>
          </a:xfrm>
          <a:solidFill>
            <a:srgbClr val="EAEAEA">
              <a:alpha val="56863"/>
            </a:srgbClr>
          </a:solidFill>
        </p:spPr>
        <p:txBody>
          <a:bodyPr/>
          <a:lstStyle/>
          <a:p>
            <a:pPr marL="0" indent="0">
              <a:buNone/>
            </a:pPr>
            <a:r>
              <a:rPr lang="en-US" sz="2000" dirty="0">
                <a:solidFill>
                  <a:schemeClr val="tx1"/>
                </a:solidFill>
              </a:rPr>
              <a:t>What one can observe </a:t>
            </a:r>
            <a:r>
              <a:rPr lang="en-US" sz="2000" dirty="0" smtClean="0">
                <a:solidFill>
                  <a:schemeClr val="tx1"/>
                </a:solidFill>
              </a:rPr>
              <a:t>in the </a:t>
            </a:r>
            <a:r>
              <a:rPr lang="en-US" sz="2000" dirty="0">
                <a:solidFill>
                  <a:schemeClr val="tx1"/>
                </a:solidFill>
              </a:rPr>
              <a:t>world, however, is </a:t>
            </a:r>
            <a:r>
              <a:rPr lang="en-US" sz="2400" b="1" dirty="0">
                <a:solidFill>
                  <a:schemeClr val="tx1"/>
                </a:solidFill>
              </a:rPr>
              <a:t>that </a:t>
            </a:r>
            <a:r>
              <a:rPr lang="en-US" sz="3200" b="1" dirty="0">
                <a:solidFill>
                  <a:schemeClr val="tx1"/>
                </a:solidFill>
              </a:rPr>
              <a:t>neither the state nor the market is </a:t>
            </a:r>
            <a:r>
              <a:rPr lang="en-US" sz="2400" dirty="0" smtClean="0">
                <a:solidFill>
                  <a:schemeClr val="tx1"/>
                </a:solidFill>
              </a:rPr>
              <a:t>uniformly</a:t>
            </a:r>
            <a:r>
              <a:rPr lang="en-US" sz="2400" b="1" dirty="0" smtClean="0">
                <a:solidFill>
                  <a:schemeClr val="tx1"/>
                </a:solidFill>
              </a:rPr>
              <a:t> </a:t>
            </a:r>
            <a:r>
              <a:rPr lang="en-US" sz="3200" b="1" dirty="0" smtClean="0">
                <a:solidFill>
                  <a:schemeClr val="tx1"/>
                </a:solidFill>
              </a:rPr>
              <a:t>successful </a:t>
            </a:r>
            <a:r>
              <a:rPr lang="en-US" sz="3200" dirty="0">
                <a:solidFill>
                  <a:schemeClr val="tx1"/>
                </a:solidFill>
              </a:rPr>
              <a:t>in enabling individuals </a:t>
            </a:r>
            <a:r>
              <a:rPr lang="en-US" sz="3200" b="1" dirty="0">
                <a:solidFill>
                  <a:schemeClr val="tx1"/>
                </a:solidFill>
              </a:rPr>
              <a:t>to sustain long-term, productive use </a:t>
            </a:r>
            <a:r>
              <a:rPr lang="en-US" sz="3200" b="1" dirty="0" smtClean="0">
                <a:solidFill>
                  <a:schemeClr val="tx1"/>
                </a:solidFill>
              </a:rPr>
              <a:t>of natural </a:t>
            </a:r>
            <a:r>
              <a:rPr lang="en-US" sz="3200" b="1" dirty="0">
                <a:solidFill>
                  <a:schemeClr val="tx1"/>
                </a:solidFill>
              </a:rPr>
              <a:t>resource systems</a:t>
            </a:r>
            <a:r>
              <a:rPr lang="en-US" sz="2400" b="1" dirty="0">
                <a:solidFill>
                  <a:schemeClr val="tx1"/>
                </a:solidFill>
              </a:rPr>
              <a:t>.</a:t>
            </a:r>
            <a:endParaRPr lang="de-DE" sz="2400" b="1" dirty="0">
              <a:solidFill>
                <a:schemeClr val="tx1"/>
              </a:solidFill>
            </a:endParaRP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844824"/>
            <a:ext cx="2149475"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7634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Design principles </a:t>
            </a:r>
            <a:r>
              <a:rPr lang="en-US" dirty="0"/>
              <a:t>of stable local </a:t>
            </a:r>
            <a:r>
              <a:rPr lang="en-US" dirty="0" smtClean="0"/>
              <a:t>Common </a:t>
            </a:r>
            <a:r>
              <a:rPr lang="en-US" dirty="0"/>
              <a:t>P</a:t>
            </a:r>
            <a:r>
              <a:rPr lang="en-US" dirty="0" smtClean="0"/>
              <a:t>ool </a:t>
            </a:r>
            <a:r>
              <a:rPr lang="en-US" dirty="0"/>
              <a:t>R</a:t>
            </a:r>
            <a:r>
              <a:rPr lang="en-US" dirty="0" smtClean="0"/>
              <a:t>esource </a:t>
            </a:r>
            <a:r>
              <a:rPr lang="en-US" dirty="0"/>
              <a:t>management</a:t>
            </a:r>
            <a:endParaRPr lang="de-DE" dirty="0"/>
          </a:p>
        </p:txBody>
      </p:sp>
      <p:sp>
        <p:nvSpPr>
          <p:cNvPr id="3" name="Inhaltsplatzhalter 2"/>
          <p:cNvSpPr>
            <a:spLocks noGrp="1"/>
          </p:cNvSpPr>
          <p:nvPr>
            <p:ph idx="1"/>
          </p:nvPr>
        </p:nvSpPr>
        <p:spPr/>
        <p:txBody>
          <a:bodyPr/>
          <a:lstStyle/>
          <a:p>
            <a:pPr>
              <a:spcBef>
                <a:spcPts val="600"/>
              </a:spcBef>
              <a:buFont typeface="+mj-lt"/>
              <a:buAutoNum type="arabicPeriod"/>
            </a:pPr>
            <a:r>
              <a:rPr lang="en-US" dirty="0" smtClean="0"/>
              <a:t>C</a:t>
            </a:r>
            <a:r>
              <a:rPr lang="en-US" sz="1800" b="1" dirty="0" smtClean="0"/>
              <a:t>lear</a:t>
            </a:r>
            <a:r>
              <a:rPr lang="en-US" dirty="0" smtClean="0"/>
              <a:t> </a:t>
            </a:r>
            <a:r>
              <a:rPr lang="en-US" sz="1800" b="1" dirty="0"/>
              <a:t>definition of the contents of the common pool resource </a:t>
            </a:r>
            <a:r>
              <a:rPr lang="en-US" dirty="0"/>
              <a:t>and effective exclusion of external un-entitled parties</a:t>
            </a:r>
            <a:r>
              <a:rPr lang="en-US" dirty="0" smtClean="0"/>
              <a:t>);</a:t>
            </a:r>
          </a:p>
          <a:p>
            <a:pPr>
              <a:spcBef>
                <a:spcPts val="600"/>
              </a:spcBef>
              <a:buFont typeface="+mj-lt"/>
              <a:buAutoNum type="arabicPeriod"/>
            </a:pPr>
            <a:endParaRPr lang="en-US" dirty="0"/>
          </a:p>
          <a:p>
            <a:pPr>
              <a:spcBef>
                <a:spcPts val="600"/>
              </a:spcBef>
              <a:buFont typeface="+mj-lt"/>
              <a:buAutoNum type="arabicPeriod"/>
            </a:pPr>
            <a:r>
              <a:rPr lang="en-US" dirty="0" smtClean="0"/>
              <a:t>The </a:t>
            </a:r>
            <a:r>
              <a:rPr lang="en-US" dirty="0"/>
              <a:t>appropriation and provision of common resources that are </a:t>
            </a:r>
            <a:r>
              <a:rPr lang="en-US" sz="1800" b="1" dirty="0"/>
              <a:t>adapted to local condition</a:t>
            </a:r>
            <a:r>
              <a:rPr lang="en-US" dirty="0"/>
              <a:t>s</a:t>
            </a:r>
            <a:r>
              <a:rPr lang="en-US" dirty="0" smtClean="0"/>
              <a:t>;</a:t>
            </a:r>
          </a:p>
          <a:p>
            <a:pPr>
              <a:spcBef>
                <a:spcPts val="600"/>
              </a:spcBef>
              <a:buFont typeface="+mj-lt"/>
              <a:buAutoNum type="arabicPeriod"/>
            </a:pPr>
            <a:endParaRPr lang="en-US" dirty="0"/>
          </a:p>
          <a:p>
            <a:pPr>
              <a:spcBef>
                <a:spcPts val="600"/>
              </a:spcBef>
              <a:buFont typeface="+mj-lt"/>
              <a:buAutoNum type="arabicPeriod"/>
            </a:pPr>
            <a:r>
              <a:rPr lang="en-US" dirty="0" smtClean="0"/>
              <a:t>Collective-choice </a:t>
            </a:r>
            <a:r>
              <a:rPr lang="en-US" dirty="0"/>
              <a:t>arrangements that allow most resource appropriators to </a:t>
            </a:r>
            <a:r>
              <a:rPr lang="en-US" sz="1800" b="1" dirty="0"/>
              <a:t>participate</a:t>
            </a:r>
            <a:r>
              <a:rPr lang="en-US" sz="1800" dirty="0"/>
              <a:t> </a:t>
            </a:r>
            <a:r>
              <a:rPr lang="en-US" sz="1800" b="1" dirty="0"/>
              <a:t>in the decision-making process</a:t>
            </a:r>
            <a:r>
              <a:rPr lang="en-US" dirty="0" smtClean="0"/>
              <a:t>;</a:t>
            </a:r>
          </a:p>
          <a:p>
            <a:pPr>
              <a:spcBef>
                <a:spcPts val="600"/>
              </a:spcBef>
              <a:buFont typeface="+mj-lt"/>
              <a:buAutoNum type="arabicPeriod"/>
            </a:pPr>
            <a:endParaRPr lang="en-US" dirty="0"/>
          </a:p>
          <a:p>
            <a:pPr>
              <a:spcBef>
                <a:spcPts val="600"/>
              </a:spcBef>
              <a:buFont typeface="+mj-lt"/>
              <a:buAutoNum type="arabicPeriod"/>
            </a:pPr>
            <a:r>
              <a:rPr lang="en-US" sz="1800" b="1" dirty="0" smtClean="0"/>
              <a:t>Effective </a:t>
            </a:r>
            <a:r>
              <a:rPr lang="en-US" sz="1800" b="1" dirty="0"/>
              <a:t>monitoring </a:t>
            </a:r>
            <a:r>
              <a:rPr lang="en-US" dirty="0"/>
              <a:t>by monitors who are part of or accountable to the appropriators</a:t>
            </a:r>
            <a:r>
              <a:rPr lang="en-US" dirty="0" smtClean="0"/>
              <a:t>;</a:t>
            </a:r>
            <a:endParaRPr lang="en-US" dirty="0"/>
          </a:p>
        </p:txBody>
      </p:sp>
      <p:sp>
        <p:nvSpPr>
          <p:cNvPr id="5" name="Rechteck 4"/>
          <p:cNvSpPr/>
          <p:nvPr/>
        </p:nvSpPr>
        <p:spPr>
          <a:xfrm rot="16200000">
            <a:off x="5525807" y="3123265"/>
            <a:ext cx="6392470" cy="523220"/>
          </a:xfrm>
          <a:prstGeom prst="rect">
            <a:avLst/>
          </a:prstGeom>
        </p:spPr>
        <p:txBody>
          <a:bodyPr wrap="square">
            <a:spAutoFit/>
          </a:bodyPr>
          <a:lstStyle/>
          <a:p>
            <a:r>
              <a:rPr lang="en-US" sz="1400" dirty="0" err="1">
                <a:solidFill>
                  <a:schemeClr val="bg1">
                    <a:lumMod val="95000"/>
                  </a:schemeClr>
                </a:solidFill>
              </a:rPr>
              <a:t>Ostrom</a:t>
            </a:r>
            <a:r>
              <a:rPr lang="en-US" sz="1400" dirty="0">
                <a:solidFill>
                  <a:schemeClr val="bg1">
                    <a:lumMod val="95000"/>
                  </a:schemeClr>
                </a:solidFill>
              </a:rPr>
              <a:t>, Elinor (1990). Governing the Commons: The Evolution of Institutions for Collective Action. Cambridge University Press. </a:t>
            </a:r>
            <a:endParaRPr lang="de-DE" sz="1400" dirty="0">
              <a:solidFill>
                <a:schemeClr val="bg1">
                  <a:lumMod val="95000"/>
                </a:schemeClr>
              </a:solidFill>
            </a:endParaRPr>
          </a:p>
        </p:txBody>
      </p:sp>
    </p:spTree>
    <p:extLst>
      <p:ext uri="{BB962C8B-B14F-4D97-AF65-F5344CB8AC3E}">
        <p14:creationId xmlns:p14="http://schemas.microsoft.com/office/powerpoint/2010/main" val="38926702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Design principles </a:t>
            </a:r>
            <a:r>
              <a:rPr lang="en-US" dirty="0"/>
              <a:t>of stable local </a:t>
            </a:r>
            <a:r>
              <a:rPr lang="en-US" dirty="0" smtClean="0"/>
              <a:t>Common </a:t>
            </a:r>
            <a:r>
              <a:rPr lang="en-US" dirty="0"/>
              <a:t>P</a:t>
            </a:r>
            <a:r>
              <a:rPr lang="en-US" dirty="0" smtClean="0"/>
              <a:t>ool </a:t>
            </a:r>
            <a:r>
              <a:rPr lang="en-US" dirty="0"/>
              <a:t>R</a:t>
            </a:r>
            <a:r>
              <a:rPr lang="en-US" dirty="0" smtClean="0"/>
              <a:t>esource </a:t>
            </a:r>
            <a:r>
              <a:rPr lang="en-US" dirty="0"/>
              <a:t>management</a:t>
            </a:r>
            <a:endParaRPr lang="de-DE" dirty="0"/>
          </a:p>
        </p:txBody>
      </p:sp>
      <p:sp>
        <p:nvSpPr>
          <p:cNvPr id="3" name="Inhaltsplatzhalter 2"/>
          <p:cNvSpPr>
            <a:spLocks noGrp="1"/>
          </p:cNvSpPr>
          <p:nvPr>
            <p:ph idx="1"/>
          </p:nvPr>
        </p:nvSpPr>
        <p:spPr/>
        <p:txBody>
          <a:bodyPr/>
          <a:lstStyle/>
          <a:p>
            <a:pPr>
              <a:spcBef>
                <a:spcPts val="600"/>
              </a:spcBef>
              <a:buFont typeface="+mj-lt"/>
              <a:buAutoNum type="arabicPeriod" startAt="5"/>
            </a:pPr>
            <a:r>
              <a:rPr lang="en-US" dirty="0" smtClean="0"/>
              <a:t>A </a:t>
            </a:r>
            <a:r>
              <a:rPr lang="en-US" dirty="0"/>
              <a:t>scale of </a:t>
            </a:r>
            <a:r>
              <a:rPr lang="en-US" sz="1800" b="1" dirty="0"/>
              <a:t>graduated sanctions </a:t>
            </a:r>
            <a:r>
              <a:rPr lang="en-US" dirty="0"/>
              <a:t>for resource appropriators </a:t>
            </a:r>
            <a:r>
              <a:rPr lang="en-US" sz="1800" b="1" dirty="0"/>
              <a:t>who violate community rules</a:t>
            </a:r>
            <a:r>
              <a:rPr lang="en-US" dirty="0" smtClean="0"/>
              <a:t>;</a:t>
            </a:r>
          </a:p>
          <a:p>
            <a:pPr>
              <a:spcBef>
                <a:spcPts val="600"/>
              </a:spcBef>
              <a:buFont typeface="+mj-lt"/>
              <a:buAutoNum type="arabicPeriod" startAt="5"/>
            </a:pPr>
            <a:endParaRPr lang="en-US" dirty="0"/>
          </a:p>
          <a:p>
            <a:pPr>
              <a:spcBef>
                <a:spcPts val="600"/>
              </a:spcBef>
              <a:buFont typeface="+mj-lt"/>
              <a:buAutoNum type="arabicPeriod" startAt="5"/>
            </a:pPr>
            <a:r>
              <a:rPr lang="en-US" sz="1800" b="1" dirty="0" smtClean="0"/>
              <a:t>Mechanisms </a:t>
            </a:r>
            <a:r>
              <a:rPr lang="en-US" sz="1800" b="1" dirty="0"/>
              <a:t>of conflict resolution </a:t>
            </a:r>
            <a:r>
              <a:rPr lang="en-US" dirty="0"/>
              <a:t>that are cheap and of easy access</a:t>
            </a:r>
            <a:r>
              <a:rPr lang="en-US" dirty="0" smtClean="0"/>
              <a:t>;</a:t>
            </a:r>
          </a:p>
          <a:p>
            <a:pPr>
              <a:spcBef>
                <a:spcPts val="600"/>
              </a:spcBef>
              <a:buFont typeface="+mj-lt"/>
              <a:buAutoNum type="arabicPeriod" startAt="5"/>
            </a:pPr>
            <a:endParaRPr lang="en-US" dirty="0"/>
          </a:p>
          <a:p>
            <a:pPr>
              <a:spcBef>
                <a:spcPts val="600"/>
              </a:spcBef>
              <a:buFont typeface="+mj-lt"/>
              <a:buAutoNum type="arabicPeriod" startAt="5"/>
            </a:pPr>
            <a:r>
              <a:rPr lang="en-US" sz="1800" b="1" dirty="0" smtClean="0"/>
              <a:t>Self-determination </a:t>
            </a:r>
            <a:r>
              <a:rPr lang="en-US" sz="1800" b="1" dirty="0"/>
              <a:t>of the community </a:t>
            </a:r>
            <a:r>
              <a:rPr lang="en-US" dirty="0"/>
              <a:t>recognized by higher-level authorities; </a:t>
            </a:r>
            <a:r>
              <a:rPr lang="en-US" dirty="0" smtClean="0"/>
              <a:t>and</a:t>
            </a:r>
          </a:p>
          <a:p>
            <a:pPr>
              <a:spcBef>
                <a:spcPts val="600"/>
              </a:spcBef>
              <a:buFont typeface="+mj-lt"/>
              <a:buAutoNum type="arabicPeriod" startAt="5"/>
            </a:pPr>
            <a:endParaRPr lang="en-US" dirty="0"/>
          </a:p>
          <a:p>
            <a:pPr>
              <a:spcBef>
                <a:spcPts val="600"/>
              </a:spcBef>
              <a:buFont typeface="+mj-lt"/>
              <a:buAutoNum type="arabicPeriod" startAt="5"/>
            </a:pPr>
            <a:r>
              <a:rPr lang="en-US" dirty="0" smtClean="0"/>
              <a:t>In </a:t>
            </a:r>
            <a:r>
              <a:rPr lang="en-US" dirty="0"/>
              <a:t>the case of larger common-pool resources</a:t>
            </a:r>
            <a:r>
              <a:rPr lang="en-US" sz="1800" b="1" dirty="0"/>
              <a:t>, organization in the form of multiple layers of nested enterprises, with small local CPRs at the base level</a:t>
            </a:r>
            <a:r>
              <a:rPr lang="en-US" dirty="0"/>
              <a:t>.</a:t>
            </a:r>
            <a:endParaRPr lang="de-DE" dirty="0"/>
          </a:p>
        </p:txBody>
      </p:sp>
      <p:sp>
        <p:nvSpPr>
          <p:cNvPr id="5" name="Rechteck 4"/>
          <p:cNvSpPr/>
          <p:nvPr/>
        </p:nvSpPr>
        <p:spPr>
          <a:xfrm rot="16200000">
            <a:off x="5525807" y="3123265"/>
            <a:ext cx="6392470" cy="523220"/>
          </a:xfrm>
          <a:prstGeom prst="rect">
            <a:avLst/>
          </a:prstGeom>
        </p:spPr>
        <p:txBody>
          <a:bodyPr wrap="square">
            <a:spAutoFit/>
          </a:bodyPr>
          <a:lstStyle/>
          <a:p>
            <a:r>
              <a:rPr lang="en-US" sz="1400" dirty="0" err="1">
                <a:solidFill>
                  <a:schemeClr val="bg1">
                    <a:lumMod val="95000"/>
                  </a:schemeClr>
                </a:solidFill>
              </a:rPr>
              <a:t>Ostrom</a:t>
            </a:r>
            <a:r>
              <a:rPr lang="en-US" sz="1400" dirty="0">
                <a:solidFill>
                  <a:schemeClr val="bg1">
                    <a:lumMod val="95000"/>
                  </a:schemeClr>
                </a:solidFill>
              </a:rPr>
              <a:t>, Elinor (1990). Governing the Commons: The Evolution of Institutions for Collective Action. Cambridge University Press. </a:t>
            </a:r>
            <a:endParaRPr lang="de-DE" sz="1400" dirty="0">
              <a:solidFill>
                <a:schemeClr val="bg1">
                  <a:lumMod val="95000"/>
                </a:schemeClr>
              </a:solidFill>
            </a:endParaRPr>
          </a:p>
        </p:txBody>
      </p:sp>
    </p:spTree>
    <p:extLst>
      <p:ext uri="{BB962C8B-B14F-4D97-AF65-F5344CB8AC3E}">
        <p14:creationId xmlns:p14="http://schemas.microsoft.com/office/powerpoint/2010/main" val="38611662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6" name="Rectangle 6"/>
          <p:cNvSpPr>
            <a:spLocks noChangeArrowheads="1"/>
          </p:cNvSpPr>
          <p:nvPr/>
        </p:nvSpPr>
        <p:spPr bwMode="auto">
          <a:xfrm>
            <a:off x="4171950" y="333375"/>
            <a:ext cx="3009900" cy="13112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accent2"/>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r>
              <a:rPr lang="de-DE" altLang="de-DE" sz="8000">
                <a:solidFill>
                  <a:srgbClr val="CC0000"/>
                </a:solidFill>
              </a:rPr>
              <a:t>Source</a:t>
            </a:r>
          </a:p>
        </p:txBody>
      </p:sp>
      <p:sp>
        <p:nvSpPr>
          <p:cNvPr id="194567" name="Rectangle 7"/>
          <p:cNvSpPr>
            <a:spLocks noChangeArrowheads="1"/>
          </p:cNvSpPr>
          <p:nvPr/>
        </p:nvSpPr>
        <p:spPr bwMode="auto">
          <a:xfrm>
            <a:off x="4197350" y="1882775"/>
            <a:ext cx="2124075" cy="13112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accent2"/>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r>
              <a:rPr lang="de-DE" altLang="de-DE" sz="8000">
                <a:solidFill>
                  <a:srgbClr val="DDDDDD"/>
                </a:solidFill>
              </a:rPr>
              <a:t>Data</a:t>
            </a:r>
          </a:p>
        </p:txBody>
      </p:sp>
      <p:sp>
        <p:nvSpPr>
          <p:cNvPr id="194568" name="Rectangle 8"/>
          <p:cNvSpPr>
            <a:spLocks noChangeArrowheads="1"/>
          </p:cNvSpPr>
          <p:nvPr/>
        </p:nvSpPr>
        <p:spPr bwMode="auto">
          <a:xfrm>
            <a:off x="4222750" y="3403600"/>
            <a:ext cx="4316413" cy="13112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accent2"/>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r>
              <a:rPr lang="de-DE" altLang="de-DE" sz="8000">
                <a:solidFill>
                  <a:srgbClr val="DDDDDD"/>
                </a:solidFill>
              </a:rPr>
              <a:t>Standards</a:t>
            </a:r>
          </a:p>
        </p:txBody>
      </p:sp>
      <p:sp>
        <p:nvSpPr>
          <p:cNvPr id="26630" name="Rectangle 9"/>
          <p:cNvSpPr>
            <a:spLocks noChangeArrowheads="1"/>
          </p:cNvSpPr>
          <p:nvPr/>
        </p:nvSpPr>
        <p:spPr bwMode="auto">
          <a:xfrm>
            <a:off x="1054100" y="2708275"/>
            <a:ext cx="2428875" cy="13112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accent2"/>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r>
              <a:rPr lang="de-DE" altLang="de-DE" sz="8000">
                <a:solidFill>
                  <a:srgbClr val="DDDDDD"/>
                </a:solidFill>
              </a:rPr>
              <a:t>Open</a:t>
            </a:r>
          </a:p>
        </p:txBody>
      </p:sp>
      <p:sp>
        <p:nvSpPr>
          <p:cNvPr id="194572" name="Rectangle 12"/>
          <p:cNvSpPr>
            <a:spLocks noChangeArrowheads="1"/>
          </p:cNvSpPr>
          <p:nvPr/>
        </p:nvSpPr>
        <p:spPr bwMode="auto">
          <a:xfrm>
            <a:off x="4248150" y="4906963"/>
            <a:ext cx="4308475" cy="13112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accent2"/>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r>
              <a:rPr lang="de-DE" altLang="de-DE" sz="8000">
                <a:solidFill>
                  <a:srgbClr val="CC0000"/>
                </a:solidFill>
              </a:rPr>
              <a:t>Education</a:t>
            </a:r>
          </a:p>
        </p:txBody>
      </p:sp>
    </p:spTree>
    <p:extLst>
      <p:ext uri="{BB962C8B-B14F-4D97-AF65-F5344CB8AC3E}">
        <p14:creationId xmlns:p14="http://schemas.microsoft.com/office/powerpoint/2010/main" val="4549504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194566"/>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194567"/>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500"/>
                                  </p:stCondLst>
                                  <p:childTnLst>
                                    <p:set>
                                      <p:cBhvr>
                                        <p:cTn id="12" dur="1" fill="hold">
                                          <p:stCondLst>
                                            <p:cond delay="0"/>
                                          </p:stCondLst>
                                        </p:cTn>
                                        <p:tgtEl>
                                          <p:spTgt spid="194568"/>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500"/>
                                  </p:stCondLst>
                                  <p:childTnLst>
                                    <p:set>
                                      <p:cBhvr>
                                        <p:cTn id="15" dur="1" fill="hold">
                                          <p:stCondLst>
                                            <p:cond delay="0"/>
                                          </p:stCondLst>
                                        </p:cTn>
                                        <p:tgtEl>
                                          <p:spTgt spid="1945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66" grpId="0"/>
      <p:bldP spid="194567" grpId="0"/>
      <p:bldP spid="194568" grpId="0"/>
      <p:bldP spid="19457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idx="4294967295"/>
          </p:nvPr>
        </p:nvSpPr>
        <p:spPr>
          <a:xfrm>
            <a:off x="971550" y="3500438"/>
            <a:ext cx="7477125" cy="685800"/>
          </a:xfrm>
        </p:spPr>
        <p:txBody>
          <a:bodyPr/>
          <a:lstStyle/>
          <a:p>
            <a:pPr algn="r"/>
            <a:r>
              <a:rPr lang="de-DE" sz="8800" dirty="0"/>
              <a:t>Psycho-</a:t>
            </a:r>
            <a:r>
              <a:rPr lang="de-DE" sz="8800" dirty="0" err="1"/>
              <a:t>social</a:t>
            </a:r>
            <a:r>
              <a:rPr lang="de-DE" sz="6600" dirty="0"/>
              <a:t> </a:t>
            </a:r>
            <a:r>
              <a:rPr lang="de-DE" sz="8800" dirty="0" err="1"/>
              <a:t>Aspects</a:t>
            </a:r>
            <a:r>
              <a:rPr lang="de-DE" sz="8800" dirty="0"/>
              <a:t/>
            </a:r>
            <a:br>
              <a:rPr lang="de-DE" sz="8800" dirty="0"/>
            </a:br>
            <a:endParaRPr lang="de-DE" altLang="de-DE" sz="8800" dirty="0" smtClean="0"/>
          </a:p>
        </p:txBody>
      </p:sp>
    </p:spTree>
    <p:extLst>
      <p:ext uri="{BB962C8B-B14F-4D97-AF65-F5344CB8AC3E}">
        <p14:creationId xmlns:p14="http://schemas.microsoft.com/office/powerpoint/2010/main" val="6218537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971550" y="3500438"/>
            <a:ext cx="7477125" cy="685800"/>
          </a:xfrm>
        </p:spPr>
        <p:txBody>
          <a:bodyPr/>
          <a:lstStyle/>
          <a:p>
            <a:pPr algn="r"/>
            <a:r>
              <a:rPr lang="de-DE" altLang="de-DE" sz="8800" dirty="0" smtClean="0"/>
              <a:t>Freedom</a:t>
            </a:r>
          </a:p>
        </p:txBody>
      </p:sp>
    </p:spTree>
    <p:extLst>
      <p:ext uri="{BB962C8B-B14F-4D97-AF65-F5344CB8AC3E}">
        <p14:creationId xmlns:p14="http://schemas.microsoft.com/office/powerpoint/2010/main" val="13517124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M:\_Projects\Presentations_Papers\Open Source\Resources\Wikimania_stallman_keynot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038"/>
            <a:ext cx="10094913" cy="690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solidFill>
            <a:srgbClr val="F8F8F8">
              <a:alpha val="74118"/>
            </a:srgbClr>
          </a:solidFill>
        </p:spPr>
        <p:txBody>
          <a:bodyPr/>
          <a:lstStyle/>
          <a:p>
            <a:pPr>
              <a:defRPr/>
            </a:pPr>
            <a:r>
              <a:rPr lang="de-DE" dirty="0" smtClean="0">
                <a:solidFill>
                  <a:schemeClr val="tx2">
                    <a:lumMod val="95000"/>
                    <a:lumOff val="5000"/>
                  </a:schemeClr>
                </a:solidFill>
              </a:rPr>
              <a:t>Richard Matthew </a:t>
            </a:r>
            <a:r>
              <a:rPr lang="de-DE" dirty="0" err="1" smtClean="0">
                <a:solidFill>
                  <a:schemeClr val="tx2">
                    <a:lumMod val="95000"/>
                    <a:lumOff val="5000"/>
                  </a:schemeClr>
                </a:solidFill>
              </a:rPr>
              <a:t>Stallman</a:t>
            </a:r>
            <a:endParaRPr lang="de-DE" dirty="0">
              <a:solidFill>
                <a:schemeClr val="tx2">
                  <a:lumMod val="95000"/>
                  <a:lumOff val="5000"/>
                </a:schemeClr>
              </a:solidFill>
            </a:endParaRPr>
          </a:p>
        </p:txBody>
      </p:sp>
      <p:sp>
        <p:nvSpPr>
          <p:cNvPr id="3" name="Inhaltsplatzhalter 2"/>
          <p:cNvSpPr>
            <a:spLocks noGrp="1"/>
          </p:cNvSpPr>
          <p:nvPr>
            <p:ph idx="1"/>
          </p:nvPr>
        </p:nvSpPr>
        <p:spPr>
          <a:xfrm>
            <a:off x="682625" y="1671638"/>
            <a:ext cx="7478713" cy="3557562"/>
          </a:xfrm>
          <a:solidFill>
            <a:srgbClr val="F8F8F8">
              <a:alpha val="74118"/>
            </a:srgbClr>
          </a:solidFill>
        </p:spPr>
        <p:txBody>
          <a:bodyPr/>
          <a:lstStyle/>
          <a:p>
            <a:pPr>
              <a:defRPr/>
            </a:pPr>
            <a:r>
              <a:rPr lang="de-DE" sz="2400" dirty="0" smtClean="0">
                <a:solidFill>
                  <a:schemeClr val="tx2">
                    <a:lumMod val="95000"/>
                    <a:lumOff val="5000"/>
                  </a:schemeClr>
                </a:solidFill>
              </a:rPr>
              <a:t>US-</a:t>
            </a:r>
            <a:r>
              <a:rPr lang="de-DE" sz="2400" dirty="0" err="1" smtClean="0">
                <a:solidFill>
                  <a:schemeClr val="tx2">
                    <a:lumMod val="95000"/>
                    <a:lumOff val="5000"/>
                  </a:schemeClr>
                </a:solidFill>
              </a:rPr>
              <a:t>american</a:t>
            </a:r>
            <a:r>
              <a:rPr lang="de-DE" sz="2400" dirty="0" smtClean="0">
                <a:solidFill>
                  <a:schemeClr val="tx2">
                    <a:lumMod val="95000"/>
                    <a:lumOff val="5000"/>
                  </a:schemeClr>
                </a:solidFill>
              </a:rPr>
              <a:t> </a:t>
            </a:r>
            <a:r>
              <a:rPr lang="de-DE" sz="2400" dirty="0" err="1" smtClean="0">
                <a:solidFill>
                  <a:schemeClr val="tx2">
                    <a:lumMod val="95000"/>
                    <a:lumOff val="5000"/>
                  </a:schemeClr>
                </a:solidFill>
              </a:rPr>
              <a:t>activist</a:t>
            </a:r>
            <a:r>
              <a:rPr lang="de-DE" sz="2400" dirty="0" smtClean="0">
                <a:solidFill>
                  <a:schemeClr val="tx2">
                    <a:lumMod val="95000"/>
                    <a:lumOff val="5000"/>
                  </a:schemeClr>
                </a:solidFill>
              </a:rPr>
              <a:t> </a:t>
            </a:r>
            <a:r>
              <a:rPr lang="de-DE" sz="2400" dirty="0" err="1">
                <a:solidFill>
                  <a:schemeClr val="tx2">
                    <a:lumMod val="95000"/>
                    <a:lumOff val="5000"/>
                  </a:schemeClr>
                </a:solidFill>
              </a:rPr>
              <a:t>a</a:t>
            </a:r>
            <a:r>
              <a:rPr lang="de-DE" sz="2400" dirty="0" err="1" smtClean="0">
                <a:solidFill>
                  <a:schemeClr val="tx2">
                    <a:lumMod val="95000"/>
                    <a:lumOff val="5000"/>
                  </a:schemeClr>
                </a:solidFill>
              </a:rPr>
              <a:t>nd</a:t>
            </a:r>
            <a:r>
              <a:rPr lang="de-DE" sz="2400" dirty="0" smtClean="0">
                <a:solidFill>
                  <a:schemeClr val="tx2">
                    <a:lumMod val="95000"/>
                    <a:lumOff val="5000"/>
                  </a:schemeClr>
                </a:solidFill>
              </a:rPr>
              <a:t> </a:t>
            </a:r>
            <a:r>
              <a:rPr lang="de-DE" sz="2400" dirty="0" err="1" smtClean="0">
                <a:solidFill>
                  <a:schemeClr val="tx2">
                    <a:lumMod val="95000"/>
                    <a:lumOff val="5000"/>
                  </a:schemeClr>
                </a:solidFill>
              </a:rPr>
              <a:t>software</a:t>
            </a:r>
            <a:r>
              <a:rPr lang="de-DE" sz="2400" dirty="0" smtClean="0">
                <a:solidFill>
                  <a:schemeClr val="tx2">
                    <a:lumMod val="95000"/>
                    <a:lumOff val="5000"/>
                  </a:schemeClr>
                </a:solidFill>
              </a:rPr>
              <a:t> </a:t>
            </a:r>
            <a:r>
              <a:rPr lang="de-DE" sz="2400" dirty="0" err="1" smtClean="0">
                <a:solidFill>
                  <a:schemeClr val="tx2">
                    <a:lumMod val="95000"/>
                    <a:lumOff val="5000"/>
                  </a:schemeClr>
                </a:solidFill>
              </a:rPr>
              <a:t>developer</a:t>
            </a:r>
            <a:r>
              <a:rPr lang="de-DE" sz="2400" dirty="0">
                <a:solidFill>
                  <a:schemeClr val="tx2">
                    <a:lumMod val="95000"/>
                    <a:lumOff val="5000"/>
                  </a:schemeClr>
                </a:solidFill>
              </a:rPr>
              <a:t>; GNU = </a:t>
            </a:r>
            <a:r>
              <a:rPr lang="de-DE" sz="2400" b="1" dirty="0">
                <a:solidFill>
                  <a:schemeClr val="tx2">
                    <a:lumMod val="95000"/>
                    <a:lumOff val="5000"/>
                  </a:schemeClr>
                </a:solidFill>
              </a:rPr>
              <a:t>G</a:t>
            </a:r>
            <a:r>
              <a:rPr lang="de-DE" sz="2400" dirty="0">
                <a:solidFill>
                  <a:schemeClr val="tx2">
                    <a:lumMod val="95000"/>
                    <a:lumOff val="5000"/>
                  </a:schemeClr>
                </a:solidFill>
              </a:rPr>
              <a:t>nu </a:t>
            </a:r>
            <a:r>
              <a:rPr lang="de-DE" sz="2400" dirty="0" err="1">
                <a:solidFill>
                  <a:schemeClr val="tx2">
                    <a:lumMod val="95000"/>
                    <a:lumOff val="5000"/>
                  </a:schemeClr>
                </a:solidFill>
              </a:rPr>
              <a:t>is</a:t>
            </a:r>
            <a:r>
              <a:rPr lang="de-DE" sz="2400" dirty="0">
                <a:solidFill>
                  <a:schemeClr val="tx2">
                    <a:lumMod val="95000"/>
                    <a:lumOff val="5000"/>
                  </a:schemeClr>
                </a:solidFill>
              </a:rPr>
              <a:t> </a:t>
            </a:r>
            <a:r>
              <a:rPr lang="de-DE" sz="2400" b="1" dirty="0">
                <a:solidFill>
                  <a:schemeClr val="tx2">
                    <a:lumMod val="95000"/>
                    <a:lumOff val="5000"/>
                  </a:schemeClr>
                </a:solidFill>
              </a:rPr>
              <a:t>n</a:t>
            </a:r>
            <a:r>
              <a:rPr lang="de-DE" sz="2400" dirty="0">
                <a:solidFill>
                  <a:schemeClr val="tx2">
                    <a:lumMod val="95000"/>
                    <a:lumOff val="5000"/>
                  </a:schemeClr>
                </a:solidFill>
              </a:rPr>
              <a:t>ot </a:t>
            </a:r>
            <a:r>
              <a:rPr lang="de-DE" sz="2400" b="1" dirty="0">
                <a:solidFill>
                  <a:schemeClr val="tx2">
                    <a:lumMod val="95000"/>
                    <a:lumOff val="5000"/>
                  </a:schemeClr>
                </a:solidFill>
              </a:rPr>
              <a:t>U</a:t>
            </a:r>
            <a:r>
              <a:rPr lang="de-DE" sz="2400" dirty="0">
                <a:solidFill>
                  <a:schemeClr val="tx2">
                    <a:lumMod val="95000"/>
                    <a:lumOff val="5000"/>
                  </a:schemeClr>
                </a:solidFill>
              </a:rPr>
              <a:t>nix (</a:t>
            </a:r>
            <a:r>
              <a:rPr lang="de-DE" sz="2400" dirty="0" err="1">
                <a:solidFill>
                  <a:schemeClr val="tx2">
                    <a:lumMod val="95000"/>
                    <a:lumOff val="5000"/>
                  </a:schemeClr>
                </a:solidFill>
              </a:rPr>
              <a:t>gcc</a:t>
            </a:r>
            <a:r>
              <a:rPr lang="de-DE" sz="2400" dirty="0">
                <a:solidFill>
                  <a:schemeClr val="tx2">
                    <a:lumMod val="95000"/>
                    <a:lumOff val="5000"/>
                  </a:schemeClr>
                </a:solidFill>
              </a:rPr>
              <a:t>, </a:t>
            </a:r>
            <a:r>
              <a:rPr lang="de-DE" sz="2400" dirty="0" err="1">
                <a:solidFill>
                  <a:schemeClr val="tx2">
                    <a:lumMod val="95000"/>
                    <a:lumOff val="5000"/>
                  </a:schemeClr>
                </a:solidFill>
              </a:rPr>
              <a:t>emacs</a:t>
            </a:r>
            <a:r>
              <a:rPr lang="de-DE" sz="2400" dirty="0">
                <a:solidFill>
                  <a:schemeClr val="tx2">
                    <a:lumMod val="95000"/>
                    <a:lumOff val="5000"/>
                  </a:schemeClr>
                </a:solidFill>
              </a:rPr>
              <a:t>, ..)</a:t>
            </a:r>
          </a:p>
          <a:p>
            <a:pPr>
              <a:defRPr/>
            </a:pPr>
            <a:r>
              <a:rPr lang="de-DE" sz="2400" dirty="0" err="1" smtClean="0">
                <a:solidFill>
                  <a:schemeClr val="tx2">
                    <a:lumMod val="95000"/>
                    <a:lumOff val="5000"/>
                  </a:schemeClr>
                </a:solidFill>
              </a:rPr>
              <a:t>Proclaiming</a:t>
            </a:r>
            <a:r>
              <a:rPr lang="de-DE" sz="2400" dirty="0" smtClean="0">
                <a:solidFill>
                  <a:schemeClr val="tx2">
                    <a:lumMod val="95000"/>
                    <a:lumOff val="5000"/>
                  </a:schemeClr>
                </a:solidFill>
              </a:rPr>
              <a:t> </a:t>
            </a:r>
            <a:r>
              <a:rPr lang="de-DE" sz="2400" dirty="0" err="1" smtClean="0">
                <a:solidFill>
                  <a:schemeClr val="tx2">
                    <a:lumMod val="95000"/>
                    <a:lumOff val="5000"/>
                  </a:schemeClr>
                </a:solidFill>
              </a:rPr>
              <a:t>e</a:t>
            </a:r>
            <a:r>
              <a:rPr lang="de-DE" sz="2800" b="1" dirty="0" err="1" smtClean="0">
                <a:solidFill>
                  <a:schemeClr val="tx2">
                    <a:lumMod val="95000"/>
                    <a:lumOff val="5000"/>
                  </a:schemeClr>
                </a:solidFill>
              </a:rPr>
              <a:t>xchange</a:t>
            </a:r>
            <a:r>
              <a:rPr lang="de-DE" sz="2800" b="1" dirty="0" smtClean="0">
                <a:solidFill>
                  <a:schemeClr val="tx2">
                    <a:lumMod val="95000"/>
                    <a:lumOff val="5000"/>
                  </a:schemeClr>
                </a:solidFill>
              </a:rPr>
              <a:t>, </a:t>
            </a:r>
            <a:r>
              <a:rPr lang="de-DE" sz="2800" b="1" dirty="0" err="1" smtClean="0">
                <a:solidFill>
                  <a:schemeClr val="tx2">
                    <a:lumMod val="95000"/>
                    <a:lumOff val="5000"/>
                  </a:schemeClr>
                </a:solidFill>
              </a:rPr>
              <a:t>independence</a:t>
            </a:r>
            <a:r>
              <a:rPr lang="de-DE" sz="2800" b="1" dirty="0" smtClean="0">
                <a:solidFill>
                  <a:schemeClr val="tx2">
                    <a:lumMod val="95000"/>
                    <a:lumOff val="5000"/>
                  </a:schemeClr>
                </a:solidFill>
              </a:rPr>
              <a:t>, </a:t>
            </a:r>
            <a:r>
              <a:rPr lang="de-DE" sz="2800" b="1" dirty="0" err="1" smtClean="0">
                <a:solidFill>
                  <a:schemeClr val="tx2">
                    <a:lumMod val="95000"/>
                    <a:lumOff val="5000"/>
                  </a:schemeClr>
                </a:solidFill>
              </a:rPr>
              <a:t>community</a:t>
            </a:r>
            <a:r>
              <a:rPr lang="de-DE" sz="2800" b="1" dirty="0" smtClean="0">
                <a:solidFill>
                  <a:schemeClr val="tx2">
                    <a:lumMod val="95000"/>
                    <a:lumOff val="5000"/>
                  </a:schemeClr>
                </a:solidFill>
              </a:rPr>
              <a:t>, </a:t>
            </a:r>
            <a:r>
              <a:rPr lang="de-DE" sz="2800" b="1" dirty="0" err="1" smtClean="0">
                <a:solidFill>
                  <a:schemeClr val="tx2">
                    <a:lumMod val="95000"/>
                    <a:lumOff val="5000"/>
                  </a:schemeClr>
                </a:solidFill>
              </a:rPr>
              <a:t>collaboration</a:t>
            </a:r>
            <a:r>
              <a:rPr lang="de-DE" sz="2800" b="1" dirty="0" smtClean="0">
                <a:solidFill>
                  <a:schemeClr val="tx2">
                    <a:lumMod val="95000"/>
                    <a:lumOff val="5000"/>
                  </a:schemeClr>
                </a:solidFill>
              </a:rPr>
              <a:t>, </a:t>
            </a:r>
            <a:r>
              <a:rPr lang="de-DE" sz="2800" b="1" dirty="0" err="1" smtClean="0">
                <a:solidFill>
                  <a:schemeClr val="tx2">
                    <a:lumMod val="95000"/>
                    <a:lumOff val="5000"/>
                  </a:schemeClr>
                </a:solidFill>
              </a:rPr>
              <a:t>solidary</a:t>
            </a:r>
            <a:endParaRPr lang="de-DE" sz="2400" b="1" dirty="0" smtClean="0">
              <a:solidFill>
                <a:schemeClr val="tx2">
                  <a:lumMod val="95000"/>
                  <a:lumOff val="5000"/>
                </a:schemeClr>
              </a:solidFill>
            </a:endParaRPr>
          </a:p>
          <a:p>
            <a:pPr>
              <a:defRPr/>
            </a:pPr>
            <a:r>
              <a:rPr lang="de-DE" sz="3200" b="1" dirty="0" smtClean="0">
                <a:solidFill>
                  <a:schemeClr val="tx2">
                    <a:lumMod val="95000"/>
                    <a:lumOff val="5000"/>
                  </a:schemeClr>
                </a:solidFill>
              </a:rPr>
              <a:t>Academic</a:t>
            </a:r>
            <a:r>
              <a:rPr lang="de-DE" sz="2400" dirty="0" smtClean="0">
                <a:solidFill>
                  <a:schemeClr val="tx2">
                    <a:lumMod val="95000"/>
                    <a:lumOff val="5000"/>
                  </a:schemeClr>
                </a:solidFill>
              </a:rPr>
              <a:t> </a:t>
            </a:r>
            <a:r>
              <a:rPr lang="de-DE" sz="2400" dirty="0" err="1" smtClean="0">
                <a:solidFill>
                  <a:schemeClr val="tx2">
                    <a:lumMod val="95000"/>
                    <a:lumOff val="5000"/>
                  </a:schemeClr>
                </a:solidFill>
              </a:rPr>
              <a:t>background</a:t>
            </a:r>
            <a:r>
              <a:rPr lang="de-DE" sz="2400" dirty="0" smtClean="0">
                <a:solidFill>
                  <a:schemeClr val="tx2">
                    <a:lumMod val="95000"/>
                    <a:lumOff val="5000"/>
                  </a:schemeClr>
                </a:solidFill>
              </a:rPr>
              <a:t> (MIT)</a:t>
            </a:r>
          </a:p>
          <a:p>
            <a:pPr>
              <a:defRPr/>
            </a:pPr>
            <a:r>
              <a:rPr lang="de-DE" sz="2400" dirty="0" err="1" smtClean="0">
                <a:solidFill>
                  <a:schemeClr val="tx2">
                    <a:lumMod val="95000"/>
                    <a:lumOff val="5000"/>
                  </a:schemeClr>
                </a:solidFill>
              </a:rPr>
              <a:t>Founder</a:t>
            </a:r>
            <a:r>
              <a:rPr lang="de-DE" sz="2400" dirty="0" smtClean="0">
                <a:solidFill>
                  <a:schemeClr val="tx2">
                    <a:lumMod val="95000"/>
                    <a:lumOff val="5000"/>
                  </a:schemeClr>
                </a:solidFill>
              </a:rPr>
              <a:t> </a:t>
            </a:r>
            <a:r>
              <a:rPr lang="de-DE" sz="2400" dirty="0" err="1" smtClean="0">
                <a:solidFill>
                  <a:schemeClr val="tx2">
                    <a:lumMod val="95000"/>
                    <a:lumOff val="5000"/>
                  </a:schemeClr>
                </a:solidFill>
              </a:rPr>
              <a:t>and</a:t>
            </a:r>
            <a:r>
              <a:rPr lang="de-DE" sz="2400" dirty="0" smtClean="0">
                <a:solidFill>
                  <a:schemeClr val="tx2">
                    <a:lumMod val="95000"/>
                    <a:lumOff val="5000"/>
                  </a:schemeClr>
                </a:solidFill>
              </a:rPr>
              <a:t> </a:t>
            </a:r>
            <a:r>
              <a:rPr lang="de-DE" sz="2400" dirty="0" err="1" smtClean="0">
                <a:solidFill>
                  <a:schemeClr val="tx2">
                    <a:lumMod val="95000"/>
                    <a:lumOff val="5000"/>
                  </a:schemeClr>
                </a:solidFill>
              </a:rPr>
              <a:t>President</a:t>
            </a:r>
            <a:r>
              <a:rPr lang="de-DE" sz="2400" dirty="0" smtClean="0">
                <a:solidFill>
                  <a:schemeClr val="tx2">
                    <a:lumMod val="95000"/>
                    <a:lumOff val="5000"/>
                  </a:schemeClr>
                </a:solidFill>
              </a:rPr>
              <a:t> </a:t>
            </a:r>
            <a:r>
              <a:rPr lang="de-DE" sz="2400" dirty="0" err="1" smtClean="0">
                <a:solidFill>
                  <a:schemeClr val="tx2">
                    <a:lumMod val="95000"/>
                    <a:lumOff val="5000"/>
                  </a:schemeClr>
                </a:solidFill>
              </a:rPr>
              <a:t>of</a:t>
            </a:r>
            <a:r>
              <a:rPr lang="de-DE" sz="2400" dirty="0" smtClean="0">
                <a:solidFill>
                  <a:schemeClr val="tx2">
                    <a:lumMod val="95000"/>
                    <a:lumOff val="5000"/>
                  </a:schemeClr>
                </a:solidFill>
              </a:rPr>
              <a:t> </a:t>
            </a:r>
            <a:r>
              <a:rPr lang="de-DE" sz="2400" dirty="0" err="1" smtClean="0">
                <a:solidFill>
                  <a:schemeClr val="tx2">
                    <a:lumMod val="95000"/>
                    <a:lumOff val="5000"/>
                  </a:schemeClr>
                </a:solidFill>
              </a:rPr>
              <a:t>the</a:t>
            </a:r>
            <a:r>
              <a:rPr lang="de-DE" sz="2400" dirty="0" smtClean="0">
                <a:solidFill>
                  <a:schemeClr val="tx2">
                    <a:lumMod val="95000"/>
                    <a:lumOff val="5000"/>
                  </a:schemeClr>
                </a:solidFill>
              </a:rPr>
              <a:t> </a:t>
            </a:r>
            <a:r>
              <a:rPr lang="de-DE" sz="2800" b="1" dirty="0" smtClean="0">
                <a:solidFill>
                  <a:schemeClr val="tx2">
                    <a:lumMod val="95000"/>
                    <a:lumOff val="5000"/>
                  </a:schemeClr>
                </a:solidFill>
              </a:rPr>
              <a:t>Free Software </a:t>
            </a:r>
            <a:r>
              <a:rPr lang="de-DE" sz="2800" b="1" dirty="0" err="1" smtClean="0">
                <a:solidFill>
                  <a:schemeClr val="tx2">
                    <a:lumMod val="95000"/>
                    <a:lumOff val="5000"/>
                  </a:schemeClr>
                </a:solidFill>
              </a:rPr>
              <a:t>Foundation</a:t>
            </a:r>
            <a:r>
              <a:rPr lang="de-DE" sz="2800" b="1" dirty="0" smtClean="0">
                <a:solidFill>
                  <a:schemeClr val="tx2">
                    <a:lumMod val="95000"/>
                    <a:lumOff val="5000"/>
                  </a:schemeClr>
                </a:solidFill>
              </a:rPr>
              <a:t> </a:t>
            </a:r>
            <a:endParaRPr lang="de-DE" sz="2400" b="1" dirty="0" smtClean="0">
              <a:solidFill>
                <a:schemeClr val="tx2">
                  <a:lumMod val="95000"/>
                  <a:lumOff val="5000"/>
                </a:schemeClr>
              </a:solidFill>
            </a:endParaRPr>
          </a:p>
          <a:p>
            <a:pPr>
              <a:defRPr/>
            </a:pPr>
            <a:endParaRPr lang="de-DE" sz="2400" dirty="0">
              <a:solidFill>
                <a:schemeClr val="tx2">
                  <a:lumMod val="95000"/>
                  <a:lumOff val="5000"/>
                </a:schemeClr>
              </a:solidFill>
            </a:endParaRPr>
          </a:p>
        </p:txBody>
      </p:sp>
      <p:sp>
        <p:nvSpPr>
          <p:cNvPr id="4" name="Rechteck 3"/>
          <p:cNvSpPr/>
          <p:nvPr/>
        </p:nvSpPr>
        <p:spPr>
          <a:xfrm>
            <a:off x="647700" y="6207125"/>
            <a:ext cx="8893175" cy="461963"/>
          </a:xfrm>
          <a:prstGeom prst="rect">
            <a:avLst/>
          </a:prstGeom>
        </p:spPr>
        <p:txBody>
          <a:bodyPr>
            <a:spAutoFit/>
          </a:bodyPr>
          <a:lstStyle/>
          <a:p>
            <a:pPr>
              <a:defRPr/>
            </a:pPr>
            <a:r>
              <a:rPr lang="de-DE" sz="1200">
                <a:solidFill>
                  <a:schemeClr val="bg1">
                    <a:lumMod val="85000"/>
                  </a:schemeClr>
                </a:solidFill>
              </a:rPr>
              <a:t>„Wikimania stallman keynote2“ von Elke Wetzig - Eigenes Werk. Lizenziert unter CC BY-SA 3.0 über Wikimedia Commons - http://commons.wikimedia.org/wiki/File:Wikimania_stallman_keynote2.jpg#mediaviewer/File:Wikimania_stallman_keynote2.jpg</a:t>
            </a:r>
          </a:p>
        </p:txBody>
      </p:sp>
    </p:spTree>
    <p:extLst>
      <p:ext uri="{BB962C8B-B14F-4D97-AF65-F5344CB8AC3E}">
        <p14:creationId xmlns:p14="http://schemas.microsoft.com/office/powerpoint/2010/main" val="30734957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M:\_Projects\Presentations_Papers\Open Source\Resources\Wikimania_stallman_keynot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038"/>
            <a:ext cx="10094913" cy="690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solidFill>
            <a:srgbClr val="F8F8F8">
              <a:alpha val="74118"/>
            </a:srgbClr>
          </a:solidFill>
        </p:spPr>
        <p:txBody>
          <a:bodyPr/>
          <a:lstStyle/>
          <a:p>
            <a:pPr>
              <a:defRPr/>
            </a:pPr>
            <a:r>
              <a:rPr lang="de-DE" smtClean="0">
                <a:solidFill>
                  <a:schemeClr val="tx2">
                    <a:lumMod val="95000"/>
                    <a:lumOff val="5000"/>
                  </a:schemeClr>
                </a:solidFill>
              </a:rPr>
              <a:t>Richard Matthew Stallman</a:t>
            </a:r>
            <a:endParaRPr lang="de-DE">
              <a:solidFill>
                <a:schemeClr val="tx2">
                  <a:lumMod val="95000"/>
                  <a:lumOff val="5000"/>
                </a:schemeClr>
              </a:solidFill>
            </a:endParaRPr>
          </a:p>
        </p:txBody>
      </p:sp>
      <p:sp>
        <p:nvSpPr>
          <p:cNvPr id="3" name="Inhaltsplatzhalter 2"/>
          <p:cNvSpPr>
            <a:spLocks noGrp="1"/>
          </p:cNvSpPr>
          <p:nvPr>
            <p:ph idx="1"/>
          </p:nvPr>
        </p:nvSpPr>
        <p:spPr>
          <a:xfrm>
            <a:off x="682625" y="1556792"/>
            <a:ext cx="7478713" cy="2909490"/>
          </a:xfrm>
          <a:solidFill>
            <a:srgbClr val="F8F8F8">
              <a:alpha val="74118"/>
            </a:srgbClr>
          </a:solidFill>
        </p:spPr>
        <p:txBody>
          <a:bodyPr/>
          <a:lstStyle/>
          <a:p>
            <a:pPr>
              <a:defRPr/>
            </a:pPr>
            <a:r>
              <a:rPr lang="en-US" sz="3600" dirty="0">
                <a:solidFill>
                  <a:schemeClr val="tx2">
                    <a:lumMod val="95000"/>
                    <a:lumOff val="5000"/>
                  </a:schemeClr>
                </a:solidFill>
              </a:rPr>
              <a:t> Open source is a development methodology; free software is a social movement.</a:t>
            </a:r>
            <a:endParaRPr lang="de-DE" sz="3600" dirty="0" smtClean="0">
              <a:solidFill>
                <a:schemeClr val="tx2">
                  <a:lumMod val="95000"/>
                  <a:lumOff val="5000"/>
                </a:schemeClr>
              </a:solidFill>
            </a:endParaRPr>
          </a:p>
          <a:p>
            <a:pPr>
              <a:defRPr/>
            </a:pPr>
            <a:r>
              <a:rPr lang="en-US" dirty="0" smtClean="0">
                <a:solidFill>
                  <a:schemeClr val="tx2">
                    <a:lumMod val="95000"/>
                    <a:lumOff val="5000"/>
                  </a:schemeClr>
                </a:solidFill>
              </a:rPr>
              <a:t>Why </a:t>
            </a:r>
            <a:r>
              <a:rPr lang="en-US" dirty="0">
                <a:solidFill>
                  <a:schemeClr val="tx2">
                    <a:lumMod val="95000"/>
                    <a:lumOff val="5000"/>
                  </a:schemeClr>
                </a:solidFill>
              </a:rPr>
              <a:t>Open Source misses the point of Free </a:t>
            </a:r>
            <a:r>
              <a:rPr lang="en-US" dirty="0" smtClean="0">
                <a:solidFill>
                  <a:schemeClr val="tx2">
                    <a:lumMod val="95000"/>
                    <a:lumOff val="5000"/>
                  </a:schemeClr>
                </a:solidFill>
              </a:rPr>
              <a:t>Software </a:t>
            </a:r>
            <a:r>
              <a:rPr lang="de-DE" dirty="0">
                <a:solidFill>
                  <a:schemeClr val="tx2">
                    <a:lumMod val="95000"/>
                    <a:lumOff val="5000"/>
                  </a:schemeClr>
                </a:solidFill>
              </a:rPr>
              <a:t>[https://www.gnu.org/philosophy/open-source-misses-the-point.en.html </a:t>
            </a:r>
            <a:r>
              <a:rPr lang="de-DE" dirty="0" smtClean="0">
                <a:solidFill>
                  <a:schemeClr val="tx2">
                    <a:lumMod val="95000"/>
                    <a:lumOff val="5000"/>
                  </a:schemeClr>
                </a:solidFill>
              </a:rPr>
              <a:t>[2018-10-07]]</a:t>
            </a:r>
            <a:endParaRPr lang="de-DE" dirty="0">
              <a:solidFill>
                <a:schemeClr val="tx2">
                  <a:lumMod val="95000"/>
                  <a:lumOff val="5000"/>
                </a:schemeClr>
              </a:solidFill>
            </a:endParaRPr>
          </a:p>
        </p:txBody>
      </p:sp>
      <p:sp>
        <p:nvSpPr>
          <p:cNvPr id="4" name="Rechteck 3"/>
          <p:cNvSpPr/>
          <p:nvPr/>
        </p:nvSpPr>
        <p:spPr>
          <a:xfrm>
            <a:off x="647700" y="6207125"/>
            <a:ext cx="8893175" cy="461963"/>
          </a:xfrm>
          <a:prstGeom prst="rect">
            <a:avLst/>
          </a:prstGeom>
        </p:spPr>
        <p:txBody>
          <a:bodyPr>
            <a:spAutoFit/>
          </a:bodyPr>
          <a:lstStyle/>
          <a:p>
            <a:pPr>
              <a:defRPr/>
            </a:pPr>
            <a:r>
              <a:rPr lang="de-DE" sz="1200">
                <a:solidFill>
                  <a:schemeClr val="bg1">
                    <a:lumMod val="85000"/>
                  </a:schemeClr>
                </a:solidFill>
              </a:rPr>
              <a:t>„Wikimania stallman keynote2“ von Elke Wetzig - Eigenes Werk. Lizenziert unter CC BY-SA 3.0 über Wikimedia Commons - http://commons.wikimedia.org/wiki/File:Wikimania_stallman_keynote2.jpg#mediaviewer/File:Wikimania_stallman_keynote2.jpg</a:t>
            </a:r>
          </a:p>
        </p:txBody>
      </p:sp>
      <p:sp>
        <p:nvSpPr>
          <p:cNvPr id="5" name="Rechteck 4"/>
          <p:cNvSpPr/>
          <p:nvPr/>
        </p:nvSpPr>
        <p:spPr>
          <a:xfrm>
            <a:off x="682624" y="4510425"/>
            <a:ext cx="7478713" cy="4524315"/>
          </a:xfrm>
          <a:prstGeom prst="rect">
            <a:avLst/>
          </a:prstGeom>
          <a:solidFill>
            <a:srgbClr val="F8F8F8">
              <a:alpha val="7411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indent="-342900">
              <a:spcBef>
                <a:spcPts val="1800"/>
              </a:spcBef>
              <a:buClr>
                <a:schemeClr val="bg1">
                  <a:lumMod val="95000"/>
                </a:schemeClr>
              </a:buClr>
              <a:buSzPct val="120000"/>
              <a:buFont typeface="Wingdings" panose="05000000000000000000" pitchFamily="2" charset="2"/>
              <a:buChar char="§"/>
            </a:pPr>
            <a:r>
              <a:rPr lang="de-DE" sz="3600" dirty="0" err="1">
                <a:solidFill>
                  <a:schemeClr val="tx2">
                    <a:lumMod val="95000"/>
                    <a:lumOff val="5000"/>
                  </a:schemeClr>
                </a:solidFill>
                <a:latin typeface="+mn-lt"/>
              </a:rPr>
              <a:t>CopyLeft</a:t>
            </a:r>
            <a:r>
              <a:rPr lang="de-DE" sz="3600" dirty="0">
                <a:solidFill>
                  <a:schemeClr val="tx2">
                    <a:lumMod val="95000"/>
                    <a:lumOff val="5000"/>
                  </a:schemeClr>
                </a:solidFill>
                <a:latin typeface="+mn-lt"/>
              </a:rPr>
              <a:t>: all </a:t>
            </a:r>
            <a:r>
              <a:rPr lang="de-DE" sz="3600" dirty="0" err="1">
                <a:solidFill>
                  <a:schemeClr val="tx2">
                    <a:lumMod val="95000"/>
                    <a:lumOff val="5000"/>
                  </a:schemeClr>
                </a:solidFill>
                <a:latin typeface="+mn-lt"/>
              </a:rPr>
              <a:t>amendments</a:t>
            </a:r>
            <a:r>
              <a:rPr lang="de-DE" sz="3600" dirty="0">
                <a:solidFill>
                  <a:schemeClr val="tx2">
                    <a:lumMod val="95000"/>
                    <a:lumOff val="5000"/>
                  </a:schemeClr>
                </a:solidFill>
                <a:latin typeface="+mn-lt"/>
              </a:rPr>
              <a:t> </a:t>
            </a:r>
            <a:r>
              <a:rPr lang="de-DE" sz="3600" dirty="0" err="1">
                <a:solidFill>
                  <a:schemeClr val="tx2">
                    <a:lumMod val="95000"/>
                    <a:lumOff val="5000"/>
                  </a:schemeClr>
                </a:solidFill>
                <a:latin typeface="+mn-lt"/>
              </a:rPr>
              <a:t>have</a:t>
            </a:r>
            <a:r>
              <a:rPr lang="de-DE" sz="3600" dirty="0">
                <a:solidFill>
                  <a:schemeClr val="tx2">
                    <a:lumMod val="95000"/>
                    <a:lumOff val="5000"/>
                  </a:schemeClr>
                </a:solidFill>
                <a:latin typeface="+mn-lt"/>
              </a:rPr>
              <a:t> </a:t>
            </a:r>
            <a:r>
              <a:rPr lang="de-DE" sz="3600" dirty="0" err="1">
                <a:solidFill>
                  <a:schemeClr val="tx2">
                    <a:lumMod val="95000"/>
                    <a:lumOff val="5000"/>
                  </a:schemeClr>
                </a:solidFill>
                <a:latin typeface="+mn-lt"/>
              </a:rPr>
              <a:t>to</a:t>
            </a:r>
            <a:r>
              <a:rPr lang="de-DE" sz="3600" dirty="0">
                <a:solidFill>
                  <a:schemeClr val="tx2">
                    <a:lumMod val="95000"/>
                    <a:lumOff val="5000"/>
                  </a:schemeClr>
                </a:solidFill>
                <a:latin typeface="+mn-lt"/>
              </a:rPr>
              <a:t> </a:t>
            </a:r>
            <a:r>
              <a:rPr lang="de-DE" sz="3600" dirty="0" err="1">
                <a:solidFill>
                  <a:schemeClr val="tx2">
                    <a:lumMod val="95000"/>
                    <a:lumOff val="5000"/>
                  </a:schemeClr>
                </a:solidFill>
                <a:latin typeface="+mn-lt"/>
              </a:rPr>
              <a:t>be</a:t>
            </a:r>
            <a:r>
              <a:rPr lang="de-DE" sz="3600" dirty="0">
                <a:solidFill>
                  <a:schemeClr val="tx2">
                    <a:lumMod val="95000"/>
                    <a:lumOff val="5000"/>
                  </a:schemeClr>
                </a:solidFill>
                <a:latin typeface="+mn-lt"/>
              </a:rPr>
              <a:t> </a:t>
            </a:r>
            <a:r>
              <a:rPr lang="de-DE" sz="3600" dirty="0" err="1">
                <a:solidFill>
                  <a:schemeClr val="tx2">
                    <a:lumMod val="95000"/>
                    <a:lumOff val="5000"/>
                  </a:schemeClr>
                </a:solidFill>
                <a:latin typeface="+mn-lt"/>
              </a:rPr>
              <a:t>published</a:t>
            </a:r>
            <a:r>
              <a:rPr lang="de-DE" sz="3600" dirty="0">
                <a:solidFill>
                  <a:schemeClr val="tx2">
                    <a:lumMod val="95000"/>
                    <a:lumOff val="5000"/>
                  </a:schemeClr>
                </a:solidFill>
                <a:latin typeface="+mn-lt"/>
              </a:rPr>
              <a:t> </a:t>
            </a:r>
            <a:r>
              <a:rPr lang="de-DE" sz="3600" dirty="0" err="1">
                <a:solidFill>
                  <a:schemeClr val="tx2">
                    <a:lumMod val="95000"/>
                    <a:lumOff val="5000"/>
                  </a:schemeClr>
                </a:solidFill>
                <a:latin typeface="+mn-lt"/>
              </a:rPr>
              <a:t>under</a:t>
            </a:r>
            <a:r>
              <a:rPr lang="de-DE" sz="3600" dirty="0">
                <a:solidFill>
                  <a:schemeClr val="tx2">
                    <a:lumMod val="95000"/>
                    <a:lumOff val="5000"/>
                  </a:schemeClr>
                </a:solidFill>
                <a:latin typeface="+mn-lt"/>
              </a:rPr>
              <a:t> (</a:t>
            </a:r>
            <a:r>
              <a:rPr lang="de-DE" sz="3600" dirty="0" err="1">
                <a:solidFill>
                  <a:schemeClr val="tx2">
                    <a:lumMod val="95000"/>
                    <a:lumOff val="5000"/>
                  </a:schemeClr>
                </a:solidFill>
                <a:latin typeface="+mn-lt"/>
              </a:rPr>
              <a:t>almost</a:t>
            </a:r>
            <a:r>
              <a:rPr lang="de-DE" sz="3600" dirty="0">
                <a:solidFill>
                  <a:schemeClr val="tx2">
                    <a:lumMod val="95000"/>
                    <a:lumOff val="5000"/>
                  </a:schemeClr>
                </a:solidFill>
                <a:latin typeface="+mn-lt"/>
              </a:rPr>
              <a:t>) </a:t>
            </a:r>
            <a:r>
              <a:rPr lang="de-DE" sz="3600" dirty="0" err="1">
                <a:solidFill>
                  <a:schemeClr val="tx2">
                    <a:lumMod val="95000"/>
                    <a:lumOff val="5000"/>
                  </a:schemeClr>
                </a:solidFill>
                <a:latin typeface="+mn-lt"/>
              </a:rPr>
              <a:t>identical</a:t>
            </a:r>
            <a:r>
              <a:rPr lang="de-DE" sz="3600" dirty="0">
                <a:solidFill>
                  <a:schemeClr val="tx2">
                    <a:lumMod val="95000"/>
                    <a:lumOff val="5000"/>
                  </a:schemeClr>
                </a:solidFill>
                <a:latin typeface="+mn-lt"/>
              </a:rPr>
              <a:t> </a:t>
            </a:r>
            <a:r>
              <a:rPr lang="de-DE" sz="3600" dirty="0" err="1">
                <a:solidFill>
                  <a:schemeClr val="tx2">
                    <a:lumMod val="95000"/>
                    <a:lumOff val="5000"/>
                  </a:schemeClr>
                </a:solidFill>
                <a:latin typeface="+mn-lt"/>
              </a:rPr>
              <a:t>license</a:t>
            </a:r>
            <a:r>
              <a:rPr lang="de-DE" sz="3600" dirty="0">
                <a:solidFill>
                  <a:schemeClr val="tx2">
                    <a:lumMod val="95000"/>
                    <a:lumOff val="5000"/>
                  </a:schemeClr>
                </a:solidFill>
                <a:latin typeface="+mn-lt"/>
              </a:rPr>
              <a:t> </a:t>
            </a:r>
            <a:r>
              <a:rPr lang="de-DE" sz="3600" dirty="0" err="1">
                <a:solidFill>
                  <a:schemeClr val="tx2">
                    <a:lumMod val="95000"/>
                    <a:lumOff val="5000"/>
                  </a:schemeClr>
                </a:solidFill>
                <a:latin typeface="+mn-lt"/>
              </a:rPr>
              <a:t>rules</a:t>
            </a:r>
            <a:r>
              <a:rPr lang="de-DE" sz="3600" dirty="0">
                <a:solidFill>
                  <a:schemeClr val="tx2">
                    <a:lumMod val="95000"/>
                    <a:lumOff val="5000"/>
                  </a:schemeClr>
                </a:solidFill>
                <a:latin typeface="+mn-lt"/>
              </a:rPr>
              <a:t> </a:t>
            </a:r>
            <a:r>
              <a:rPr lang="de-DE" sz="1800" dirty="0">
                <a:solidFill>
                  <a:schemeClr val="tx2">
                    <a:lumMod val="95000"/>
                    <a:lumOff val="5000"/>
                  </a:schemeClr>
                </a:solidFill>
                <a:latin typeface="+mn-lt"/>
              </a:rPr>
              <a:t>[http://www.gnu.org/copyleft/copyleft.de.html]</a:t>
            </a:r>
          </a:p>
        </p:txBody>
      </p:sp>
    </p:spTree>
    <p:extLst>
      <p:ext uri="{BB962C8B-B14F-4D97-AF65-F5344CB8AC3E}">
        <p14:creationId xmlns:p14="http://schemas.microsoft.com/office/powerpoint/2010/main" val="16924996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p:txBody>
          <a:bodyPr/>
          <a:lstStyle/>
          <a:p>
            <a:r>
              <a:rPr lang="en-US" altLang="de-DE" sz="2400" dirty="0" smtClean="0"/>
              <a:t>“Free Software </a:t>
            </a:r>
            <a:r>
              <a:rPr lang="en-US" altLang="de-DE" sz="2400" dirty="0"/>
              <a:t>F</a:t>
            </a:r>
            <a:r>
              <a:rPr lang="en-US" altLang="de-DE" sz="2400" dirty="0" smtClean="0"/>
              <a:t>oundation” and its for degrees of Freedom</a:t>
            </a:r>
            <a:endParaRPr lang="de-DE" altLang="de-DE" sz="2400" dirty="0" smtClean="0"/>
          </a:p>
        </p:txBody>
      </p:sp>
      <p:sp>
        <p:nvSpPr>
          <p:cNvPr id="29699" name="Rectangle 3"/>
          <p:cNvSpPr>
            <a:spLocks noGrp="1" noChangeArrowheads="1"/>
          </p:cNvSpPr>
          <p:nvPr>
            <p:ph type="body" idx="4294967295"/>
          </p:nvPr>
        </p:nvSpPr>
        <p:spPr>
          <a:xfrm>
            <a:off x="682625" y="2205038"/>
            <a:ext cx="8281863" cy="3175000"/>
          </a:xfrm>
        </p:spPr>
        <p:txBody>
          <a:bodyPr/>
          <a:lstStyle/>
          <a:p>
            <a:r>
              <a:rPr lang="de-DE" altLang="de-DE" sz="2000" dirty="0" smtClean="0"/>
              <a:t>The </a:t>
            </a:r>
            <a:r>
              <a:rPr lang="de-DE" altLang="de-DE" sz="2000" dirty="0" err="1" smtClean="0"/>
              <a:t>freedom</a:t>
            </a:r>
            <a:r>
              <a:rPr lang="de-DE" altLang="de-DE" sz="2000" dirty="0" smtClean="0"/>
              <a:t> </a:t>
            </a:r>
            <a:r>
              <a:rPr lang="de-DE" altLang="de-DE" sz="2000" dirty="0" err="1" smtClean="0"/>
              <a:t>to</a:t>
            </a:r>
            <a:r>
              <a:rPr lang="de-DE" altLang="de-DE" sz="2000" dirty="0" smtClean="0"/>
              <a:t> </a:t>
            </a:r>
            <a:r>
              <a:rPr lang="de-DE" altLang="de-DE" sz="2000" b="1" dirty="0" err="1" smtClean="0"/>
              <a:t>run</a:t>
            </a:r>
            <a:r>
              <a:rPr lang="de-DE" altLang="de-DE" sz="2000" b="1" dirty="0" smtClean="0"/>
              <a:t> </a:t>
            </a:r>
            <a:r>
              <a:rPr lang="de-DE" altLang="de-DE" sz="2000" b="1" dirty="0" err="1" smtClean="0"/>
              <a:t>the</a:t>
            </a:r>
            <a:r>
              <a:rPr lang="de-DE" altLang="de-DE" sz="2000" b="1" dirty="0" smtClean="0"/>
              <a:t> </a:t>
            </a:r>
            <a:r>
              <a:rPr lang="de-DE" altLang="de-DE" sz="2000" b="1" dirty="0" err="1" smtClean="0"/>
              <a:t>program</a:t>
            </a:r>
            <a:r>
              <a:rPr lang="de-DE" altLang="de-DE" sz="2000" b="1" dirty="0" smtClean="0"/>
              <a:t> </a:t>
            </a:r>
            <a:r>
              <a:rPr lang="de-DE" altLang="de-DE" sz="2000" dirty="0" err="1" smtClean="0"/>
              <a:t>as</a:t>
            </a:r>
            <a:r>
              <a:rPr lang="de-DE" altLang="de-DE" sz="2000" dirty="0" smtClean="0"/>
              <a:t> </a:t>
            </a:r>
            <a:r>
              <a:rPr lang="de-DE" altLang="de-DE" sz="2000" dirty="0" err="1" smtClean="0"/>
              <a:t>you</a:t>
            </a:r>
            <a:r>
              <a:rPr lang="de-DE" altLang="de-DE" sz="2000" dirty="0" smtClean="0"/>
              <a:t> </a:t>
            </a:r>
            <a:r>
              <a:rPr lang="de-DE" altLang="de-DE" sz="2000" dirty="0" err="1" smtClean="0"/>
              <a:t>wish</a:t>
            </a:r>
            <a:r>
              <a:rPr lang="de-DE" altLang="de-DE" sz="2000" dirty="0" smtClean="0"/>
              <a:t>, </a:t>
            </a:r>
            <a:r>
              <a:rPr lang="de-DE" altLang="de-DE" sz="2000" dirty="0" err="1" smtClean="0"/>
              <a:t>for</a:t>
            </a:r>
            <a:r>
              <a:rPr lang="de-DE" altLang="de-DE" sz="2000" dirty="0" smtClean="0"/>
              <a:t> </a:t>
            </a:r>
            <a:r>
              <a:rPr lang="de-DE" altLang="de-DE" sz="2000" dirty="0" err="1" smtClean="0"/>
              <a:t>any</a:t>
            </a:r>
            <a:r>
              <a:rPr lang="de-DE" altLang="de-DE" sz="2000" dirty="0" smtClean="0"/>
              <a:t> </a:t>
            </a:r>
            <a:r>
              <a:rPr lang="de-DE" altLang="de-DE" sz="2000" dirty="0" err="1" smtClean="0"/>
              <a:t>purpose</a:t>
            </a:r>
            <a:r>
              <a:rPr lang="de-DE" altLang="de-DE" sz="2000" dirty="0" smtClean="0"/>
              <a:t> (</a:t>
            </a:r>
            <a:r>
              <a:rPr lang="de-DE" altLang="de-DE" sz="2000" dirty="0" err="1" smtClean="0"/>
              <a:t>freedom</a:t>
            </a:r>
            <a:r>
              <a:rPr lang="de-DE" altLang="de-DE" sz="2000" dirty="0" smtClean="0"/>
              <a:t> 0). </a:t>
            </a:r>
          </a:p>
          <a:p>
            <a:r>
              <a:rPr lang="de-DE" altLang="de-DE" sz="2000" dirty="0" smtClean="0"/>
              <a:t>The </a:t>
            </a:r>
            <a:r>
              <a:rPr lang="de-DE" altLang="de-DE" sz="2000" dirty="0" err="1" smtClean="0"/>
              <a:t>freedom</a:t>
            </a:r>
            <a:r>
              <a:rPr lang="de-DE" altLang="de-DE" sz="2000" dirty="0" smtClean="0"/>
              <a:t> </a:t>
            </a:r>
            <a:r>
              <a:rPr lang="de-DE" altLang="de-DE" sz="2000" dirty="0" err="1" smtClean="0"/>
              <a:t>to</a:t>
            </a:r>
            <a:r>
              <a:rPr lang="de-DE" altLang="de-DE" sz="2000" dirty="0" smtClean="0"/>
              <a:t> </a:t>
            </a:r>
            <a:r>
              <a:rPr lang="de-DE" altLang="de-DE" sz="2400" b="1" dirty="0" err="1" smtClean="0"/>
              <a:t>study</a:t>
            </a:r>
            <a:r>
              <a:rPr lang="de-DE" altLang="de-DE" sz="2000" dirty="0" smtClean="0"/>
              <a:t> </a:t>
            </a:r>
            <a:r>
              <a:rPr lang="de-DE" altLang="de-DE" sz="2000" dirty="0" err="1" smtClean="0"/>
              <a:t>how</a:t>
            </a:r>
            <a:r>
              <a:rPr lang="de-DE" altLang="de-DE" sz="2000" dirty="0" smtClean="0"/>
              <a:t> </a:t>
            </a:r>
            <a:r>
              <a:rPr lang="de-DE" altLang="de-DE" sz="2000" dirty="0" err="1" smtClean="0"/>
              <a:t>the</a:t>
            </a:r>
            <a:r>
              <a:rPr lang="de-DE" altLang="de-DE" sz="2000" dirty="0" smtClean="0"/>
              <a:t> </a:t>
            </a:r>
            <a:r>
              <a:rPr lang="de-DE" altLang="de-DE" sz="2000" dirty="0" err="1" smtClean="0"/>
              <a:t>program</a:t>
            </a:r>
            <a:r>
              <a:rPr lang="de-DE" altLang="de-DE" sz="2000" dirty="0" smtClean="0"/>
              <a:t> </a:t>
            </a:r>
            <a:r>
              <a:rPr lang="de-DE" altLang="de-DE" sz="2000" dirty="0" err="1" smtClean="0"/>
              <a:t>works</a:t>
            </a:r>
            <a:r>
              <a:rPr lang="de-DE" altLang="de-DE" sz="2000" dirty="0" smtClean="0"/>
              <a:t>, </a:t>
            </a:r>
            <a:r>
              <a:rPr lang="de-DE" altLang="de-DE" sz="2000" dirty="0" err="1" smtClean="0"/>
              <a:t>and</a:t>
            </a:r>
            <a:r>
              <a:rPr lang="de-DE" altLang="de-DE" sz="2000" dirty="0" smtClean="0"/>
              <a:t> </a:t>
            </a:r>
            <a:r>
              <a:rPr lang="de-DE" altLang="de-DE" sz="2400" b="1" dirty="0" err="1" smtClean="0"/>
              <a:t>change</a:t>
            </a:r>
            <a:r>
              <a:rPr lang="de-DE" altLang="de-DE" sz="2400" b="1" dirty="0" smtClean="0"/>
              <a:t> </a:t>
            </a:r>
            <a:r>
              <a:rPr lang="de-DE" altLang="de-DE" sz="2000" dirty="0" err="1" smtClean="0"/>
              <a:t>it</a:t>
            </a:r>
            <a:r>
              <a:rPr lang="de-DE" altLang="de-DE" sz="2000" dirty="0" smtClean="0"/>
              <a:t> so </a:t>
            </a:r>
            <a:r>
              <a:rPr lang="de-DE" altLang="de-DE" sz="2000" dirty="0" err="1" smtClean="0"/>
              <a:t>it</a:t>
            </a:r>
            <a:r>
              <a:rPr lang="de-DE" altLang="de-DE" sz="2000" dirty="0" smtClean="0"/>
              <a:t> </a:t>
            </a:r>
            <a:r>
              <a:rPr lang="de-DE" altLang="de-DE" sz="2000" dirty="0" err="1" smtClean="0"/>
              <a:t>does</a:t>
            </a:r>
            <a:r>
              <a:rPr lang="de-DE" altLang="de-DE" sz="2000" dirty="0" smtClean="0"/>
              <a:t> </a:t>
            </a:r>
            <a:r>
              <a:rPr lang="de-DE" altLang="de-DE" sz="2000" dirty="0" err="1" smtClean="0"/>
              <a:t>your</a:t>
            </a:r>
            <a:r>
              <a:rPr lang="de-DE" altLang="de-DE" sz="2000" dirty="0" smtClean="0"/>
              <a:t> </a:t>
            </a:r>
            <a:r>
              <a:rPr lang="de-DE" altLang="de-DE" sz="2000" dirty="0" err="1" smtClean="0"/>
              <a:t>computing</a:t>
            </a:r>
            <a:r>
              <a:rPr lang="de-DE" altLang="de-DE" sz="2000" dirty="0" smtClean="0"/>
              <a:t> </a:t>
            </a:r>
            <a:r>
              <a:rPr lang="de-DE" altLang="de-DE" sz="2000" dirty="0" err="1" smtClean="0"/>
              <a:t>as</a:t>
            </a:r>
            <a:r>
              <a:rPr lang="de-DE" altLang="de-DE" sz="2000" dirty="0" smtClean="0"/>
              <a:t> </a:t>
            </a:r>
            <a:r>
              <a:rPr lang="de-DE" altLang="de-DE" sz="2000" dirty="0" err="1" smtClean="0"/>
              <a:t>you</a:t>
            </a:r>
            <a:r>
              <a:rPr lang="de-DE" altLang="de-DE" sz="2000" dirty="0" smtClean="0"/>
              <a:t> </a:t>
            </a:r>
            <a:r>
              <a:rPr lang="de-DE" altLang="de-DE" sz="2000" b="1" dirty="0" err="1" smtClean="0"/>
              <a:t>wish</a:t>
            </a:r>
            <a:r>
              <a:rPr lang="de-DE" altLang="de-DE" sz="2000" dirty="0" smtClean="0"/>
              <a:t> (</a:t>
            </a:r>
            <a:r>
              <a:rPr lang="de-DE" altLang="de-DE" sz="2000" dirty="0" err="1" smtClean="0"/>
              <a:t>freedom</a:t>
            </a:r>
            <a:r>
              <a:rPr lang="de-DE" altLang="de-DE" sz="2000" dirty="0" smtClean="0"/>
              <a:t> 1). </a:t>
            </a:r>
            <a:br>
              <a:rPr lang="de-DE" altLang="de-DE" sz="2000" dirty="0" smtClean="0"/>
            </a:br>
            <a:r>
              <a:rPr lang="de-DE" altLang="de-DE" sz="2000" dirty="0" smtClean="0"/>
              <a:t>Access </a:t>
            </a:r>
            <a:r>
              <a:rPr lang="de-DE" altLang="de-DE" sz="2000" dirty="0" err="1" smtClean="0"/>
              <a:t>to</a:t>
            </a:r>
            <a:r>
              <a:rPr lang="de-DE" altLang="de-DE" sz="2000" dirty="0" smtClean="0"/>
              <a:t> </a:t>
            </a:r>
            <a:r>
              <a:rPr lang="de-DE" altLang="de-DE" sz="2000" dirty="0" err="1" smtClean="0"/>
              <a:t>the</a:t>
            </a:r>
            <a:r>
              <a:rPr lang="de-DE" altLang="de-DE" sz="2000" dirty="0" smtClean="0"/>
              <a:t> </a:t>
            </a:r>
            <a:r>
              <a:rPr lang="de-DE" altLang="de-DE" sz="2000" dirty="0" err="1" smtClean="0"/>
              <a:t>source</a:t>
            </a:r>
            <a:r>
              <a:rPr lang="de-DE" altLang="de-DE" sz="2000" dirty="0" smtClean="0"/>
              <a:t> </a:t>
            </a:r>
            <a:r>
              <a:rPr lang="de-DE" altLang="de-DE" sz="2000" dirty="0" err="1" smtClean="0"/>
              <a:t>code</a:t>
            </a:r>
            <a:r>
              <a:rPr lang="de-DE" altLang="de-DE" sz="2000" dirty="0" smtClean="0"/>
              <a:t> </a:t>
            </a:r>
            <a:r>
              <a:rPr lang="de-DE" altLang="de-DE" sz="2000" dirty="0" err="1" smtClean="0"/>
              <a:t>is</a:t>
            </a:r>
            <a:r>
              <a:rPr lang="de-DE" altLang="de-DE" sz="2000" dirty="0" smtClean="0"/>
              <a:t> a </a:t>
            </a:r>
            <a:r>
              <a:rPr lang="de-DE" altLang="de-DE" sz="2000" dirty="0" err="1" smtClean="0"/>
              <a:t>precondition</a:t>
            </a:r>
            <a:r>
              <a:rPr lang="de-DE" altLang="de-DE" sz="2000" dirty="0" smtClean="0"/>
              <a:t> </a:t>
            </a:r>
            <a:r>
              <a:rPr lang="de-DE" altLang="de-DE" sz="2000" dirty="0" err="1" smtClean="0"/>
              <a:t>for</a:t>
            </a:r>
            <a:r>
              <a:rPr lang="de-DE" altLang="de-DE" sz="2000" dirty="0" smtClean="0"/>
              <a:t> </a:t>
            </a:r>
            <a:r>
              <a:rPr lang="de-DE" altLang="de-DE" sz="2000" dirty="0" err="1" smtClean="0"/>
              <a:t>this</a:t>
            </a:r>
            <a:r>
              <a:rPr lang="de-DE" altLang="de-DE" sz="2000" dirty="0" smtClean="0"/>
              <a:t>. </a:t>
            </a:r>
          </a:p>
          <a:p>
            <a:r>
              <a:rPr lang="de-DE" altLang="de-DE" sz="2000" dirty="0" smtClean="0"/>
              <a:t>The </a:t>
            </a:r>
            <a:r>
              <a:rPr lang="de-DE" altLang="de-DE" sz="2000" dirty="0" err="1" smtClean="0"/>
              <a:t>freedom</a:t>
            </a:r>
            <a:r>
              <a:rPr lang="de-DE" altLang="de-DE" sz="2000" dirty="0" smtClean="0"/>
              <a:t> </a:t>
            </a:r>
            <a:r>
              <a:rPr lang="de-DE" altLang="de-DE" sz="2000" dirty="0" err="1" smtClean="0"/>
              <a:t>to</a:t>
            </a:r>
            <a:r>
              <a:rPr lang="de-DE" altLang="de-DE" sz="2000" dirty="0" smtClean="0"/>
              <a:t> </a:t>
            </a:r>
            <a:r>
              <a:rPr lang="de-DE" altLang="de-DE" sz="2400" b="1" dirty="0" err="1" smtClean="0"/>
              <a:t>redistribute</a:t>
            </a:r>
            <a:r>
              <a:rPr lang="de-DE" altLang="de-DE" sz="2400" b="1" dirty="0" smtClean="0"/>
              <a:t> </a:t>
            </a:r>
            <a:r>
              <a:rPr lang="de-DE" altLang="de-DE" sz="2400" b="1" dirty="0" err="1" smtClean="0"/>
              <a:t>copies</a:t>
            </a:r>
            <a:r>
              <a:rPr lang="de-DE" altLang="de-DE" sz="2400" b="1" dirty="0" smtClean="0"/>
              <a:t> </a:t>
            </a:r>
            <a:r>
              <a:rPr lang="de-DE" altLang="de-DE" sz="2000" dirty="0" smtClean="0"/>
              <a:t>so </a:t>
            </a:r>
            <a:r>
              <a:rPr lang="de-DE" altLang="de-DE" sz="2000" dirty="0" err="1" smtClean="0"/>
              <a:t>you</a:t>
            </a:r>
            <a:r>
              <a:rPr lang="de-DE" altLang="de-DE" sz="2000" dirty="0" smtClean="0"/>
              <a:t> </a:t>
            </a:r>
            <a:r>
              <a:rPr lang="de-DE" altLang="de-DE" sz="2000" dirty="0" err="1" smtClean="0"/>
              <a:t>can</a:t>
            </a:r>
            <a:r>
              <a:rPr lang="de-DE" altLang="de-DE" sz="2000" dirty="0" smtClean="0"/>
              <a:t> </a:t>
            </a:r>
            <a:r>
              <a:rPr lang="de-DE" altLang="de-DE" sz="2000" dirty="0" err="1" smtClean="0"/>
              <a:t>help</a:t>
            </a:r>
            <a:r>
              <a:rPr lang="de-DE" altLang="de-DE" sz="2000" dirty="0" smtClean="0"/>
              <a:t> </a:t>
            </a:r>
            <a:r>
              <a:rPr lang="de-DE" altLang="de-DE" sz="2000" dirty="0" err="1" smtClean="0"/>
              <a:t>your</a:t>
            </a:r>
            <a:r>
              <a:rPr lang="de-DE" altLang="de-DE" sz="2000" dirty="0" smtClean="0"/>
              <a:t> </a:t>
            </a:r>
            <a:r>
              <a:rPr lang="de-DE" altLang="de-DE" sz="2000" dirty="0" err="1" smtClean="0"/>
              <a:t>neighbor</a:t>
            </a:r>
            <a:r>
              <a:rPr lang="de-DE" altLang="de-DE" sz="2000" dirty="0" smtClean="0"/>
              <a:t> (</a:t>
            </a:r>
            <a:r>
              <a:rPr lang="de-DE" altLang="de-DE" sz="2000" dirty="0" err="1" smtClean="0"/>
              <a:t>freedom</a:t>
            </a:r>
            <a:r>
              <a:rPr lang="de-DE" altLang="de-DE" sz="2000" dirty="0" smtClean="0"/>
              <a:t> 2). </a:t>
            </a:r>
          </a:p>
          <a:p>
            <a:r>
              <a:rPr lang="de-DE" altLang="de-DE" sz="2000" dirty="0" smtClean="0"/>
              <a:t>The </a:t>
            </a:r>
            <a:r>
              <a:rPr lang="de-DE" altLang="de-DE" sz="2000" dirty="0" err="1" smtClean="0"/>
              <a:t>freedom</a:t>
            </a:r>
            <a:r>
              <a:rPr lang="de-DE" altLang="de-DE" sz="2000" dirty="0" smtClean="0"/>
              <a:t> </a:t>
            </a:r>
            <a:r>
              <a:rPr lang="de-DE" altLang="de-DE" sz="2000" dirty="0" err="1" smtClean="0"/>
              <a:t>to</a:t>
            </a:r>
            <a:r>
              <a:rPr lang="de-DE" altLang="de-DE" sz="2000" dirty="0" smtClean="0"/>
              <a:t> </a:t>
            </a:r>
            <a:r>
              <a:rPr lang="de-DE" altLang="de-DE" sz="2000" b="1" dirty="0" err="1" smtClean="0"/>
              <a:t>distribute</a:t>
            </a:r>
            <a:r>
              <a:rPr lang="de-DE" altLang="de-DE" sz="2000" b="1" dirty="0" smtClean="0"/>
              <a:t> </a:t>
            </a:r>
            <a:r>
              <a:rPr lang="de-DE" altLang="de-DE" sz="2000" b="1" dirty="0" err="1" smtClean="0"/>
              <a:t>copies</a:t>
            </a:r>
            <a:r>
              <a:rPr lang="de-DE" altLang="de-DE" sz="2000" b="1" dirty="0" smtClean="0"/>
              <a:t> </a:t>
            </a:r>
            <a:r>
              <a:rPr lang="de-DE" altLang="de-DE" sz="2000" b="1" dirty="0" err="1" smtClean="0"/>
              <a:t>of</a:t>
            </a:r>
            <a:r>
              <a:rPr lang="de-DE" altLang="de-DE" sz="2000" b="1" dirty="0" smtClean="0"/>
              <a:t> </a:t>
            </a:r>
            <a:r>
              <a:rPr lang="de-DE" altLang="de-DE" sz="2000" b="1" dirty="0" err="1" smtClean="0"/>
              <a:t>your</a:t>
            </a:r>
            <a:r>
              <a:rPr lang="de-DE" altLang="de-DE" sz="2000" b="1" dirty="0" smtClean="0"/>
              <a:t> </a:t>
            </a:r>
            <a:r>
              <a:rPr lang="de-DE" altLang="de-DE" sz="2000" b="1" dirty="0" err="1" smtClean="0"/>
              <a:t>modified</a:t>
            </a:r>
            <a:r>
              <a:rPr lang="de-DE" altLang="de-DE" sz="2000" b="1" dirty="0" smtClean="0"/>
              <a:t> </a:t>
            </a:r>
            <a:r>
              <a:rPr lang="de-DE" altLang="de-DE" sz="2000" b="1" dirty="0" err="1" smtClean="0"/>
              <a:t>versions</a:t>
            </a:r>
            <a:r>
              <a:rPr lang="de-DE" altLang="de-DE" sz="2000" b="1" dirty="0" smtClean="0"/>
              <a:t> </a:t>
            </a:r>
            <a:r>
              <a:rPr lang="de-DE" altLang="de-DE" sz="2000" dirty="0" err="1" smtClean="0"/>
              <a:t>to</a:t>
            </a:r>
            <a:r>
              <a:rPr lang="de-DE" altLang="de-DE" sz="2000" dirty="0" smtClean="0"/>
              <a:t> </a:t>
            </a:r>
            <a:r>
              <a:rPr lang="de-DE" altLang="de-DE" sz="2000" dirty="0" err="1" smtClean="0"/>
              <a:t>others</a:t>
            </a:r>
            <a:r>
              <a:rPr lang="de-DE" altLang="de-DE" sz="2000" dirty="0" smtClean="0"/>
              <a:t> (</a:t>
            </a:r>
            <a:r>
              <a:rPr lang="de-DE" altLang="de-DE" sz="2000" dirty="0" err="1" smtClean="0"/>
              <a:t>freedom</a:t>
            </a:r>
            <a:r>
              <a:rPr lang="de-DE" altLang="de-DE" sz="2000" dirty="0" smtClean="0"/>
              <a:t> 3). </a:t>
            </a:r>
            <a:endParaRPr lang="en-US" altLang="de-DE" sz="2000" dirty="0" smtClean="0"/>
          </a:p>
        </p:txBody>
      </p:sp>
      <p:sp>
        <p:nvSpPr>
          <p:cNvPr id="29700" name="Rectangle 4"/>
          <p:cNvSpPr>
            <a:spLocks noChangeArrowheads="1"/>
          </p:cNvSpPr>
          <p:nvPr/>
        </p:nvSpPr>
        <p:spPr bwMode="auto">
          <a:xfrm>
            <a:off x="4117975" y="6045200"/>
            <a:ext cx="3988464" cy="95410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None/>
            </a:pPr>
            <a:r>
              <a:rPr lang="de-DE" altLang="de-DE" dirty="0">
                <a:solidFill>
                  <a:schemeClr val="hlink"/>
                </a:solidFill>
                <a:hlinkClick r:id="rId2"/>
              </a:rPr>
              <a:t>http://</a:t>
            </a:r>
            <a:r>
              <a:rPr lang="de-DE" altLang="de-DE" dirty="0" smtClean="0">
                <a:solidFill>
                  <a:schemeClr val="hlink"/>
                </a:solidFill>
                <a:hlinkClick r:id="rId2"/>
              </a:rPr>
              <a:t>www.gnu.org/philosophy/free-sw.html</a:t>
            </a:r>
            <a:r>
              <a:rPr lang="de-DE" altLang="de-DE" dirty="0">
                <a:solidFill>
                  <a:schemeClr val="hlink"/>
                </a:solidFill>
              </a:rPr>
              <a:t/>
            </a:r>
            <a:br>
              <a:rPr lang="de-DE" altLang="de-DE" dirty="0">
                <a:solidFill>
                  <a:schemeClr val="hlink"/>
                </a:solidFill>
              </a:rPr>
            </a:br>
            <a:r>
              <a:rPr lang="de-DE" altLang="de-DE" dirty="0">
                <a:solidFill>
                  <a:schemeClr val="hlink"/>
                </a:solidFill>
              </a:rPr>
              <a:t>https://fsf.org/</a:t>
            </a:r>
          </a:p>
          <a:p>
            <a:pPr>
              <a:spcBef>
                <a:spcPct val="50000"/>
              </a:spcBef>
              <a:buFontTx/>
              <a:buNone/>
            </a:pPr>
            <a:endParaRPr lang="de-DE" altLang="de-DE" dirty="0">
              <a:solidFill>
                <a:schemeClr val="hlink"/>
              </a:solidFill>
            </a:endParaRPr>
          </a:p>
        </p:txBody>
      </p:sp>
    </p:spTree>
    <p:extLst>
      <p:ext uri="{BB962C8B-B14F-4D97-AF65-F5344CB8AC3E}">
        <p14:creationId xmlns:p14="http://schemas.microsoft.com/office/powerpoint/2010/main" val="21289311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p:txBody>
          <a:bodyPr/>
          <a:lstStyle/>
          <a:p>
            <a:r>
              <a:rPr lang="de-DE" altLang="de-DE" dirty="0" smtClean="0"/>
              <a:t>Outline</a:t>
            </a:r>
          </a:p>
        </p:txBody>
      </p:sp>
      <p:sp>
        <p:nvSpPr>
          <p:cNvPr id="8195" name="Rectangle 3"/>
          <p:cNvSpPr>
            <a:spLocks noGrp="1" noChangeArrowheads="1"/>
          </p:cNvSpPr>
          <p:nvPr>
            <p:ph type="body" idx="4294967295"/>
          </p:nvPr>
        </p:nvSpPr>
        <p:spPr/>
        <p:txBody>
          <a:bodyPr/>
          <a:lstStyle/>
          <a:p>
            <a:r>
              <a:rPr lang="de-DE" altLang="de-DE" dirty="0" smtClean="0"/>
              <a:t>Short </a:t>
            </a:r>
            <a:r>
              <a:rPr lang="de-DE" altLang="de-DE" dirty="0" err="1" smtClean="0"/>
              <a:t>intro</a:t>
            </a:r>
            <a:endParaRPr lang="de-DE" altLang="de-DE" dirty="0" smtClean="0"/>
          </a:p>
          <a:p>
            <a:r>
              <a:rPr lang="de-DE" altLang="de-DE" dirty="0" smtClean="0"/>
              <a:t>The </a:t>
            </a:r>
            <a:r>
              <a:rPr lang="de-DE" altLang="de-DE" dirty="0" err="1"/>
              <a:t>C</a:t>
            </a:r>
            <a:r>
              <a:rPr lang="de-DE" altLang="de-DE" dirty="0" err="1" smtClean="0"/>
              <a:t>ommons</a:t>
            </a:r>
            <a:r>
              <a:rPr lang="de-DE" altLang="de-DE" dirty="0" smtClean="0"/>
              <a:t> </a:t>
            </a:r>
            <a:r>
              <a:rPr lang="de-DE" altLang="de-DE" dirty="0" err="1" smtClean="0"/>
              <a:t>and</a:t>
            </a:r>
            <a:r>
              <a:rPr lang="de-DE" altLang="de-DE" dirty="0" smtClean="0"/>
              <a:t> </a:t>
            </a:r>
            <a:r>
              <a:rPr lang="de-DE" dirty="0"/>
              <a:t>The </a:t>
            </a:r>
            <a:r>
              <a:rPr lang="de-DE" dirty="0" err="1"/>
              <a:t>Tragedy</a:t>
            </a:r>
            <a:r>
              <a:rPr lang="de-DE" dirty="0"/>
              <a:t> </a:t>
            </a:r>
            <a:r>
              <a:rPr lang="de-DE" dirty="0" err="1"/>
              <a:t>of</a:t>
            </a:r>
            <a:r>
              <a:rPr lang="de-DE" dirty="0"/>
              <a:t> </a:t>
            </a:r>
            <a:r>
              <a:rPr lang="de-DE" dirty="0" err="1"/>
              <a:t>Commons</a:t>
            </a:r>
            <a:endParaRPr lang="de-DE" altLang="de-DE" dirty="0" smtClean="0"/>
          </a:p>
          <a:p>
            <a:endParaRPr lang="de-DE" altLang="de-DE" dirty="0" smtClean="0"/>
          </a:p>
          <a:p>
            <a:r>
              <a:rPr lang="de-DE" altLang="de-DE" dirty="0" smtClean="0"/>
              <a:t>Open Source</a:t>
            </a:r>
          </a:p>
          <a:p>
            <a:pPr lvl="1"/>
            <a:r>
              <a:rPr lang="de-DE" altLang="de-DE" dirty="0" smtClean="0"/>
              <a:t>Freedom</a:t>
            </a:r>
          </a:p>
          <a:p>
            <a:pPr lvl="1"/>
            <a:r>
              <a:rPr lang="de-DE" altLang="de-DE" dirty="0"/>
              <a:t>Psycho-</a:t>
            </a:r>
            <a:r>
              <a:rPr lang="de-DE" altLang="de-DE" dirty="0" err="1"/>
              <a:t>social</a:t>
            </a:r>
            <a:r>
              <a:rPr lang="de-DE" altLang="de-DE" dirty="0"/>
              <a:t> </a:t>
            </a:r>
            <a:r>
              <a:rPr lang="de-DE" altLang="de-DE" dirty="0" err="1" smtClean="0"/>
              <a:t>Aspects</a:t>
            </a:r>
            <a:r>
              <a:rPr lang="de-DE" altLang="de-DE" dirty="0" smtClean="0"/>
              <a:t> </a:t>
            </a:r>
            <a:r>
              <a:rPr lang="de-DE" altLang="de-DE" dirty="0" err="1" smtClean="0"/>
              <a:t>of</a:t>
            </a:r>
            <a:r>
              <a:rPr lang="de-DE" altLang="de-DE" dirty="0" smtClean="0"/>
              <a:t> Motivation</a:t>
            </a:r>
          </a:p>
          <a:p>
            <a:endParaRPr lang="de-DE" altLang="de-DE" dirty="0" smtClean="0"/>
          </a:p>
          <a:p>
            <a:r>
              <a:rPr lang="de-DE" altLang="de-DE" dirty="0" err="1"/>
              <a:t>Economical</a:t>
            </a:r>
            <a:r>
              <a:rPr lang="de-DE" altLang="de-DE" dirty="0"/>
              <a:t> </a:t>
            </a:r>
            <a:r>
              <a:rPr lang="de-DE" altLang="de-DE" dirty="0" err="1"/>
              <a:t>and</a:t>
            </a:r>
            <a:r>
              <a:rPr lang="de-DE" altLang="de-DE" dirty="0"/>
              <a:t> </a:t>
            </a:r>
            <a:r>
              <a:rPr lang="de-DE" altLang="de-DE" dirty="0" err="1"/>
              <a:t>technical</a:t>
            </a:r>
            <a:r>
              <a:rPr lang="de-DE" altLang="de-DE" dirty="0"/>
              <a:t> </a:t>
            </a:r>
            <a:r>
              <a:rPr lang="de-DE" altLang="de-DE" dirty="0" err="1" smtClean="0"/>
              <a:t>aspects</a:t>
            </a:r>
            <a:r>
              <a:rPr lang="de-DE" altLang="de-DE" dirty="0" smtClean="0"/>
              <a:t> </a:t>
            </a:r>
            <a:endParaRPr lang="de-DE" altLang="de-DE" dirty="0"/>
          </a:p>
          <a:p>
            <a:endParaRPr lang="de-DE" altLang="de-DE" dirty="0" smtClean="0"/>
          </a:p>
          <a:p>
            <a:r>
              <a:rPr lang="de-DE" altLang="de-DE" dirty="0" err="1" smtClean="0"/>
              <a:t>Being</a:t>
            </a:r>
            <a:r>
              <a:rPr lang="de-DE" altLang="de-DE" dirty="0" smtClean="0"/>
              <a:t> </a:t>
            </a:r>
            <a:r>
              <a:rPr lang="de-DE" altLang="de-DE" dirty="0" err="1" smtClean="0"/>
              <a:t>represented</a:t>
            </a:r>
            <a:r>
              <a:rPr lang="de-DE" altLang="de-DE" dirty="0" smtClean="0"/>
              <a:t>: </a:t>
            </a:r>
            <a:r>
              <a:rPr lang="de-DE" altLang="de-DE" dirty="0" err="1" smtClean="0"/>
              <a:t>Structure</a:t>
            </a:r>
            <a:r>
              <a:rPr lang="de-DE" altLang="de-DE" dirty="0" smtClean="0"/>
              <a:t> </a:t>
            </a:r>
            <a:r>
              <a:rPr lang="de-DE" altLang="de-DE" dirty="0" err="1" smtClean="0"/>
              <a:t>and</a:t>
            </a:r>
            <a:r>
              <a:rPr lang="de-DE" altLang="de-DE" dirty="0" smtClean="0"/>
              <a:t> </a:t>
            </a:r>
            <a:r>
              <a:rPr lang="de-DE" altLang="de-DE" dirty="0" err="1" smtClean="0"/>
              <a:t>impact</a:t>
            </a:r>
            <a:r>
              <a:rPr lang="de-DE" altLang="de-DE" dirty="0" smtClean="0"/>
              <a:t> </a:t>
            </a:r>
            <a:r>
              <a:rPr lang="de-DE" altLang="de-DE" dirty="0" err="1" smtClean="0"/>
              <a:t>of</a:t>
            </a:r>
            <a:r>
              <a:rPr lang="de-DE" altLang="de-DE" dirty="0" smtClean="0"/>
              <a:t> </a:t>
            </a:r>
            <a:r>
              <a:rPr lang="de-DE" altLang="de-DE" dirty="0" err="1" smtClean="0"/>
              <a:t>the</a:t>
            </a:r>
            <a:r>
              <a:rPr lang="de-DE" altLang="de-DE" dirty="0" smtClean="0"/>
              <a:t> </a:t>
            </a:r>
            <a:r>
              <a:rPr lang="de-DE" altLang="de-DE" dirty="0" err="1" smtClean="0"/>
              <a:t>OSGeo</a:t>
            </a:r>
            <a:r>
              <a:rPr lang="de-DE" altLang="de-DE" dirty="0" smtClean="0"/>
              <a:t> </a:t>
            </a:r>
            <a:r>
              <a:rPr lang="de-DE" altLang="de-DE" dirty="0" err="1" smtClean="0"/>
              <a:t>Foundation</a:t>
            </a:r>
            <a:endParaRPr lang="de-DE" altLang="de-DE" dirty="0" smtClean="0"/>
          </a:p>
          <a:p>
            <a:endParaRPr lang="de-DE" altLang="de-DE" dirty="0" smtClean="0"/>
          </a:p>
          <a:p>
            <a:r>
              <a:rPr lang="de-DE" altLang="de-DE" dirty="0" smtClean="0"/>
              <a:t>Outlook</a:t>
            </a:r>
          </a:p>
          <a:p>
            <a:pPr lvl="1"/>
            <a:r>
              <a:rPr lang="de-DE" altLang="de-DE" dirty="0" smtClean="0"/>
              <a:t>Academic </a:t>
            </a:r>
            <a:r>
              <a:rPr lang="de-DE" altLang="de-DE" dirty="0" err="1" smtClean="0"/>
              <a:t>educatio</a:t>
            </a:r>
            <a:endParaRPr lang="de-DE" altLang="de-DE" dirty="0" smtClean="0"/>
          </a:p>
          <a:p>
            <a:endParaRPr lang="de-DE" altLang="de-DE" dirty="0" smtClean="0"/>
          </a:p>
        </p:txBody>
      </p:sp>
      <p:sp>
        <p:nvSpPr>
          <p:cNvPr id="8196" name="Rectangle 7"/>
          <p:cNvSpPr>
            <a:spLocks noChangeArrowheads="1"/>
          </p:cNvSpPr>
          <p:nvPr/>
        </p:nvSpPr>
        <p:spPr bwMode="auto">
          <a:xfrm>
            <a:off x="755650" y="6279703"/>
            <a:ext cx="5309595"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r>
              <a:rPr lang="en-US" altLang="de-DE" sz="1200" dirty="0" smtClean="0">
                <a:solidFill>
                  <a:schemeClr val="bg1"/>
                </a:solidFill>
              </a:rPr>
              <a:t>In some parts </a:t>
            </a:r>
            <a:r>
              <a:rPr lang="en-US" altLang="de-DE" sz="1200" dirty="0" err="1" smtClean="0">
                <a:solidFill>
                  <a:schemeClr val="bg1"/>
                </a:solidFill>
              </a:rPr>
              <a:t>inspried</a:t>
            </a:r>
            <a:r>
              <a:rPr lang="en-US" altLang="de-DE" sz="1200" dirty="0" smtClean="0">
                <a:solidFill>
                  <a:schemeClr val="bg1"/>
                </a:solidFill>
              </a:rPr>
              <a:t> by a presentation of </a:t>
            </a:r>
            <a:r>
              <a:rPr lang="en-US" altLang="de-DE" sz="1200" dirty="0" err="1" smtClean="0">
                <a:solidFill>
                  <a:schemeClr val="bg1"/>
                </a:solidFill>
              </a:rPr>
              <a:t>Arnulf</a:t>
            </a:r>
            <a:r>
              <a:rPr lang="en-US" altLang="de-DE" sz="1200" dirty="0" smtClean="0">
                <a:solidFill>
                  <a:schemeClr val="bg1"/>
                </a:solidFill>
              </a:rPr>
              <a:t> </a:t>
            </a:r>
            <a:r>
              <a:rPr lang="en-US" altLang="de-DE" sz="1200" dirty="0" err="1">
                <a:solidFill>
                  <a:schemeClr val="bg1"/>
                </a:solidFill>
              </a:rPr>
              <a:t>Christl</a:t>
            </a:r>
            <a:r>
              <a:rPr lang="en-US" altLang="de-DE" sz="1200" dirty="0">
                <a:solidFill>
                  <a:schemeClr val="bg1"/>
                </a:solidFill>
              </a:rPr>
              <a:t>, </a:t>
            </a:r>
            <a:r>
              <a:rPr lang="en-US" altLang="de-DE" sz="1200" dirty="0" err="1" smtClean="0">
                <a:solidFill>
                  <a:schemeClr val="bg1"/>
                </a:solidFill>
              </a:rPr>
              <a:t>formerOSGeo</a:t>
            </a:r>
            <a:r>
              <a:rPr lang="en-US" altLang="de-DE" sz="1200" dirty="0" smtClean="0">
                <a:solidFill>
                  <a:schemeClr val="bg1"/>
                </a:solidFill>
              </a:rPr>
              <a:t> </a:t>
            </a:r>
            <a:r>
              <a:rPr lang="en-US" altLang="de-DE" sz="1200" dirty="0">
                <a:solidFill>
                  <a:schemeClr val="bg1"/>
                </a:solidFill>
              </a:rPr>
              <a:t>President,</a:t>
            </a:r>
            <a:br>
              <a:rPr lang="en-US" altLang="de-DE" sz="1200" dirty="0">
                <a:solidFill>
                  <a:schemeClr val="bg1"/>
                </a:solidFill>
              </a:rPr>
            </a:br>
            <a:r>
              <a:rPr lang="en-US" altLang="de-DE" sz="1200" dirty="0">
                <a:solidFill>
                  <a:schemeClr val="bg1"/>
                </a:solidFill>
              </a:rPr>
              <a:t>http://www.metaspatial.net</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el 1"/>
          <p:cNvSpPr>
            <a:spLocks noGrp="1"/>
          </p:cNvSpPr>
          <p:nvPr>
            <p:ph type="title"/>
          </p:nvPr>
        </p:nvSpPr>
        <p:spPr/>
        <p:txBody>
          <a:bodyPr/>
          <a:lstStyle/>
          <a:p>
            <a:endParaRPr lang="de-DE" altLang="de-DE" smtClean="0"/>
          </a:p>
        </p:txBody>
      </p:sp>
      <p:sp>
        <p:nvSpPr>
          <p:cNvPr id="25603" name="Inhaltsplatzhalter 2"/>
          <p:cNvSpPr>
            <a:spLocks noGrp="1"/>
          </p:cNvSpPr>
          <p:nvPr>
            <p:ph idx="1"/>
          </p:nvPr>
        </p:nvSpPr>
        <p:spPr/>
        <p:txBody>
          <a:bodyPr/>
          <a:lstStyle/>
          <a:p>
            <a:endParaRPr lang="de-DE" altLang="de-DE" smtClean="0"/>
          </a:p>
        </p:txBody>
      </p:sp>
      <p:sp>
        <p:nvSpPr>
          <p:cNvPr id="25604" name="Fußzeilenplatzhalter 3"/>
          <p:cNvSpPr>
            <a:spLocks noGrp="1"/>
          </p:cNvSpPr>
          <p:nvPr>
            <p:ph type="ftr" sz="quarter" idx="4294967295"/>
          </p:nvPr>
        </p:nvSpPr>
        <p:spPr bwMode="auto">
          <a:xfrm>
            <a:off x="3124200" y="6356350"/>
            <a:ext cx="2895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r>
              <a:rPr lang="de-DE" altLang="de-DE">
                <a:solidFill>
                  <a:schemeClr val="tx1"/>
                </a:solidFill>
              </a:rPr>
              <a:t>20.11.2014, VoGIS-Fachfporum, Prof. Dr.-Ing. Franz-Josef Behr</a:t>
            </a:r>
          </a:p>
        </p:txBody>
      </p:sp>
      <p:pic>
        <p:nvPicPr>
          <p:cNvPr id="2560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685463" cy="7085013"/>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accent2"/>
                </a:solidFill>
                <a:miter lim="800000"/>
                <a:headEnd/>
                <a:tailEnd/>
              </a14:hiddenLine>
            </a:ext>
          </a:extLst>
        </p:spPr>
      </p:pic>
      <p:sp>
        <p:nvSpPr>
          <p:cNvPr id="13318" name="Rechteck 4"/>
          <p:cNvSpPr>
            <a:spLocks noChangeArrowheads="1"/>
          </p:cNvSpPr>
          <p:nvPr/>
        </p:nvSpPr>
        <p:spPr bwMode="auto">
          <a:xfrm rot="16200000">
            <a:off x="7546975" y="3913188"/>
            <a:ext cx="457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50000"/>
              </a:spcBef>
              <a:spcAft>
                <a:spcPct val="0"/>
              </a:spcAft>
              <a:defRPr sz="1600">
                <a:solidFill>
                  <a:schemeClr val="tx1"/>
                </a:solidFill>
                <a:latin typeface="Calibri" pitchFamily="34" charset="0"/>
              </a:defRPr>
            </a:lvl6pPr>
            <a:lvl7pPr marL="2971800" indent="-228600" eaLnBrk="0" fontAlgn="base" hangingPunct="0">
              <a:spcBef>
                <a:spcPct val="50000"/>
              </a:spcBef>
              <a:spcAft>
                <a:spcPct val="0"/>
              </a:spcAft>
              <a:defRPr sz="1600">
                <a:solidFill>
                  <a:schemeClr val="tx1"/>
                </a:solidFill>
                <a:latin typeface="Calibri" pitchFamily="34" charset="0"/>
              </a:defRPr>
            </a:lvl7pPr>
            <a:lvl8pPr marL="3429000" indent="-228600" eaLnBrk="0" fontAlgn="base" hangingPunct="0">
              <a:spcBef>
                <a:spcPct val="50000"/>
              </a:spcBef>
              <a:spcAft>
                <a:spcPct val="0"/>
              </a:spcAft>
              <a:defRPr sz="1600">
                <a:solidFill>
                  <a:schemeClr val="tx1"/>
                </a:solidFill>
                <a:latin typeface="Calibri" pitchFamily="34" charset="0"/>
              </a:defRPr>
            </a:lvl8pPr>
            <a:lvl9pPr marL="3886200" indent="-228600" eaLnBrk="0" fontAlgn="base" hangingPunct="0">
              <a:spcBef>
                <a:spcPct val="50000"/>
              </a:spcBef>
              <a:spcAft>
                <a:spcPct val="0"/>
              </a:spcAft>
              <a:defRPr sz="1600">
                <a:solidFill>
                  <a:schemeClr val="tx1"/>
                </a:solidFill>
                <a:latin typeface="Calibri" pitchFamily="34" charset="0"/>
              </a:defRPr>
            </a:lvl9pPr>
          </a:lstStyle>
          <a:p>
            <a:pPr>
              <a:defRPr/>
            </a:pPr>
            <a:r>
              <a:rPr lang="de-DE" altLang="de-DE" smtClean="0">
                <a:solidFill>
                  <a:schemeClr val="bg1">
                    <a:lumMod val="85000"/>
                  </a:schemeClr>
                </a:solidFill>
              </a:rPr>
              <a:t>https://www.flickr.com/photos/hades2k/7001927337/ CC BY-SA 2.0</a:t>
            </a:r>
          </a:p>
        </p:txBody>
      </p:sp>
      <p:sp>
        <p:nvSpPr>
          <p:cNvPr id="7" name="Titel 1"/>
          <p:cNvSpPr txBox="1">
            <a:spLocks/>
          </p:cNvSpPr>
          <p:nvPr/>
        </p:nvSpPr>
        <p:spPr bwMode="auto">
          <a:xfrm>
            <a:off x="835025" y="762000"/>
            <a:ext cx="7839766" cy="909638"/>
          </a:xfrm>
          <a:prstGeom prst="rect">
            <a:avLst/>
          </a:prstGeom>
          <a:solidFill>
            <a:srgbClr val="F8F8F8">
              <a:alpha val="7411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2800">
                <a:solidFill>
                  <a:srgbClr val="D9D9D9"/>
                </a:solidFill>
                <a:latin typeface="+mj-lt"/>
                <a:ea typeface="+mj-ea"/>
                <a:cs typeface="+mj-cs"/>
              </a:defRPr>
            </a:lvl1pPr>
            <a:lvl2pPr algn="l" rtl="0" eaLnBrk="0" fontAlgn="base" hangingPunct="0">
              <a:spcBef>
                <a:spcPct val="0"/>
              </a:spcBef>
              <a:spcAft>
                <a:spcPct val="0"/>
              </a:spcAft>
              <a:defRPr sz="2800">
                <a:solidFill>
                  <a:srgbClr val="D9D9D9"/>
                </a:solidFill>
                <a:latin typeface="Tahoma" pitchFamily="34" charset="0"/>
              </a:defRPr>
            </a:lvl2pPr>
            <a:lvl3pPr algn="l" rtl="0" eaLnBrk="0" fontAlgn="base" hangingPunct="0">
              <a:spcBef>
                <a:spcPct val="0"/>
              </a:spcBef>
              <a:spcAft>
                <a:spcPct val="0"/>
              </a:spcAft>
              <a:defRPr sz="2800">
                <a:solidFill>
                  <a:srgbClr val="D9D9D9"/>
                </a:solidFill>
                <a:latin typeface="Tahoma" pitchFamily="34" charset="0"/>
              </a:defRPr>
            </a:lvl3pPr>
            <a:lvl4pPr algn="l" rtl="0" eaLnBrk="0" fontAlgn="base" hangingPunct="0">
              <a:spcBef>
                <a:spcPct val="0"/>
              </a:spcBef>
              <a:spcAft>
                <a:spcPct val="0"/>
              </a:spcAft>
              <a:defRPr sz="2800">
                <a:solidFill>
                  <a:srgbClr val="D9D9D9"/>
                </a:solidFill>
                <a:latin typeface="Tahoma" pitchFamily="34" charset="0"/>
              </a:defRPr>
            </a:lvl4pPr>
            <a:lvl5pPr algn="l" rtl="0" eaLnBrk="0" fontAlgn="base" hangingPunct="0">
              <a:spcBef>
                <a:spcPct val="0"/>
              </a:spcBef>
              <a:spcAft>
                <a:spcPct val="0"/>
              </a:spcAft>
              <a:defRPr sz="2800">
                <a:solidFill>
                  <a:srgbClr val="D9D9D9"/>
                </a:solidFill>
                <a:latin typeface="Tahoma" pitchFamily="34" charset="0"/>
              </a:defRPr>
            </a:lvl5pPr>
            <a:lvl6pPr marL="457200" algn="l" rtl="0" eaLnBrk="0" fontAlgn="base" hangingPunct="0">
              <a:spcBef>
                <a:spcPct val="0"/>
              </a:spcBef>
              <a:spcAft>
                <a:spcPct val="0"/>
              </a:spcAft>
              <a:defRPr sz="2800">
                <a:solidFill>
                  <a:srgbClr val="000066"/>
                </a:solidFill>
                <a:latin typeface="Tahoma" pitchFamily="34" charset="0"/>
              </a:defRPr>
            </a:lvl6pPr>
            <a:lvl7pPr marL="914400" algn="l" rtl="0" eaLnBrk="0" fontAlgn="base" hangingPunct="0">
              <a:spcBef>
                <a:spcPct val="0"/>
              </a:spcBef>
              <a:spcAft>
                <a:spcPct val="0"/>
              </a:spcAft>
              <a:defRPr sz="2800">
                <a:solidFill>
                  <a:srgbClr val="000066"/>
                </a:solidFill>
                <a:latin typeface="Tahoma" pitchFamily="34" charset="0"/>
              </a:defRPr>
            </a:lvl7pPr>
            <a:lvl8pPr marL="1371600" algn="l" rtl="0" eaLnBrk="0" fontAlgn="base" hangingPunct="0">
              <a:spcBef>
                <a:spcPct val="0"/>
              </a:spcBef>
              <a:spcAft>
                <a:spcPct val="0"/>
              </a:spcAft>
              <a:defRPr sz="2800">
                <a:solidFill>
                  <a:srgbClr val="000066"/>
                </a:solidFill>
                <a:latin typeface="Tahoma" pitchFamily="34" charset="0"/>
              </a:defRPr>
            </a:lvl8pPr>
            <a:lvl9pPr marL="1828800" algn="l" rtl="0" eaLnBrk="0" fontAlgn="base" hangingPunct="0">
              <a:spcBef>
                <a:spcPct val="0"/>
              </a:spcBef>
              <a:spcAft>
                <a:spcPct val="0"/>
              </a:spcAft>
              <a:defRPr sz="2800">
                <a:solidFill>
                  <a:srgbClr val="000066"/>
                </a:solidFill>
                <a:latin typeface="Tahoma" pitchFamily="34" charset="0"/>
              </a:defRPr>
            </a:lvl9pPr>
          </a:lstStyle>
          <a:p>
            <a:pPr>
              <a:defRPr/>
            </a:pPr>
            <a:r>
              <a:rPr lang="de-DE" kern="0" dirty="0" smtClean="0">
                <a:solidFill>
                  <a:schemeClr val="tx2">
                    <a:lumMod val="95000"/>
                    <a:lumOff val="5000"/>
                  </a:schemeClr>
                </a:solidFill>
              </a:rPr>
              <a:t>Eric S. Raymond: </a:t>
            </a:r>
            <a:r>
              <a:rPr lang="en-US" kern="0" dirty="0">
                <a:solidFill>
                  <a:schemeClr val="tx2">
                    <a:lumMod val="95000"/>
                    <a:lumOff val="5000"/>
                  </a:schemeClr>
                </a:solidFill>
              </a:rPr>
              <a:t>The Cathedral and the </a:t>
            </a:r>
            <a:r>
              <a:rPr lang="en-US" kern="0" dirty="0" smtClean="0">
                <a:solidFill>
                  <a:schemeClr val="tx2">
                    <a:lumMod val="95000"/>
                    <a:lumOff val="5000"/>
                  </a:schemeClr>
                </a:solidFill>
              </a:rPr>
              <a:t>Bazaar</a:t>
            </a:r>
            <a:r>
              <a:rPr lang="de-DE" kern="0" dirty="0" smtClean="0">
                <a:solidFill>
                  <a:schemeClr val="tx2">
                    <a:lumMod val="95000"/>
                    <a:lumOff val="5000"/>
                  </a:schemeClr>
                </a:solidFill>
              </a:rPr>
              <a:t> (1987)</a:t>
            </a:r>
            <a:endParaRPr lang="de-DE" kern="0" dirty="0">
              <a:solidFill>
                <a:schemeClr val="tx2">
                  <a:lumMod val="95000"/>
                  <a:lumOff val="5000"/>
                </a:schemeClr>
              </a:solidFill>
            </a:endParaRPr>
          </a:p>
        </p:txBody>
      </p:sp>
      <p:sp>
        <p:nvSpPr>
          <p:cNvPr id="8" name="Inhaltsplatzhalter 2"/>
          <p:cNvSpPr txBox="1">
            <a:spLocks/>
          </p:cNvSpPr>
          <p:nvPr/>
        </p:nvSpPr>
        <p:spPr bwMode="auto">
          <a:xfrm>
            <a:off x="835025" y="1824037"/>
            <a:ext cx="7841431" cy="4897437"/>
          </a:xfrm>
          <a:prstGeom prst="rect">
            <a:avLst/>
          </a:prstGeom>
          <a:solidFill>
            <a:srgbClr val="F8F8F8">
              <a:alpha val="7411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ts val="1800"/>
              </a:spcBef>
              <a:spcAft>
                <a:spcPct val="0"/>
              </a:spcAft>
              <a:buChar char="•"/>
              <a:defRPr sz="1600">
                <a:solidFill>
                  <a:srgbClr val="D9D9D9"/>
                </a:solidFill>
                <a:latin typeface="+mn-lt"/>
                <a:ea typeface="+mn-ea"/>
                <a:cs typeface="+mn-cs"/>
              </a:defRPr>
            </a:lvl1pPr>
            <a:lvl2pPr marL="742950" indent="-285750" algn="l" rtl="0" eaLnBrk="0" fontAlgn="base" hangingPunct="0">
              <a:spcBef>
                <a:spcPts val="1800"/>
              </a:spcBef>
              <a:spcAft>
                <a:spcPct val="0"/>
              </a:spcAft>
              <a:buChar char="–"/>
              <a:defRPr sz="1600">
                <a:solidFill>
                  <a:srgbClr val="D9D9D9"/>
                </a:solidFill>
                <a:latin typeface="+mn-lt"/>
              </a:defRPr>
            </a:lvl2pPr>
            <a:lvl3pPr marL="1085850" indent="-228600" algn="l" rtl="0" eaLnBrk="0" fontAlgn="base" hangingPunct="0">
              <a:spcBef>
                <a:spcPts val="1800"/>
              </a:spcBef>
              <a:spcAft>
                <a:spcPct val="0"/>
              </a:spcAft>
              <a:buChar char="•"/>
              <a:defRPr sz="1600">
                <a:solidFill>
                  <a:srgbClr val="D9D9D9"/>
                </a:solidFill>
                <a:latin typeface="+mn-lt"/>
              </a:defRPr>
            </a:lvl3pPr>
            <a:lvl4pPr marL="1428750" indent="-228600" algn="l" rtl="0" eaLnBrk="0" fontAlgn="base" hangingPunct="0">
              <a:spcBef>
                <a:spcPts val="1800"/>
              </a:spcBef>
              <a:spcAft>
                <a:spcPct val="0"/>
              </a:spcAft>
              <a:buChar char="–"/>
              <a:defRPr sz="1600">
                <a:solidFill>
                  <a:srgbClr val="D9D9D9"/>
                </a:solidFill>
                <a:latin typeface="+mn-lt"/>
              </a:defRPr>
            </a:lvl4pPr>
            <a:lvl5pPr marL="1771650" indent="-228600" algn="l" rtl="0" eaLnBrk="0" fontAlgn="base" hangingPunct="0">
              <a:spcBef>
                <a:spcPts val="1800"/>
              </a:spcBef>
              <a:spcAft>
                <a:spcPct val="0"/>
              </a:spcAft>
              <a:buChar char="»"/>
              <a:defRPr sz="1600">
                <a:solidFill>
                  <a:srgbClr val="D9D9D9"/>
                </a:solidFill>
                <a:latin typeface="+mn-lt"/>
              </a:defRPr>
            </a:lvl5pPr>
            <a:lvl6pPr marL="2228850" indent="-228600" algn="l" rtl="0" eaLnBrk="0" fontAlgn="base" hangingPunct="0">
              <a:spcBef>
                <a:spcPct val="35000"/>
              </a:spcBef>
              <a:spcAft>
                <a:spcPct val="0"/>
              </a:spcAft>
              <a:buChar char="»"/>
              <a:defRPr sz="1600">
                <a:solidFill>
                  <a:srgbClr val="000072"/>
                </a:solidFill>
                <a:latin typeface="+mn-lt"/>
              </a:defRPr>
            </a:lvl6pPr>
            <a:lvl7pPr marL="2686050" indent="-228600" algn="l" rtl="0" eaLnBrk="0" fontAlgn="base" hangingPunct="0">
              <a:spcBef>
                <a:spcPct val="35000"/>
              </a:spcBef>
              <a:spcAft>
                <a:spcPct val="0"/>
              </a:spcAft>
              <a:buChar char="»"/>
              <a:defRPr sz="1600">
                <a:solidFill>
                  <a:srgbClr val="000072"/>
                </a:solidFill>
                <a:latin typeface="+mn-lt"/>
              </a:defRPr>
            </a:lvl7pPr>
            <a:lvl8pPr marL="3143250" indent="-228600" algn="l" rtl="0" eaLnBrk="0" fontAlgn="base" hangingPunct="0">
              <a:spcBef>
                <a:spcPct val="35000"/>
              </a:spcBef>
              <a:spcAft>
                <a:spcPct val="0"/>
              </a:spcAft>
              <a:buChar char="»"/>
              <a:defRPr sz="1600">
                <a:solidFill>
                  <a:srgbClr val="000072"/>
                </a:solidFill>
                <a:latin typeface="+mn-lt"/>
              </a:defRPr>
            </a:lvl8pPr>
            <a:lvl9pPr marL="3600450" indent="-228600" algn="l" rtl="0" eaLnBrk="0" fontAlgn="base" hangingPunct="0">
              <a:spcBef>
                <a:spcPct val="35000"/>
              </a:spcBef>
              <a:spcAft>
                <a:spcPct val="0"/>
              </a:spcAft>
              <a:buChar char="»"/>
              <a:defRPr sz="1600">
                <a:solidFill>
                  <a:srgbClr val="000072"/>
                </a:solidFill>
                <a:latin typeface="+mn-lt"/>
              </a:defRPr>
            </a:lvl9pPr>
          </a:lstStyle>
          <a:p>
            <a:pPr marL="0" indent="0">
              <a:spcBef>
                <a:spcPts val="2400"/>
              </a:spcBef>
              <a:buFontTx/>
              <a:buNone/>
              <a:defRPr/>
            </a:pPr>
            <a:r>
              <a:rPr lang="de-DE" kern="0" dirty="0" smtClean="0">
                <a:solidFill>
                  <a:schemeClr val="tx2">
                    <a:lumMod val="95000"/>
                    <a:lumOff val="5000"/>
                  </a:schemeClr>
                </a:solidFill>
              </a:rPr>
              <a:t>1) </a:t>
            </a:r>
            <a:r>
              <a:rPr lang="en-US" kern="0" dirty="0" smtClean="0">
                <a:solidFill>
                  <a:schemeClr val="tx2">
                    <a:lumMod val="95000"/>
                    <a:lumOff val="5000"/>
                  </a:schemeClr>
                </a:solidFill>
              </a:rPr>
              <a:t>Every good software is written by a developer </a:t>
            </a:r>
            <a:r>
              <a:rPr lang="en-US" sz="1800" b="1" kern="0" dirty="0" smtClean="0">
                <a:solidFill>
                  <a:schemeClr val="tx2">
                    <a:lumMod val="95000"/>
                    <a:lumOff val="5000"/>
                  </a:schemeClr>
                </a:solidFill>
              </a:rPr>
              <a:t>seeking to solve a personal problem</a:t>
            </a:r>
            <a:r>
              <a:rPr lang="en-US" kern="0" dirty="0" smtClean="0">
                <a:solidFill>
                  <a:schemeClr val="tx2">
                    <a:lumMod val="95000"/>
                    <a:lumOff val="5000"/>
                  </a:schemeClr>
                </a:solidFill>
              </a:rPr>
              <a:t>.</a:t>
            </a:r>
            <a:endParaRPr lang="de-DE" kern="0" dirty="0" smtClean="0">
              <a:solidFill>
                <a:schemeClr val="tx2">
                  <a:lumMod val="95000"/>
                  <a:lumOff val="5000"/>
                </a:schemeClr>
              </a:solidFill>
            </a:endParaRPr>
          </a:p>
          <a:p>
            <a:pPr marL="0" indent="0">
              <a:spcBef>
                <a:spcPts val="2400"/>
              </a:spcBef>
              <a:buFontTx/>
              <a:buNone/>
              <a:defRPr/>
            </a:pPr>
            <a:r>
              <a:rPr lang="de-DE" kern="0" dirty="0" smtClean="0">
                <a:solidFill>
                  <a:schemeClr val="tx2">
                    <a:lumMod val="95000"/>
                    <a:lumOff val="5000"/>
                  </a:schemeClr>
                </a:solidFill>
              </a:rPr>
              <a:t>4) </a:t>
            </a:r>
            <a:r>
              <a:rPr lang="en-US" kern="0" dirty="0">
                <a:solidFill>
                  <a:schemeClr val="tx2">
                    <a:lumMod val="95000"/>
                    <a:lumOff val="5000"/>
                  </a:schemeClr>
                </a:solidFill>
              </a:rPr>
              <a:t>If you have the right attitude, interesting problems will find you</a:t>
            </a:r>
            <a:r>
              <a:rPr lang="en-US" kern="0" dirty="0" smtClean="0">
                <a:solidFill>
                  <a:schemeClr val="tx2">
                    <a:lumMod val="95000"/>
                    <a:lumOff val="5000"/>
                  </a:schemeClr>
                </a:solidFill>
              </a:rPr>
              <a:t>.</a:t>
            </a:r>
            <a:endParaRPr lang="de-DE" kern="0" dirty="0" smtClean="0">
              <a:solidFill>
                <a:schemeClr val="tx2">
                  <a:lumMod val="95000"/>
                  <a:lumOff val="5000"/>
                </a:schemeClr>
              </a:solidFill>
            </a:endParaRPr>
          </a:p>
          <a:p>
            <a:pPr marL="0" indent="0">
              <a:spcBef>
                <a:spcPts val="2400"/>
              </a:spcBef>
              <a:buFontTx/>
              <a:buNone/>
              <a:defRPr/>
            </a:pPr>
            <a:r>
              <a:rPr lang="de-DE" kern="0" dirty="0" smtClean="0">
                <a:solidFill>
                  <a:schemeClr val="tx2">
                    <a:lumMod val="95000"/>
                    <a:lumOff val="5000"/>
                  </a:schemeClr>
                </a:solidFill>
              </a:rPr>
              <a:t>5) </a:t>
            </a:r>
            <a:r>
              <a:rPr lang="en-US" kern="0" dirty="0">
                <a:solidFill>
                  <a:schemeClr val="tx2">
                    <a:lumMod val="95000"/>
                    <a:lumOff val="5000"/>
                  </a:schemeClr>
                </a:solidFill>
              </a:rPr>
              <a:t>When you lose interest in a program, your last duty to it is to hand it off to </a:t>
            </a:r>
            <a:r>
              <a:rPr lang="en-US" sz="1800" b="1" kern="0" dirty="0">
                <a:solidFill>
                  <a:schemeClr val="tx2">
                    <a:lumMod val="95000"/>
                    <a:lumOff val="5000"/>
                  </a:schemeClr>
                </a:solidFill>
              </a:rPr>
              <a:t>a competent successor</a:t>
            </a:r>
            <a:r>
              <a:rPr lang="en-US" sz="1800" b="1" kern="0" dirty="0" smtClean="0">
                <a:solidFill>
                  <a:schemeClr val="tx2">
                    <a:lumMod val="95000"/>
                    <a:lumOff val="5000"/>
                  </a:schemeClr>
                </a:solidFill>
              </a:rPr>
              <a:t>.</a:t>
            </a:r>
            <a:endParaRPr lang="de-DE" sz="1800" b="1" kern="0" dirty="0" smtClean="0">
              <a:solidFill>
                <a:schemeClr val="tx2">
                  <a:lumMod val="95000"/>
                  <a:lumOff val="5000"/>
                </a:schemeClr>
              </a:solidFill>
            </a:endParaRPr>
          </a:p>
          <a:p>
            <a:pPr marL="0" indent="0">
              <a:spcBef>
                <a:spcPts val="2400"/>
              </a:spcBef>
              <a:buFontTx/>
              <a:buNone/>
              <a:defRPr/>
            </a:pPr>
            <a:r>
              <a:rPr lang="de-DE" kern="0" dirty="0" smtClean="0">
                <a:solidFill>
                  <a:schemeClr val="tx2">
                    <a:lumMod val="95000"/>
                    <a:lumOff val="5000"/>
                  </a:schemeClr>
                </a:solidFill>
              </a:rPr>
              <a:t>6) </a:t>
            </a:r>
            <a:r>
              <a:rPr lang="en-US" sz="1800" b="1" kern="0" dirty="0">
                <a:solidFill>
                  <a:schemeClr val="tx2">
                    <a:lumMod val="95000"/>
                    <a:lumOff val="5000"/>
                  </a:schemeClr>
                </a:solidFill>
              </a:rPr>
              <a:t>Treating your users as co-developers </a:t>
            </a:r>
            <a:r>
              <a:rPr lang="en-US" kern="0" dirty="0">
                <a:solidFill>
                  <a:schemeClr val="tx2">
                    <a:lumMod val="95000"/>
                    <a:lumOff val="5000"/>
                  </a:schemeClr>
                </a:solidFill>
              </a:rPr>
              <a:t>is your least-hassle route to rapid code improvement and effective debugging</a:t>
            </a:r>
            <a:r>
              <a:rPr lang="en-US" kern="0" dirty="0" smtClean="0">
                <a:solidFill>
                  <a:schemeClr val="tx2">
                    <a:lumMod val="95000"/>
                    <a:lumOff val="5000"/>
                  </a:schemeClr>
                </a:solidFill>
              </a:rPr>
              <a:t>.</a:t>
            </a:r>
            <a:endParaRPr lang="de-DE" kern="0" dirty="0" smtClean="0">
              <a:solidFill>
                <a:schemeClr val="tx2">
                  <a:lumMod val="95000"/>
                  <a:lumOff val="5000"/>
                </a:schemeClr>
              </a:solidFill>
            </a:endParaRPr>
          </a:p>
          <a:p>
            <a:pPr marL="0" indent="0">
              <a:spcBef>
                <a:spcPts val="2400"/>
              </a:spcBef>
              <a:buFontTx/>
              <a:buNone/>
              <a:defRPr/>
            </a:pPr>
            <a:r>
              <a:rPr lang="de-DE" kern="0" dirty="0" smtClean="0">
                <a:solidFill>
                  <a:schemeClr val="tx2">
                    <a:lumMod val="95000"/>
                    <a:lumOff val="5000"/>
                  </a:schemeClr>
                </a:solidFill>
              </a:rPr>
              <a:t>7) </a:t>
            </a:r>
            <a:r>
              <a:rPr lang="en-US" b="1" kern="0" dirty="0">
                <a:solidFill>
                  <a:schemeClr val="tx2">
                    <a:lumMod val="95000"/>
                    <a:lumOff val="5000"/>
                  </a:schemeClr>
                </a:solidFill>
              </a:rPr>
              <a:t>Release early. Release often</a:t>
            </a:r>
            <a:r>
              <a:rPr lang="en-US" kern="0" dirty="0">
                <a:solidFill>
                  <a:schemeClr val="tx2">
                    <a:lumMod val="95000"/>
                    <a:lumOff val="5000"/>
                  </a:schemeClr>
                </a:solidFill>
              </a:rPr>
              <a:t>. And </a:t>
            </a:r>
            <a:r>
              <a:rPr lang="en-US" b="1" kern="0" dirty="0">
                <a:solidFill>
                  <a:schemeClr val="tx2">
                    <a:lumMod val="95000"/>
                    <a:lumOff val="5000"/>
                  </a:schemeClr>
                </a:solidFill>
              </a:rPr>
              <a:t>listen</a:t>
            </a:r>
            <a:r>
              <a:rPr lang="en-US" kern="0" dirty="0">
                <a:solidFill>
                  <a:schemeClr val="tx2">
                    <a:lumMod val="95000"/>
                    <a:lumOff val="5000"/>
                  </a:schemeClr>
                </a:solidFill>
              </a:rPr>
              <a:t> to your customers</a:t>
            </a:r>
            <a:r>
              <a:rPr lang="en-US" kern="0" dirty="0" smtClean="0">
                <a:solidFill>
                  <a:schemeClr val="tx2">
                    <a:lumMod val="95000"/>
                    <a:lumOff val="5000"/>
                  </a:schemeClr>
                </a:solidFill>
              </a:rPr>
              <a:t>.</a:t>
            </a:r>
            <a:endParaRPr lang="de-DE" kern="0" dirty="0" smtClean="0">
              <a:solidFill>
                <a:schemeClr val="tx2">
                  <a:lumMod val="95000"/>
                  <a:lumOff val="5000"/>
                </a:schemeClr>
              </a:solidFill>
            </a:endParaRPr>
          </a:p>
          <a:p>
            <a:pPr marL="0" indent="0">
              <a:spcBef>
                <a:spcPts val="2400"/>
              </a:spcBef>
              <a:buFontTx/>
              <a:buNone/>
              <a:defRPr/>
            </a:pPr>
            <a:r>
              <a:rPr lang="de-DE" kern="0" dirty="0" smtClean="0">
                <a:solidFill>
                  <a:schemeClr val="tx2">
                    <a:lumMod val="95000"/>
                    <a:lumOff val="5000"/>
                  </a:schemeClr>
                </a:solidFill>
              </a:rPr>
              <a:t>8) </a:t>
            </a:r>
            <a:r>
              <a:rPr lang="en-US" kern="0" dirty="0">
                <a:solidFill>
                  <a:schemeClr val="tx2">
                    <a:lumMod val="95000"/>
                    <a:lumOff val="5000"/>
                  </a:schemeClr>
                </a:solidFill>
              </a:rPr>
              <a:t>Given a large enough </a:t>
            </a:r>
            <a:r>
              <a:rPr lang="en-US" b="1" kern="0" dirty="0">
                <a:solidFill>
                  <a:schemeClr val="tx2">
                    <a:lumMod val="95000"/>
                    <a:lumOff val="5000"/>
                  </a:schemeClr>
                </a:solidFill>
              </a:rPr>
              <a:t>beta-tester and </a:t>
            </a:r>
            <a:r>
              <a:rPr lang="en-US" b="1" kern="0" dirty="0" smtClean="0">
                <a:solidFill>
                  <a:schemeClr val="tx2">
                    <a:lumMod val="95000"/>
                    <a:lumOff val="5000"/>
                  </a:schemeClr>
                </a:solidFill>
              </a:rPr>
              <a:t>co-developer </a:t>
            </a:r>
            <a:r>
              <a:rPr lang="en-US" b="1" kern="0" dirty="0">
                <a:solidFill>
                  <a:schemeClr val="tx2">
                    <a:lumMod val="95000"/>
                    <a:lumOff val="5000"/>
                  </a:schemeClr>
                </a:solidFill>
              </a:rPr>
              <a:t>base</a:t>
            </a:r>
            <a:r>
              <a:rPr lang="en-US" kern="0" dirty="0">
                <a:solidFill>
                  <a:schemeClr val="tx2">
                    <a:lumMod val="95000"/>
                    <a:lumOff val="5000"/>
                  </a:schemeClr>
                </a:solidFill>
              </a:rPr>
              <a:t>, almost every problem will be </a:t>
            </a:r>
            <a:r>
              <a:rPr lang="en-US" kern="0" dirty="0" smtClean="0">
                <a:solidFill>
                  <a:schemeClr val="tx2">
                    <a:lumMod val="95000"/>
                    <a:lumOff val="5000"/>
                  </a:schemeClr>
                </a:solidFill>
              </a:rPr>
              <a:t>discovered quickly </a:t>
            </a:r>
            <a:r>
              <a:rPr lang="en-US" kern="0" dirty="0">
                <a:solidFill>
                  <a:schemeClr val="tx2">
                    <a:lumMod val="95000"/>
                    <a:lumOff val="5000"/>
                  </a:schemeClr>
                </a:solidFill>
              </a:rPr>
              <a:t>and </a:t>
            </a:r>
            <a:r>
              <a:rPr lang="en-US" kern="0" dirty="0" smtClean="0">
                <a:solidFill>
                  <a:schemeClr val="tx2">
                    <a:lumMod val="95000"/>
                    <a:lumOff val="5000"/>
                  </a:schemeClr>
                </a:solidFill>
              </a:rPr>
              <a:t>be fixed by someone.</a:t>
            </a:r>
            <a:endParaRPr lang="de-DE" kern="0" dirty="0" smtClean="0">
              <a:solidFill>
                <a:schemeClr val="tx2">
                  <a:lumMod val="95000"/>
                  <a:lumOff val="5000"/>
                </a:schemeClr>
              </a:solidFill>
            </a:endParaRPr>
          </a:p>
          <a:p>
            <a:pPr marL="0" indent="0">
              <a:spcBef>
                <a:spcPts val="2400"/>
              </a:spcBef>
              <a:buFontTx/>
              <a:buNone/>
              <a:defRPr/>
            </a:pPr>
            <a:r>
              <a:rPr lang="de-DE" kern="0" dirty="0" smtClean="0">
                <a:solidFill>
                  <a:schemeClr val="tx2">
                    <a:lumMod val="95000"/>
                    <a:lumOff val="5000"/>
                  </a:schemeClr>
                </a:solidFill>
              </a:rPr>
              <a:t>19) </a:t>
            </a:r>
            <a:r>
              <a:rPr lang="de-DE" kern="0" dirty="0" err="1" smtClean="0">
                <a:solidFill>
                  <a:schemeClr val="tx2">
                    <a:lumMod val="95000"/>
                    <a:lumOff val="5000"/>
                  </a:schemeClr>
                </a:solidFill>
              </a:rPr>
              <a:t>Given</a:t>
            </a:r>
            <a:r>
              <a:rPr lang="de-DE" kern="0" dirty="0" smtClean="0">
                <a:solidFill>
                  <a:schemeClr val="tx2">
                    <a:lumMod val="95000"/>
                    <a:lumOff val="5000"/>
                  </a:schemeClr>
                </a:solidFill>
              </a:rPr>
              <a:t> </a:t>
            </a:r>
            <a:r>
              <a:rPr lang="en-US" kern="0" dirty="0" smtClean="0">
                <a:solidFill>
                  <a:schemeClr val="tx2">
                    <a:lumMod val="95000"/>
                    <a:lumOff val="5000"/>
                  </a:schemeClr>
                </a:solidFill>
              </a:rPr>
              <a:t>a </a:t>
            </a:r>
            <a:r>
              <a:rPr lang="en-US" kern="0" dirty="0">
                <a:solidFill>
                  <a:schemeClr val="tx2">
                    <a:lumMod val="95000"/>
                    <a:lumOff val="5000"/>
                  </a:schemeClr>
                </a:solidFill>
              </a:rPr>
              <a:t>communications medium </a:t>
            </a:r>
            <a:r>
              <a:rPr lang="en-US" kern="0" dirty="0" smtClean="0">
                <a:solidFill>
                  <a:schemeClr val="tx2">
                    <a:lumMod val="95000"/>
                    <a:lumOff val="5000"/>
                  </a:schemeClr>
                </a:solidFill>
              </a:rPr>
              <a:t>like the </a:t>
            </a:r>
            <a:r>
              <a:rPr lang="en-US" kern="0" dirty="0">
                <a:solidFill>
                  <a:schemeClr val="tx2">
                    <a:lumMod val="95000"/>
                    <a:lumOff val="5000"/>
                  </a:schemeClr>
                </a:solidFill>
              </a:rPr>
              <a:t>Internet </a:t>
            </a:r>
            <a:r>
              <a:rPr lang="en-US" kern="0" dirty="0" smtClean="0">
                <a:solidFill>
                  <a:schemeClr val="tx2">
                    <a:lumMod val="95000"/>
                    <a:lumOff val="5000"/>
                  </a:schemeClr>
                </a:solidFill>
              </a:rPr>
              <a:t>and the </a:t>
            </a:r>
            <a:r>
              <a:rPr lang="en-US" b="1" kern="0" dirty="0">
                <a:solidFill>
                  <a:schemeClr val="tx2">
                    <a:lumMod val="95000"/>
                    <a:lumOff val="5000"/>
                  </a:schemeClr>
                </a:solidFill>
                <a:effectLst>
                  <a:outerShdw blurRad="38100" dist="38100" dir="2700000" algn="tl">
                    <a:srgbClr val="000000">
                      <a:alpha val="43137"/>
                    </a:srgbClr>
                  </a:outerShdw>
                </a:effectLst>
              </a:rPr>
              <a:t>development </a:t>
            </a:r>
            <a:r>
              <a:rPr lang="en-US" b="1" kern="0" dirty="0" smtClean="0">
                <a:solidFill>
                  <a:schemeClr val="tx2">
                    <a:lumMod val="95000"/>
                    <a:lumOff val="5000"/>
                  </a:schemeClr>
                </a:solidFill>
                <a:effectLst>
                  <a:outerShdw blurRad="38100" dist="38100" dir="2700000" algn="tl">
                    <a:srgbClr val="000000">
                      <a:alpha val="43137"/>
                    </a:srgbClr>
                  </a:outerShdw>
                </a:effectLst>
              </a:rPr>
              <a:t>coordinator's intelligence </a:t>
            </a:r>
            <a:r>
              <a:rPr lang="en-US" b="1" kern="0" dirty="0">
                <a:solidFill>
                  <a:schemeClr val="tx2">
                    <a:lumMod val="95000"/>
                    <a:lumOff val="5000"/>
                  </a:schemeClr>
                </a:solidFill>
                <a:effectLst>
                  <a:outerShdw blurRad="38100" dist="38100" dir="2700000" algn="tl">
                    <a:srgbClr val="000000">
                      <a:alpha val="43137"/>
                    </a:srgbClr>
                  </a:outerShdw>
                </a:effectLst>
              </a:rPr>
              <a:t>to lead without </a:t>
            </a:r>
            <a:r>
              <a:rPr lang="en-US" b="1" kern="0" dirty="0" smtClean="0">
                <a:solidFill>
                  <a:schemeClr val="tx2">
                    <a:lumMod val="95000"/>
                    <a:lumOff val="5000"/>
                  </a:schemeClr>
                </a:solidFill>
                <a:effectLst>
                  <a:outerShdw blurRad="38100" dist="38100" dir="2700000" algn="tl">
                    <a:srgbClr val="000000">
                      <a:alpha val="43137"/>
                    </a:srgbClr>
                  </a:outerShdw>
                </a:effectLst>
              </a:rPr>
              <a:t>coercion:</a:t>
            </a:r>
            <a:r>
              <a:rPr lang="en-US" kern="0" dirty="0" smtClean="0">
                <a:solidFill>
                  <a:schemeClr val="tx2">
                    <a:lumMod val="95000"/>
                    <a:lumOff val="5000"/>
                  </a:schemeClr>
                </a:solidFill>
              </a:rPr>
              <a:t> many </a:t>
            </a:r>
            <a:r>
              <a:rPr lang="en-US" kern="0" dirty="0">
                <a:solidFill>
                  <a:schemeClr val="tx2">
                    <a:lumMod val="95000"/>
                    <a:lumOff val="5000"/>
                  </a:schemeClr>
                </a:solidFill>
              </a:rPr>
              <a:t>heads are inevitably better than one</a:t>
            </a:r>
            <a:r>
              <a:rPr lang="en-US" kern="0" dirty="0" smtClean="0">
                <a:solidFill>
                  <a:schemeClr val="tx2">
                    <a:lumMod val="95000"/>
                    <a:lumOff val="5000"/>
                  </a:schemeClr>
                </a:solidFill>
              </a:rPr>
              <a:t>.</a:t>
            </a:r>
          </a:p>
        </p:txBody>
      </p:sp>
    </p:spTree>
    <p:extLst>
      <p:ext uri="{BB962C8B-B14F-4D97-AF65-F5344CB8AC3E}">
        <p14:creationId xmlns:p14="http://schemas.microsoft.com/office/powerpoint/2010/main" val="33711273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536" y="14456"/>
            <a:ext cx="9976545" cy="6843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eck 3"/>
          <p:cNvSpPr/>
          <p:nvPr/>
        </p:nvSpPr>
        <p:spPr>
          <a:xfrm>
            <a:off x="4355976" y="5445224"/>
            <a:ext cx="5112568" cy="1169551"/>
          </a:xfrm>
          <a:prstGeom prst="rect">
            <a:avLst/>
          </a:prstGeom>
        </p:spPr>
        <p:txBody>
          <a:bodyPr wrap="square">
            <a:spAutoFit/>
          </a:bodyPr>
          <a:lstStyle/>
          <a:p>
            <a:r>
              <a:rPr lang="en-US" sz="1400" dirty="0">
                <a:solidFill>
                  <a:schemeClr val="bg1">
                    <a:lumMod val="95000"/>
                  </a:schemeClr>
                </a:solidFill>
              </a:rPr>
              <a:t>By Matt </a:t>
            </a:r>
            <a:r>
              <a:rPr lang="en-US" sz="1400" dirty="0" err="1">
                <a:solidFill>
                  <a:schemeClr val="bg1">
                    <a:lumMod val="95000"/>
                  </a:schemeClr>
                </a:solidFill>
              </a:rPr>
              <a:t>Biddulph</a:t>
            </a:r>
            <a:r>
              <a:rPr lang="en-US" sz="1400" dirty="0">
                <a:solidFill>
                  <a:schemeClr val="bg1">
                    <a:lumMod val="95000"/>
                  </a:schemeClr>
                </a:solidFill>
              </a:rPr>
              <a:t> from UK - late night hackers at Science Hack Day, CC BY-SA 2.0, </a:t>
            </a:r>
            <a:r>
              <a:rPr lang="en-US" sz="1400" dirty="0">
                <a:solidFill>
                  <a:schemeClr val="bg1">
                    <a:lumMod val="95000"/>
                  </a:schemeClr>
                </a:solidFill>
                <a:hlinkClick r:id="rId3"/>
              </a:rPr>
              <a:t>https://</a:t>
            </a:r>
            <a:r>
              <a:rPr lang="en-US" sz="1400" dirty="0" smtClean="0">
                <a:solidFill>
                  <a:schemeClr val="bg1">
                    <a:lumMod val="95000"/>
                  </a:schemeClr>
                </a:solidFill>
                <a:hlinkClick r:id="rId3"/>
              </a:rPr>
              <a:t>commons.wikimedia.org/w/index.php?curid=37715888</a:t>
            </a:r>
            <a:r>
              <a:rPr lang="en-US" sz="1400" dirty="0">
                <a:solidFill>
                  <a:schemeClr val="bg1">
                    <a:lumMod val="95000"/>
                  </a:schemeClr>
                </a:solidFill>
              </a:rPr>
              <a:t/>
            </a:r>
            <a:br>
              <a:rPr lang="en-US" sz="1400" dirty="0">
                <a:solidFill>
                  <a:schemeClr val="bg1">
                    <a:lumMod val="95000"/>
                  </a:schemeClr>
                </a:solidFill>
              </a:rPr>
            </a:br>
            <a:r>
              <a:rPr lang="en-US" sz="1400" dirty="0">
                <a:solidFill>
                  <a:schemeClr val="bg1">
                    <a:lumMod val="95000"/>
                  </a:schemeClr>
                </a:solidFill>
                <a:hlinkClick r:id="rId4"/>
              </a:rPr>
              <a:t>https://</a:t>
            </a:r>
            <a:r>
              <a:rPr lang="en-US" sz="1400" dirty="0" smtClean="0">
                <a:solidFill>
                  <a:schemeClr val="bg1">
                    <a:lumMod val="95000"/>
                  </a:schemeClr>
                </a:solidFill>
                <a:hlinkClick r:id="rId4"/>
              </a:rPr>
              <a:t>upload.wikimedia.org/wikipedia/commons/0/0d/Science_Hack_Day_Nairobi_2012.jpg</a:t>
            </a:r>
            <a:r>
              <a:rPr lang="en-US" sz="1400" dirty="0" smtClean="0">
                <a:solidFill>
                  <a:schemeClr val="bg1">
                    <a:lumMod val="95000"/>
                  </a:schemeClr>
                </a:solidFill>
              </a:rPr>
              <a:t> [2018-10-17]</a:t>
            </a:r>
            <a:endParaRPr lang="de-DE" sz="1400" dirty="0">
              <a:solidFill>
                <a:schemeClr val="bg1">
                  <a:lumMod val="95000"/>
                </a:schemeClr>
              </a:solidFill>
            </a:endParaRPr>
          </a:p>
        </p:txBody>
      </p:sp>
    </p:spTree>
    <p:extLst>
      <p:ext uri="{BB962C8B-B14F-4D97-AF65-F5344CB8AC3E}">
        <p14:creationId xmlns:p14="http://schemas.microsoft.com/office/powerpoint/2010/main" val="26713488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6" name="Picture 4" descr="https://upload.wikimedia.org/wikipedia/commons/7/75/Michael_powell_politici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69"/>
            <a:ext cx="9252520" cy="9382839"/>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a:solidFill>
                  <a:schemeClr val="tx1">
                    <a:lumMod val="65000"/>
                    <a:lumOff val="35000"/>
                  </a:schemeClr>
                </a:solidFill>
              </a:rPr>
              <a:t>Michael Powell</a:t>
            </a:r>
          </a:p>
        </p:txBody>
      </p:sp>
      <p:sp>
        <p:nvSpPr>
          <p:cNvPr id="3" name="Inhaltsplatzhalter 2"/>
          <p:cNvSpPr>
            <a:spLocks noGrp="1"/>
          </p:cNvSpPr>
          <p:nvPr>
            <p:ph idx="1"/>
          </p:nvPr>
        </p:nvSpPr>
        <p:spPr/>
        <p:txBody>
          <a:bodyPr/>
          <a:lstStyle/>
          <a:p>
            <a:r>
              <a:rPr lang="en-US" dirty="0">
                <a:solidFill>
                  <a:schemeClr val="tx1">
                    <a:lumMod val="65000"/>
                    <a:lumOff val="35000"/>
                  </a:schemeClr>
                </a:solidFill>
              </a:rPr>
              <a:t>former </a:t>
            </a:r>
            <a:r>
              <a:rPr lang="en-US" dirty="0" smtClean="0">
                <a:solidFill>
                  <a:schemeClr val="tx1">
                    <a:lumMod val="65000"/>
                    <a:lumOff val="35000"/>
                  </a:schemeClr>
                </a:solidFill>
              </a:rPr>
              <a:t>chairman </a:t>
            </a:r>
            <a:r>
              <a:rPr lang="en-US" dirty="0">
                <a:solidFill>
                  <a:schemeClr val="tx1">
                    <a:lumMod val="65000"/>
                    <a:lumOff val="35000"/>
                  </a:schemeClr>
                </a:solidFill>
              </a:rPr>
              <a:t>of the Federal Communications Commission</a:t>
            </a:r>
            <a:endParaRPr lang="de-DE" dirty="0">
              <a:solidFill>
                <a:schemeClr val="tx1">
                  <a:lumMod val="65000"/>
                  <a:lumOff val="35000"/>
                </a:schemeClr>
              </a:solidFill>
            </a:endParaRPr>
          </a:p>
        </p:txBody>
      </p:sp>
      <p:sp>
        <p:nvSpPr>
          <p:cNvPr id="4" name="Rechteck 3"/>
          <p:cNvSpPr/>
          <p:nvPr/>
        </p:nvSpPr>
        <p:spPr>
          <a:xfrm>
            <a:off x="682624" y="6309320"/>
            <a:ext cx="8137847" cy="1107996"/>
          </a:xfrm>
          <a:prstGeom prst="rect">
            <a:avLst/>
          </a:prstGeom>
        </p:spPr>
        <p:txBody>
          <a:bodyPr wrap="square">
            <a:spAutoFit/>
          </a:bodyPr>
          <a:lstStyle/>
          <a:p>
            <a:r>
              <a:rPr lang="en-US" sz="1200" dirty="0">
                <a:solidFill>
                  <a:schemeClr val="bg1">
                    <a:lumMod val="95000"/>
                  </a:schemeClr>
                </a:solidFill>
              </a:rPr>
              <a:t>By Unknown - Source: http://www.fcc.gov/commissioners/previous/powell/biography.htmlDirect URL to photo: http://www.fcc.gov/commissioners/photos/ppmkp.jpg, Public Domain, </a:t>
            </a:r>
            <a:r>
              <a:rPr lang="en-US" sz="1200" dirty="0">
                <a:solidFill>
                  <a:schemeClr val="bg1">
                    <a:lumMod val="95000"/>
                  </a:schemeClr>
                </a:solidFill>
                <a:hlinkClick r:id="rId3"/>
              </a:rPr>
              <a:t>https://</a:t>
            </a:r>
            <a:r>
              <a:rPr lang="en-US" sz="1200" dirty="0" smtClean="0">
                <a:solidFill>
                  <a:schemeClr val="bg1">
                    <a:lumMod val="95000"/>
                  </a:schemeClr>
                </a:solidFill>
                <a:hlinkClick r:id="rId3"/>
              </a:rPr>
              <a:t>commons.wikimedia.org/w/index.php?curid=29458976</a:t>
            </a:r>
            <a:endParaRPr lang="en-US" sz="1200" dirty="0" smtClean="0">
              <a:solidFill>
                <a:schemeClr val="bg1">
                  <a:lumMod val="95000"/>
                </a:schemeClr>
              </a:solidFill>
            </a:endParaRPr>
          </a:p>
          <a:p>
            <a:r>
              <a:rPr lang="de-DE" sz="1200" dirty="0" smtClean="0">
                <a:solidFill>
                  <a:schemeClr val="bg1">
                    <a:lumMod val="95000"/>
                  </a:schemeClr>
                </a:solidFill>
              </a:rPr>
              <a:t>Michael K. Powell (2008): </a:t>
            </a:r>
            <a:r>
              <a:rPr lang="en-US" sz="1200" dirty="0">
                <a:solidFill>
                  <a:schemeClr val="bg1">
                    <a:lumMod val="95000"/>
                  </a:schemeClr>
                </a:solidFill>
              </a:rPr>
              <a:t>PRESERVING INTERNET FREEDOM</a:t>
            </a:r>
            <a:r>
              <a:rPr lang="en-US" sz="1200" dirty="0" smtClean="0">
                <a:solidFill>
                  <a:schemeClr val="bg1">
                    <a:lumMod val="95000"/>
                  </a:schemeClr>
                </a:solidFill>
              </a:rPr>
              <a:t>: GUIDING </a:t>
            </a:r>
            <a:r>
              <a:rPr lang="en-US" sz="1200" dirty="0">
                <a:solidFill>
                  <a:schemeClr val="bg1">
                    <a:lumMod val="95000"/>
                  </a:schemeClr>
                </a:solidFill>
              </a:rPr>
              <a:t>PRINCIPLES FOR THE </a:t>
            </a:r>
            <a:r>
              <a:rPr lang="en-US" sz="1200" dirty="0" smtClean="0">
                <a:solidFill>
                  <a:schemeClr val="bg1">
                    <a:lumMod val="95000"/>
                  </a:schemeClr>
                </a:solidFill>
              </a:rPr>
              <a:t>INDUSTRY. </a:t>
            </a:r>
            <a:r>
              <a:rPr lang="de-DE" sz="1200" dirty="0" smtClean="0">
                <a:solidFill>
                  <a:schemeClr val="bg1">
                    <a:lumMod val="95000"/>
                  </a:schemeClr>
                </a:solidFill>
                <a:hlinkClick r:id="rId4"/>
              </a:rPr>
              <a:t>https://docs.fcc.gov/public/attachments/DOC-243556A1.pdf</a:t>
            </a:r>
            <a:r>
              <a:rPr lang="de-DE" sz="1200" dirty="0" smtClean="0">
                <a:solidFill>
                  <a:schemeClr val="bg1">
                    <a:lumMod val="95000"/>
                  </a:schemeClr>
                </a:solidFill>
              </a:rPr>
              <a:t> [2018-10-15]</a:t>
            </a:r>
            <a:endParaRPr lang="de-DE" sz="1200" dirty="0">
              <a:solidFill>
                <a:schemeClr val="bg1">
                  <a:lumMod val="95000"/>
                </a:schemeClr>
              </a:solidFill>
            </a:endParaRPr>
          </a:p>
        </p:txBody>
      </p:sp>
      <p:sp>
        <p:nvSpPr>
          <p:cNvPr id="5" name="Rechteck 4"/>
          <p:cNvSpPr/>
          <p:nvPr/>
        </p:nvSpPr>
        <p:spPr>
          <a:xfrm>
            <a:off x="971600" y="2708920"/>
            <a:ext cx="6336704" cy="3323987"/>
          </a:xfrm>
          <a:prstGeom prst="rect">
            <a:avLst/>
          </a:prstGeom>
          <a:solidFill>
            <a:srgbClr val="F8F8F8">
              <a:alpha val="41961"/>
            </a:srgbClr>
          </a:solidFill>
        </p:spPr>
        <p:txBody>
          <a:bodyPr wrap="square">
            <a:spAutoFit/>
          </a:bodyPr>
          <a:lstStyle/>
          <a:p>
            <a:r>
              <a:rPr lang="de-DE" sz="2000" b="1" dirty="0" smtClean="0"/>
              <a:t>"Net </a:t>
            </a:r>
            <a:r>
              <a:rPr lang="de-DE" sz="2000" b="1" dirty="0" err="1" smtClean="0"/>
              <a:t>Freedoms</a:t>
            </a:r>
            <a:r>
              <a:rPr lang="de-DE" sz="2000" b="1" dirty="0" smtClean="0"/>
              <a:t>":</a:t>
            </a:r>
          </a:p>
          <a:p>
            <a:endParaRPr lang="de-DE" sz="2000" b="1" dirty="0" smtClean="0"/>
          </a:p>
          <a:p>
            <a:pPr marL="457200" indent="-457200">
              <a:buFont typeface="+mj-lt"/>
              <a:buAutoNum type="arabicPeriod"/>
            </a:pPr>
            <a:r>
              <a:rPr lang="de-DE" sz="2000" b="1" dirty="0" smtClean="0"/>
              <a:t>Freedom </a:t>
            </a:r>
            <a:r>
              <a:rPr lang="de-DE" sz="2000" b="1" dirty="0" err="1"/>
              <a:t>to</a:t>
            </a:r>
            <a:r>
              <a:rPr lang="de-DE" sz="2000" b="1" dirty="0"/>
              <a:t> Access </a:t>
            </a:r>
            <a:r>
              <a:rPr lang="de-DE" sz="2000" b="1" dirty="0" smtClean="0"/>
              <a:t>Content</a:t>
            </a:r>
          </a:p>
          <a:p>
            <a:pPr marL="457200" indent="-457200">
              <a:buFont typeface="+mj-lt"/>
              <a:buAutoNum type="arabicPeriod"/>
            </a:pPr>
            <a:r>
              <a:rPr lang="de-DE" sz="2000" b="1" dirty="0"/>
              <a:t>Freedom </a:t>
            </a:r>
            <a:r>
              <a:rPr lang="de-DE" sz="2000" b="1" dirty="0" err="1"/>
              <a:t>to</a:t>
            </a:r>
            <a:r>
              <a:rPr lang="de-DE" sz="2000" b="1" dirty="0"/>
              <a:t> </a:t>
            </a:r>
            <a:r>
              <a:rPr lang="de-DE" sz="2000" b="1" dirty="0" err="1"/>
              <a:t>Use</a:t>
            </a:r>
            <a:r>
              <a:rPr lang="de-DE" sz="2000" b="1" dirty="0"/>
              <a:t> </a:t>
            </a:r>
            <a:r>
              <a:rPr lang="de-DE" sz="2000" b="1" dirty="0" err="1" smtClean="0"/>
              <a:t>Applications</a:t>
            </a:r>
            <a:endParaRPr lang="de-DE" sz="2000" b="1" dirty="0" smtClean="0"/>
          </a:p>
          <a:p>
            <a:pPr marL="457200" indent="-457200">
              <a:buFont typeface="+mj-lt"/>
              <a:buAutoNum type="arabicPeriod"/>
            </a:pPr>
            <a:r>
              <a:rPr lang="en-US" sz="2000" b="1" dirty="0"/>
              <a:t>Freedom to Attach Personal Devices</a:t>
            </a:r>
            <a:r>
              <a:rPr lang="en-US" sz="2000" b="1" dirty="0" smtClean="0"/>
              <a:t>.</a:t>
            </a:r>
          </a:p>
          <a:p>
            <a:pPr marL="457200" indent="-457200">
              <a:buFont typeface="+mj-lt"/>
              <a:buAutoNum type="arabicPeriod"/>
            </a:pPr>
            <a:r>
              <a:rPr lang="en-US" sz="2000" b="1" dirty="0"/>
              <a:t>Freedom to Obtain Service Plan Information</a:t>
            </a:r>
            <a:r>
              <a:rPr lang="de-DE" sz="2000" b="1" dirty="0" smtClean="0"/>
              <a:t/>
            </a:r>
            <a:br>
              <a:rPr lang="de-DE" sz="2000" b="1" dirty="0" smtClean="0"/>
            </a:br>
            <a:r>
              <a:rPr lang="de-DE" sz="2000" b="1" dirty="0" smtClean="0"/>
              <a:t/>
            </a:r>
            <a:br>
              <a:rPr lang="de-DE" sz="2000" b="1" dirty="0" smtClean="0"/>
            </a:br>
            <a:endParaRPr lang="de-DE" sz="2000" b="1" dirty="0"/>
          </a:p>
        </p:txBody>
      </p:sp>
    </p:spTree>
    <p:extLst>
      <p:ext uri="{BB962C8B-B14F-4D97-AF65-F5344CB8AC3E}">
        <p14:creationId xmlns:p14="http://schemas.microsoft.com/office/powerpoint/2010/main" val="22968010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971550" y="3500438"/>
            <a:ext cx="7477125" cy="685800"/>
          </a:xfrm>
        </p:spPr>
        <p:txBody>
          <a:bodyPr/>
          <a:lstStyle/>
          <a:p>
            <a:pPr algn="r"/>
            <a:r>
              <a:rPr lang="de-DE" altLang="de-DE" sz="6000" dirty="0"/>
              <a:t/>
            </a:r>
            <a:br>
              <a:rPr lang="de-DE" altLang="de-DE" sz="6000" dirty="0"/>
            </a:br>
            <a:r>
              <a:rPr lang="de-DE" altLang="de-DE" sz="6000" dirty="0" smtClean="0"/>
              <a:t>Membership in a </a:t>
            </a:r>
            <a:r>
              <a:rPr lang="de-DE" altLang="de-DE" sz="6000" dirty="0" err="1" smtClean="0"/>
              <a:t>community</a:t>
            </a:r>
            <a:r>
              <a:rPr lang="de-DE" altLang="de-DE" sz="6000" dirty="0" smtClean="0"/>
              <a:t> </a:t>
            </a:r>
          </a:p>
        </p:txBody>
      </p:sp>
    </p:spTree>
    <p:extLst>
      <p:ext uri="{BB962C8B-B14F-4D97-AF65-F5344CB8AC3E}">
        <p14:creationId xmlns:p14="http://schemas.microsoft.com/office/powerpoint/2010/main" val="240191970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behr\AppData\Local\Temp\SNAGHTMLa7527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825" y="1268413"/>
            <a:ext cx="3857625"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Inhaltsplatzhalter 1"/>
          <p:cNvGraphicFramePr>
            <a:graphicFrameLocks/>
          </p:cNvGraphicFramePr>
          <p:nvPr>
            <p:extLst>
              <p:ext uri="{D42A27DB-BD31-4B8C-83A1-F6EECF244321}">
                <p14:modId xmlns:p14="http://schemas.microsoft.com/office/powerpoint/2010/main" val="2905832767"/>
              </p:ext>
            </p:extLst>
          </p:nvPr>
        </p:nvGraphicFramePr>
        <p:xfrm>
          <a:off x="539552" y="1484784"/>
          <a:ext cx="4753471" cy="3751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feld 5"/>
          <p:cNvSpPr txBox="1"/>
          <p:nvPr/>
        </p:nvSpPr>
        <p:spPr>
          <a:xfrm rot="16200000">
            <a:off x="7821613" y="3460750"/>
            <a:ext cx="1960562" cy="338138"/>
          </a:xfrm>
          <a:prstGeom prst="rect">
            <a:avLst/>
          </a:prstGeom>
          <a:noFill/>
        </p:spPr>
        <p:txBody>
          <a:bodyPr wrap="none">
            <a:spAutoFit/>
          </a:bodyPr>
          <a:lstStyle/>
          <a:p>
            <a:pPr>
              <a:defRPr/>
            </a:pPr>
            <a:r>
              <a:rPr lang="de-DE">
                <a:solidFill>
                  <a:schemeClr val="bg1">
                    <a:lumMod val="85000"/>
                  </a:schemeClr>
                </a:solidFill>
              </a:rPr>
              <a:t>[Bosu &amp; Carver 2014]</a:t>
            </a:r>
          </a:p>
        </p:txBody>
      </p:sp>
      <p:sp>
        <p:nvSpPr>
          <p:cNvPr id="8" name="Rechteck 7"/>
          <p:cNvSpPr/>
          <p:nvPr/>
        </p:nvSpPr>
        <p:spPr>
          <a:xfrm>
            <a:off x="6915150" y="6330950"/>
            <a:ext cx="1833563" cy="338138"/>
          </a:xfrm>
          <a:prstGeom prst="rect">
            <a:avLst/>
          </a:prstGeom>
        </p:spPr>
        <p:txBody>
          <a:bodyPr wrap="none">
            <a:spAutoFit/>
          </a:bodyPr>
          <a:lstStyle/>
          <a:p>
            <a:pPr>
              <a:defRPr/>
            </a:pPr>
            <a:r>
              <a:rPr lang="en-US">
                <a:solidFill>
                  <a:schemeClr val="bg1">
                    <a:lumMod val="95000"/>
                  </a:schemeClr>
                </a:solidFill>
              </a:rPr>
              <a:t>[Holk &amp; Zigari 2007]</a:t>
            </a:r>
            <a:endParaRPr lang="de-DE">
              <a:solidFill>
                <a:schemeClr val="bg1">
                  <a:lumMod val="95000"/>
                </a:schemeClr>
              </a:solidFill>
            </a:endParaRPr>
          </a:p>
        </p:txBody>
      </p:sp>
      <p:sp>
        <p:nvSpPr>
          <p:cNvPr id="9" name="Rechteck 8"/>
          <p:cNvSpPr/>
          <p:nvPr/>
        </p:nvSpPr>
        <p:spPr>
          <a:xfrm>
            <a:off x="4536504" y="5445224"/>
            <a:ext cx="4572000" cy="923330"/>
          </a:xfrm>
          <a:prstGeom prst="rect">
            <a:avLst/>
          </a:prstGeom>
        </p:spPr>
        <p:txBody>
          <a:bodyPr>
            <a:spAutoFit/>
          </a:bodyPr>
          <a:lstStyle/>
          <a:p>
            <a:pPr>
              <a:defRPr/>
            </a:pPr>
            <a:r>
              <a:rPr lang="de-DE" sz="1800" dirty="0">
                <a:solidFill>
                  <a:schemeClr val="bg1">
                    <a:lumMod val="95000"/>
                  </a:schemeClr>
                </a:solidFill>
              </a:rPr>
              <a:t>All </a:t>
            </a:r>
            <a:r>
              <a:rPr lang="de-DE" sz="1800" dirty="0" err="1">
                <a:solidFill>
                  <a:schemeClr val="bg1">
                    <a:lumMod val="95000"/>
                  </a:schemeClr>
                </a:solidFill>
              </a:rPr>
              <a:t>of</a:t>
            </a:r>
            <a:r>
              <a:rPr lang="de-DE" sz="1800" dirty="0">
                <a:solidFill>
                  <a:schemeClr val="bg1">
                    <a:lumMod val="95000"/>
                  </a:schemeClr>
                </a:solidFill>
              </a:rPr>
              <a:t> </a:t>
            </a:r>
            <a:r>
              <a:rPr lang="de-DE" sz="1800" dirty="0" err="1">
                <a:solidFill>
                  <a:schemeClr val="bg1">
                    <a:lumMod val="95000"/>
                  </a:schemeClr>
                </a:solidFill>
              </a:rPr>
              <a:t>these</a:t>
            </a:r>
            <a:r>
              <a:rPr lang="de-DE" sz="1800" dirty="0">
                <a:solidFill>
                  <a:schemeClr val="bg1">
                    <a:lumMod val="95000"/>
                  </a:schemeClr>
                </a:solidFill>
              </a:rPr>
              <a:t> </a:t>
            </a:r>
            <a:r>
              <a:rPr lang="de-DE" sz="1800" dirty="0" err="1">
                <a:solidFill>
                  <a:schemeClr val="bg1">
                    <a:lumMod val="95000"/>
                  </a:schemeClr>
                </a:solidFill>
              </a:rPr>
              <a:t>developers</a:t>
            </a:r>
            <a:r>
              <a:rPr lang="de-DE" sz="1800" dirty="0">
                <a:solidFill>
                  <a:schemeClr val="bg1">
                    <a:lumMod val="95000"/>
                  </a:schemeClr>
                </a:solidFill>
              </a:rPr>
              <a:t> </a:t>
            </a:r>
            <a:r>
              <a:rPr lang="en-US" sz="1800" dirty="0">
                <a:solidFill>
                  <a:schemeClr val="bg1">
                    <a:lumMod val="95000"/>
                  </a:schemeClr>
                </a:solidFill>
              </a:rPr>
              <a:t>collaborate using the Internet in a </a:t>
            </a:r>
            <a:r>
              <a:rPr lang="en-US" sz="1800" i="1" dirty="0">
                <a:solidFill>
                  <a:schemeClr val="bg1">
                    <a:lumMod val="95000"/>
                  </a:schemeClr>
                </a:solidFill>
              </a:rPr>
              <a:t>virtual coherent community associated to the product and its technology</a:t>
            </a:r>
            <a:r>
              <a:rPr lang="en-US" sz="1800" dirty="0">
                <a:solidFill>
                  <a:schemeClr val="bg1">
                    <a:lumMod val="95000"/>
                  </a:schemeClr>
                </a:solidFill>
              </a:rPr>
              <a:t>.</a:t>
            </a:r>
          </a:p>
        </p:txBody>
      </p:sp>
    </p:spTree>
    <p:extLst>
      <p:ext uri="{BB962C8B-B14F-4D97-AF65-F5344CB8AC3E}">
        <p14:creationId xmlns:p14="http://schemas.microsoft.com/office/powerpoint/2010/main" val="29998489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107950" y="-171450"/>
            <a:ext cx="9864725" cy="7272338"/>
          </a:xfrm>
          <a:prstGeom prst="rect">
            <a:avLst/>
          </a:prstGeom>
          <a:solidFill>
            <a:schemeClr val="bg1"/>
          </a:solidFill>
        </p:spPr>
        <p:txBody>
          <a:bodyPr wrap="none" anchor="ctr">
            <a:spAutoFit/>
          </a:bodyPr>
          <a:lstStyle/>
          <a:p>
            <a:pPr algn="ctr">
              <a:defRPr/>
            </a:pPr>
            <a:endParaRPr lang="de-DE">
              <a:solidFill>
                <a:schemeClr val="bg1">
                  <a:lumMod val="85000"/>
                </a:schemeClr>
              </a:solidFill>
            </a:endParaRPr>
          </a:p>
        </p:txBody>
      </p:sp>
      <p:sp>
        <p:nvSpPr>
          <p:cNvPr id="2" name="Titel 1"/>
          <p:cNvSpPr>
            <a:spLocks noGrp="1"/>
          </p:cNvSpPr>
          <p:nvPr>
            <p:ph type="title"/>
          </p:nvPr>
        </p:nvSpPr>
        <p:spPr>
          <a:xfrm>
            <a:off x="682625" y="609600"/>
            <a:ext cx="8461375" cy="685800"/>
          </a:xfrm>
        </p:spPr>
        <p:txBody>
          <a:bodyPr/>
          <a:lstStyle/>
          <a:p>
            <a:pPr>
              <a:defRPr/>
            </a:pPr>
            <a:r>
              <a:rPr lang="de-DE" dirty="0" err="1" smtClean="0">
                <a:solidFill>
                  <a:schemeClr val="tx1">
                    <a:lumMod val="65000"/>
                    <a:lumOff val="35000"/>
                  </a:schemeClr>
                </a:solidFill>
              </a:rPr>
              <a:t>Committers</a:t>
            </a:r>
            <a:r>
              <a:rPr lang="de-DE" dirty="0" smtClean="0">
                <a:solidFill>
                  <a:schemeClr val="tx1">
                    <a:lumMod val="65000"/>
                    <a:lumOff val="35000"/>
                  </a:schemeClr>
                </a:solidFill>
              </a:rPr>
              <a:t> </a:t>
            </a:r>
            <a:r>
              <a:rPr lang="de-DE" dirty="0" err="1" smtClean="0">
                <a:solidFill>
                  <a:schemeClr val="tx1">
                    <a:lumMod val="65000"/>
                    <a:lumOff val="35000"/>
                  </a:schemeClr>
                </a:solidFill>
              </a:rPr>
              <a:t>and</a:t>
            </a:r>
            <a:r>
              <a:rPr lang="de-DE" dirty="0" smtClean="0">
                <a:solidFill>
                  <a:schemeClr val="tx1">
                    <a:lumMod val="65000"/>
                    <a:lumOff val="35000"/>
                  </a:schemeClr>
                </a:solidFill>
              </a:rPr>
              <a:t> </a:t>
            </a:r>
            <a:r>
              <a:rPr lang="de-DE" dirty="0" err="1" smtClean="0">
                <a:solidFill>
                  <a:schemeClr val="tx1">
                    <a:lumMod val="65000"/>
                    <a:lumOff val="35000"/>
                  </a:schemeClr>
                </a:solidFill>
              </a:rPr>
              <a:t>Commits</a:t>
            </a:r>
            <a:r>
              <a:rPr lang="de-DE" dirty="0" smtClean="0">
                <a:solidFill>
                  <a:schemeClr val="tx1">
                    <a:lumMod val="65000"/>
                    <a:lumOff val="35000"/>
                  </a:schemeClr>
                </a:solidFill>
              </a:rPr>
              <a:t> (</a:t>
            </a:r>
            <a:r>
              <a:rPr lang="de-DE" dirty="0" err="1" smtClean="0">
                <a:solidFill>
                  <a:schemeClr val="tx1">
                    <a:lumMod val="65000"/>
                    <a:lumOff val="35000"/>
                  </a:schemeClr>
                </a:solidFill>
              </a:rPr>
              <a:t>OSGeo</a:t>
            </a:r>
            <a:r>
              <a:rPr lang="de-DE" dirty="0" smtClean="0">
                <a:solidFill>
                  <a:schemeClr val="tx1">
                    <a:lumMod val="65000"/>
                    <a:lumOff val="35000"/>
                  </a:schemeClr>
                </a:solidFill>
              </a:rPr>
              <a:t> Environment"</a:t>
            </a:r>
            <a:endParaRPr lang="de-DE" dirty="0">
              <a:solidFill>
                <a:schemeClr val="tx1">
                  <a:lumMod val="65000"/>
                  <a:lumOff val="35000"/>
                </a:schemeClr>
              </a:solidFill>
            </a:endParaRPr>
          </a:p>
        </p:txBody>
      </p:sp>
      <p:sp>
        <p:nvSpPr>
          <p:cNvPr id="31750" name="Rechteck 3"/>
          <p:cNvSpPr>
            <a:spLocks noChangeArrowheads="1"/>
          </p:cNvSpPr>
          <p:nvPr/>
        </p:nvSpPr>
        <p:spPr bwMode="auto">
          <a:xfrm>
            <a:off x="4624388" y="3173413"/>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lgn="ctr">
              <a:spcBef>
                <a:spcPct val="50000"/>
              </a:spcBef>
              <a:buFontTx/>
              <a:buNone/>
            </a:pPr>
            <a:endParaRPr lang="de-DE" altLang="de-DE">
              <a:solidFill>
                <a:schemeClr val="bg1"/>
              </a:solidFill>
            </a:endParaRPr>
          </a:p>
        </p:txBody>
      </p:sp>
      <p:sp>
        <p:nvSpPr>
          <p:cNvPr id="3" name="Rechteck 2"/>
          <p:cNvSpPr/>
          <p:nvPr/>
        </p:nvSpPr>
        <p:spPr>
          <a:xfrm>
            <a:off x="5701751" y="6502569"/>
            <a:ext cx="3463705" cy="338554"/>
          </a:xfrm>
          <a:prstGeom prst="rect">
            <a:avLst/>
          </a:prstGeom>
        </p:spPr>
        <p:txBody>
          <a:bodyPr wrap="none">
            <a:spAutoFit/>
          </a:bodyPr>
          <a:lstStyle/>
          <a:p>
            <a:r>
              <a:rPr lang="de-DE" dirty="0"/>
              <a:t>https://www.openhub.net/orgs/OSGeo</a:t>
            </a:r>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721" y="2204864"/>
            <a:ext cx="8671279"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833020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sp>
        <p:nvSpPr>
          <p:cNvPr id="5" name="Rechteck 3"/>
          <p:cNvSpPr>
            <a:spLocks noChangeArrowheads="1"/>
          </p:cNvSpPr>
          <p:nvPr/>
        </p:nvSpPr>
        <p:spPr bwMode="auto">
          <a:xfrm rot="-5400000">
            <a:off x="5396694" y="4320059"/>
            <a:ext cx="45938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r>
              <a:rPr lang="de-DE" altLang="de-DE" dirty="0">
                <a:solidFill>
                  <a:schemeClr val="bg1">
                    <a:lumMod val="50000"/>
                  </a:schemeClr>
                </a:solidFill>
              </a:rPr>
              <a:t>https://</a:t>
            </a:r>
            <a:r>
              <a:rPr lang="de-DE" altLang="de-DE" dirty="0" smtClean="0">
                <a:solidFill>
                  <a:schemeClr val="bg1">
                    <a:lumMod val="50000"/>
                  </a:schemeClr>
                </a:solidFill>
              </a:rPr>
              <a:t>www.openhub.net/orgs/OSGeo [2018-10-10]</a:t>
            </a:r>
            <a:endParaRPr lang="de-DE" altLang="de-DE" dirty="0">
              <a:solidFill>
                <a:schemeClr val="bg1">
                  <a:lumMod val="50000"/>
                </a:schemeClr>
              </a:solidFill>
            </a:endParaRPr>
          </a:p>
        </p:txBody>
      </p:sp>
      <p:pic>
        <p:nvPicPr>
          <p:cNvPr id="10244" name="Picture 4" descr="C:\Users\Behr\AppData\Local\Temp\SNAGHTML584ff7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434995" cy="9123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91307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9427"/>
            <a:ext cx="9154681" cy="7067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eck 3"/>
          <p:cNvSpPr/>
          <p:nvPr/>
        </p:nvSpPr>
        <p:spPr>
          <a:xfrm>
            <a:off x="896172" y="5517232"/>
            <a:ext cx="7362336" cy="800219"/>
          </a:xfrm>
          <a:prstGeom prst="rect">
            <a:avLst/>
          </a:prstGeom>
        </p:spPr>
        <p:txBody>
          <a:bodyPr wrap="none">
            <a:spAutoFit/>
          </a:bodyPr>
          <a:lstStyle/>
          <a:p>
            <a:r>
              <a:rPr lang="de-DE" sz="2800" b="1" dirty="0" err="1"/>
              <a:t>Affiliated</a:t>
            </a:r>
            <a:r>
              <a:rPr lang="de-DE" sz="2800" b="1" dirty="0"/>
              <a:t> </a:t>
            </a:r>
            <a:r>
              <a:rPr lang="de-DE" sz="2800" b="1" dirty="0" err="1" smtClean="0"/>
              <a:t>Committers</a:t>
            </a:r>
            <a:r>
              <a:rPr lang="de-DE" sz="2800" b="1" dirty="0"/>
              <a:t/>
            </a:r>
            <a:br>
              <a:rPr lang="de-DE" sz="2800" b="1" dirty="0"/>
            </a:br>
            <a:r>
              <a:rPr lang="de-DE" sz="1800" dirty="0"/>
              <a:t>https://</a:t>
            </a:r>
            <a:r>
              <a:rPr lang="de-DE" sz="1800" dirty="0" smtClean="0"/>
              <a:t>www.openhub.net/orgs/OSGeo/affiliated_committers [2018-10-11]</a:t>
            </a:r>
            <a:endParaRPr lang="de-DE" sz="2800" dirty="0"/>
          </a:p>
        </p:txBody>
      </p:sp>
    </p:spTree>
    <p:extLst>
      <p:ext uri="{BB962C8B-B14F-4D97-AF65-F5344CB8AC3E}">
        <p14:creationId xmlns:p14="http://schemas.microsoft.com/office/powerpoint/2010/main" val="27392271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endParaRPr lang="de-DE"/>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890" y="1240423"/>
            <a:ext cx="8375650" cy="476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eck 3"/>
          <p:cNvSpPr/>
          <p:nvPr/>
        </p:nvSpPr>
        <p:spPr>
          <a:xfrm>
            <a:off x="682625" y="5013176"/>
            <a:ext cx="3877023" cy="954107"/>
          </a:xfrm>
          <a:prstGeom prst="rect">
            <a:avLst/>
          </a:prstGeom>
        </p:spPr>
        <p:txBody>
          <a:bodyPr wrap="none">
            <a:spAutoFit/>
          </a:bodyPr>
          <a:lstStyle/>
          <a:p>
            <a:r>
              <a:rPr lang="de-DE" dirty="0"/>
              <a:t>https://</a:t>
            </a:r>
            <a:r>
              <a:rPr lang="de-DE" dirty="0" smtClean="0"/>
              <a:t>www.openhub.net/accounts/neteler</a:t>
            </a:r>
            <a:r>
              <a:rPr lang="de-DE" dirty="0"/>
              <a:t/>
            </a:r>
            <a:br>
              <a:rPr lang="de-DE" dirty="0"/>
            </a:br>
            <a:r>
              <a:rPr lang="de-DE" dirty="0"/>
              <a:t>https://</a:t>
            </a:r>
            <a:r>
              <a:rPr lang="de-DE" dirty="0" smtClean="0"/>
              <a:t>wiki.osgeo.org/wiki/Markus_Neteler</a:t>
            </a:r>
          </a:p>
          <a:p>
            <a:endParaRPr lang="de-DE" dirty="0"/>
          </a:p>
        </p:txBody>
      </p:sp>
      <p:pic>
        <p:nvPicPr>
          <p:cNvPr id="13316" name="Picture 4" descr="Markus neteler smallpi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6549"/>
            <a:ext cx="1691680" cy="2275310"/>
          </a:xfrm>
          <a:prstGeom prst="rect">
            <a:avLst/>
          </a:prstGeom>
          <a:noFill/>
          <a:extLst>
            <a:ext uri="{909E8E84-426E-40DD-AFC4-6F175D3DCCD1}">
              <a14:hiddenFill xmlns:a14="http://schemas.microsoft.com/office/drawing/2010/main">
                <a:solidFill>
                  <a:srgbClr val="FFFFFF"/>
                </a:solidFill>
              </a14:hiddenFill>
            </a:ext>
          </a:extLst>
        </p:spPr>
      </p:pic>
      <p:sp>
        <p:nvSpPr>
          <p:cNvPr id="7" name="Titel 1"/>
          <p:cNvSpPr>
            <a:spLocks noGrp="1"/>
          </p:cNvSpPr>
          <p:nvPr>
            <p:ph type="title"/>
          </p:nvPr>
        </p:nvSpPr>
        <p:spPr>
          <a:xfrm>
            <a:off x="682625" y="609600"/>
            <a:ext cx="7477125" cy="685800"/>
          </a:xfrm>
        </p:spPr>
        <p:txBody>
          <a:bodyPr/>
          <a:lstStyle/>
          <a:p>
            <a:r>
              <a:rPr lang="de-DE" dirty="0" err="1" smtClean="0"/>
              <a:t>Markus's</a:t>
            </a:r>
            <a:r>
              <a:rPr lang="de-DE" dirty="0" smtClean="0"/>
              <a:t> Account Summary</a:t>
            </a:r>
            <a:endParaRPr lang="de-DE" dirty="0"/>
          </a:p>
        </p:txBody>
      </p:sp>
    </p:spTree>
    <p:extLst>
      <p:ext uri="{BB962C8B-B14F-4D97-AF65-F5344CB8AC3E}">
        <p14:creationId xmlns:p14="http://schemas.microsoft.com/office/powerpoint/2010/main" val="236478907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Development </a:t>
            </a:r>
            <a:r>
              <a:rPr lang="de-DE" dirty="0" err="1" smtClean="0"/>
              <a:t>History</a:t>
            </a:r>
            <a:endParaRPr lang="de-DE" dirty="0"/>
          </a:p>
        </p:txBody>
      </p:sp>
      <p:sp>
        <p:nvSpPr>
          <p:cNvPr id="3" name="Inhaltsplatzhalter 2"/>
          <p:cNvSpPr>
            <a:spLocks noGrp="1"/>
          </p:cNvSpPr>
          <p:nvPr>
            <p:ph idx="1"/>
          </p:nvPr>
        </p:nvSpPr>
        <p:spPr/>
        <p:txBody>
          <a:bodyPr/>
          <a:lstStyle/>
          <a:p>
            <a:endParaRPr lang="de-DE"/>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800" y="1549400"/>
            <a:ext cx="8280400" cy="375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01194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971550" y="3500438"/>
            <a:ext cx="747712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rgbClr val="D9D9D9"/>
                </a:solidFill>
                <a:latin typeface="+mj-lt"/>
                <a:ea typeface="+mj-ea"/>
                <a:cs typeface="+mj-cs"/>
              </a:defRPr>
            </a:lvl1pPr>
            <a:lvl2pPr algn="l" rtl="0" eaLnBrk="0" fontAlgn="base" hangingPunct="0">
              <a:spcBef>
                <a:spcPct val="0"/>
              </a:spcBef>
              <a:spcAft>
                <a:spcPct val="0"/>
              </a:spcAft>
              <a:defRPr sz="2800">
                <a:solidFill>
                  <a:srgbClr val="D9D9D9"/>
                </a:solidFill>
                <a:latin typeface="Tahoma" pitchFamily="34" charset="0"/>
              </a:defRPr>
            </a:lvl2pPr>
            <a:lvl3pPr algn="l" rtl="0" eaLnBrk="0" fontAlgn="base" hangingPunct="0">
              <a:spcBef>
                <a:spcPct val="0"/>
              </a:spcBef>
              <a:spcAft>
                <a:spcPct val="0"/>
              </a:spcAft>
              <a:defRPr sz="2800">
                <a:solidFill>
                  <a:srgbClr val="D9D9D9"/>
                </a:solidFill>
                <a:latin typeface="Tahoma" pitchFamily="34" charset="0"/>
              </a:defRPr>
            </a:lvl3pPr>
            <a:lvl4pPr algn="l" rtl="0" eaLnBrk="0" fontAlgn="base" hangingPunct="0">
              <a:spcBef>
                <a:spcPct val="0"/>
              </a:spcBef>
              <a:spcAft>
                <a:spcPct val="0"/>
              </a:spcAft>
              <a:defRPr sz="2800">
                <a:solidFill>
                  <a:srgbClr val="D9D9D9"/>
                </a:solidFill>
                <a:latin typeface="Tahoma" pitchFamily="34" charset="0"/>
              </a:defRPr>
            </a:lvl4pPr>
            <a:lvl5pPr algn="l" rtl="0" eaLnBrk="0" fontAlgn="base" hangingPunct="0">
              <a:spcBef>
                <a:spcPct val="0"/>
              </a:spcBef>
              <a:spcAft>
                <a:spcPct val="0"/>
              </a:spcAft>
              <a:defRPr sz="2800">
                <a:solidFill>
                  <a:srgbClr val="D9D9D9"/>
                </a:solidFill>
                <a:latin typeface="Tahoma" pitchFamily="34" charset="0"/>
              </a:defRPr>
            </a:lvl5pPr>
            <a:lvl6pPr marL="457200" algn="l" rtl="0" eaLnBrk="0" fontAlgn="base" hangingPunct="0">
              <a:spcBef>
                <a:spcPct val="0"/>
              </a:spcBef>
              <a:spcAft>
                <a:spcPct val="0"/>
              </a:spcAft>
              <a:defRPr sz="2800">
                <a:solidFill>
                  <a:srgbClr val="000066"/>
                </a:solidFill>
                <a:latin typeface="Tahoma" pitchFamily="34" charset="0"/>
              </a:defRPr>
            </a:lvl6pPr>
            <a:lvl7pPr marL="914400" algn="l" rtl="0" eaLnBrk="0" fontAlgn="base" hangingPunct="0">
              <a:spcBef>
                <a:spcPct val="0"/>
              </a:spcBef>
              <a:spcAft>
                <a:spcPct val="0"/>
              </a:spcAft>
              <a:defRPr sz="2800">
                <a:solidFill>
                  <a:srgbClr val="000066"/>
                </a:solidFill>
                <a:latin typeface="Tahoma" pitchFamily="34" charset="0"/>
              </a:defRPr>
            </a:lvl7pPr>
            <a:lvl8pPr marL="1371600" algn="l" rtl="0" eaLnBrk="0" fontAlgn="base" hangingPunct="0">
              <a:spcBef>
                <a:spcPct val="0"/>
              </a:spcBef>
              <a:spcAft>
                <a:spcPct val="0"/>
              </a:spcAft>
              <a:defRPr sz="2800">
                <a:solidFill>
                  <a:srgbClr val="000066"/>
                </a:solidFill>
                <a:latin typeface="Tahoma" pitchFamily="34" charset="0"/>
              </a:defRPr>
            </a:lvl8pPr>
            <a:lvl9pPr marL="1828800" algn="l" rtl="0" eaLnBrk="0" fontAlgn="base" hangingPunct="0">
              <a:spcBef>
                <a:spcPct val="0"/>
              </a:spcBef>
              <a:spcAft>
                <a:spcPct val="0"/>
              </a:spcAft>
              <a:defRPr sz="2800">
                <a:solidFill>
                  <a:srgbClr val="000066"/>
                </a:solidFill>
                <a:latin typeface="Tahoma" pitchFamily="34" charset="0"/>
              </a:defRPr>
            </a:lvl9pPr>
          </a:lstStyle>
          <a:p>
            <a:pPr algn="r"/>
            <a:r>
              <a:rPr lang="de-DE" altLang="de-DE" sz="8800" kern="0" dirty="0" err="1"/>
              <a:t>Commons</a:t>
            </a:r>
            <a:r>
              <a:rPr lang="de-DE" altLang="de-DE" sz="8800" kern="0" dirty="0"/>
              <a:t> - Common-Pool Resources (CPRs)</a:t>
            </a:r>
          </a:p>
        </p:txBody>
      </p:sp>
    </p:spTree>
    <p:extLst>
      <p:ext uri="{BB962C8B-B14F-4D97-AF65-F5344CB8AC3E}">
        <p14:creationId xmlns:p14="http://schemas.microsoft.com/office/powerpoint/2010/main" val="28563456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Commits</a:t>
            </a:r>
            <a:r>
              <a:rPr lang="de-DE" dirty="0" smtClean="0"/>
              <a:t> </a:t>
            </a:r>
            <a:r>
              <a:rPr lang="de-DE" dirty="0" err="1" smtClean="0"/>
              <a:t>by</a:t>
            </a:r>
            <a:r>
              <a:rPr lang="de-DE" dirty="0" smtClean="0"/>
              <a:t> </a:t>
            </a:r>
            <a:r>
              <a:rPr lang="de-DE" dirty="0" err="1" smtClean="0"/>
              <a:t>langauage</a:t>
            </a:r>
            <a:endParaRPr lang="de-DE" dirty="0"/>
          </a:p>
        </p:txBody>
      </p:sp>
      <p:sp>
        <p:nvSpPr>
          <p:cNvPr id="3" name="Inhaltsplatzhalter 2"/>
          <p:cNvSpPr>
            <a:spLocks noGrp="1"/>
          </p:cNvSpPr>
          <p:nvPr>
            <p:ph idx="1"/>
          </p:nvPr>
        </p:nvSpPr>
        <p:spPr/>
        <p:txBody>
          <a:bodyPr/>
          <a:lstStyle/>
          <a:p>
            <a:endParaRPr lang="de-DE"/>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125" y="1892300"/>
            <a:ext cx="8159750" cy="307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254569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698" name="Titel 1"/>
          <p:cNvSpPr>
            <a:spLocks noGrp="1"/>
          </p:cNvSpPr>
          <p:nvPr>
            <p:ph type="title"/>
          </p:nvPr>
        </p:nvSpPr>
        <p:spPr>
          <a:xfrm>
            <a:off x="251520" y="5733256"/>
            <a:ext cx="7477125" cy="685800"/>
          </a:xfrm>
        </p:spPr>
        <p:txBody>
          <a:bodyPr/>
          <a:lstStyle/>
          <a:p>
            <a:r>
              <a:rPr lang="de-DE" altLang="de-DE" dirty="0" smtClean="0">
                <a:solidFill>
                  <a:schemeClr val="tx1">
                    <a:lumMod val="65000"/>
                    <a:lumOff val="35000"/>
                  </a:schemeClr>
                </a:solidFill>
              </a:rPr>
              <a:t>Reputation </a:t>
            </a:r>
            <a:r>
              <a:rPr lang="de-DE" altLang="de-DE" dirty="0" err="1" smtClean="0">
                <a:solidFill>
                  <a:schemeClr val="tx1">
                    <a:lumMod val="65000"/>
                    <a:lumOff val="35000"/>
                  </a:schemeClr>
                </a:solidFill>
              </a:rPr>
              <a:t>as</a:t>
            </a:r>
            <a:r>
              <a:rPr lang="de-DE" altLang="de-DE" dirty="0" smtClean="0">
                <a:solidFill>
                  <a:schemeClr val="tx1">
                    <a:lumMod val="65000"/>
                    <a:lumOff val="35000"/>
                  </a:schemeClr>
                </a:solidFill>
              </a:rPr>
              <a:t> "Top</a:t>
            </a:r>
            <a:r>
              <a:rPr lang="de-DE" altLang="de-DE" dirty="0">
                <a:solidFill>
                  <a:schemeClr val="tx1">
                    <a:lumMod val="65000"/>
                    <a:lumOff val="35000"/>
                  </a:schemeClr>
                </a:solidFill>
              </a:rPr>
              <a:t> </a:t>
            </a:r>
            <a:r>
              <a:rPr lang="de-DE" altLang="de-DE" dirty="0" smtClean="0">
                <a:solidFill>
                  <a:schemeClr val="tx1">
                    <a:lumMod val="65000"/>
                    <a:lumOff val="35000"/>
                  </a:schemeClr>
                </a:solidFill>
              </a:rPr>
              <a:t>Developer"</a:t>
            </a:r>
          </a:p>
        </p:txBody>
      </p:sp>
      <p:sp>
        <p:nvSpPr>
          <p:cNvPr id="29701" name="Rechteck 3"/>
          <p:cNvSpPr>
            <a:spLocks noChangeArrowheads="1"/>
          </p:cNvSpPr>
          <p:nvPr/>
        </p:nvSpPr>
        <p:spPr bwMode="auto">
          <a:xfrm rot="-5400000">
            <a:off x="6390482" y="3483401"/>
            <a:ext cx="457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r>
              <a:rPr lang="de-DE" altLang="de-DE" dirty="0">
                <a:solidFill>
                  <a:schemeClr val="tx1"/>
                </a:solidFill>
              </a:rPr>
              <a:t>https://</a:t>
            </a:r>
            <a:r>
              <a:rPr lang="de-DE" altLang="de-DE" dirty="0" smtClean="0">
                <a:solidFill>
                  <a:schemeClr val="tx1"/>
                </a:solidFill>
              </a:rPr>
              <a:t>www2018-1010.openhub.net/p/geoserver/contributors/summary []</a:t>
            </a:r>
            <a:endParaRPr lang="de-DE" altLang="de-DE" dirty="0">
              <a:solidFill>
                <a:schemeClr val="tx1"/>
              </a:solidFill>
            </a:endParaRPr>
          </a:p>
        </p:txBody>
      </p:sp>
    </p:spTree>
    <p:extLst>
      <p:ext uri="{BB962C8B-B14F-4D97-AF65-F5344CB8AC3E}">
        <p14:creationId xmlns:p14="http://schemas.microsoft.com/office/powerpoint/2010/main" val="248471467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253529"/>
            <a:ext cx="8032750" cy="490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eck 3"/>
          <p:cNvSpPr/>
          <p:nvPr/>
        </p:nvSpPr>
        <p:spPr>
          <a:xfrm>
            <a:off x="405445" y="6309320"/>
            <a:ext cx="4092852" cy="338554"/>
          </a:xfrm>
          <a:prstGeom prst="rect">
            <a:avLst/>
          </a:prstGeom>
        </p:spPr>
        <p:txBody>
          <a:bodyPr wrap="none">
            <a:spAutoFit/>
          </a:bodyPr>
          <a:lstStyle/>
          <a:p>
            <a:r>
              <a:rPr lang="de-DE" dirty="0">
                <a:solidFill>
                  <a:schemeClr val="bg1">
                    <a:lumMod val="95000"/>
                  </a:schemeClr>
                </a:solidFill>
                <a:hlinkClick r:id="rId3"/>
              </a:rPr>
              <a:t>https://blog.openhub.net/kudos</a:t>
            </a:r>
            <a:r>
              <a:rPr lang="de-DE" dirty="0" smtClean="0">
                <a:solidFill>
                  <a:schemeClr val="bg1">
                    <a:lumMod val="95000"/>
                  </a:schemeClr>
                </a:solidFill>
                <a:hlinkClick r:id="rId3"/>
              </a:rPr>
              <a:t>/</a:t>
            </a:r>
            <a:r>
              <a:rPr lang="de-DE" dirty="0" smtClean="0">
                <a:solidFill>
                  <a:schemeClr val="bg1">
                    <a:lumMod val="95000"/>
                  </a:schemeClr>
                </a:solidFill>
              </a:rPr>
              <a:t> [2018-10-11]</a:t>
            </a:r>
            <a:endParaRPr lang="de-DE" dirty="0">
              <a:solidFill>
                <a:schemeClr val="bg1">
                  <a:lumMod val="95000"/>
                </a:schemeClr>
              </a:solidFill>
            </a:endParaRPr>
          </a:p>
        </p:txBody>
      </p:sp>
    </p:spTree>
    <p:extLst>
      <p:ext uri="{BB962C8B-B14F-4D97-AF65-F5344CB8AC3E}">
        <p14:creationId xmlns:p14="http://schemas.microsoft.com/office/powerpoint/2010/main" val="18481964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hteck 2"/>
          <p:cNvSpPr/>
          <p:nvPr/>
        </p:nvSpPr>
        <p:spPr bwMode="auto">
          <a:xfrm>
            <a:off x="1403350" y="1412875"/>
            <a:ext cx="4105275" cy="3744913"/>
          </a:xfrm>
          <a:prstGeom prst="rect">
            <a:avLst/>
          </a:prstGeom>
          <a:solidFill>
            <a:schemeClr val="bg1"/>
          </a:solidFill>
          <a:ln w="9525" cap="flat" cmpd="sng" algn="ctr">
            <a:solidFill>
              <a:srgbClr val="C00000"/>
            </a:solidFill>
            <a:prstDash val="solid"/>
            <a:round/>
            <a:headEnd type="none" w="med" len="med"/>
            <a:tailEnd type="none" w="med" len="med"/>
          </a:ln>
          <a:effectLst>
            <a:outerShdw blurRad="50800" dist="88900" dir="2700000" algn="tl" rotWithShape="0">
              <a:prstClr val="black">
                <a:alpha val="40000"/>
              </a:prstClr>
            </a:outerShdw>
          </a:effectLst>
        </p:spPr>
        <p:txBody>
          <a:bodyPr>
            <a:spAutoFit/>
          </a:bodyPr>
          <a:lstStyle/>
          <a:p>
            <a:pPr>
              <a:defRPr/>
            </a:pPr>
            <a:endParaRPr lang="de-DE" dirty="0"/>
          </a:p>
        </p:txBody>
      </p:sp>
      <p:sp>
        <p:nvSpPr>
          <p:cNvPr id="4" name="Ellipse 3"/>
          <p:cNvSpPr/>
          <p:nvPr/>
        </p:nvSpPr>
        <p:spPr bwMode="auto">
          <a:xfrm>
            <a:off x="2339752" y="2060848"/>
            <a:ext cx="2016224" cy="1872208"/>
          </a:xfrm>
          <a:prstGeom prst="ellipse">
            <a:avLst/>
          </a:prstGeom>
          <a:solidFill>
            <a:srgbClr val="FF3300"/>
          </a:solidFill>
          <a:ln w="9525" cap="flat" cmpd="sng" algn="ctr">
            <a:solidFill>
              <a:srgbClr val="760000"/>
            </a:solidFill>
            <a:prstDash val="solid"/>
            <a:round/>
            <a:headEnd type="none" w="med" len="med"/>
            <a:tailEnd type="none" w="med" len="med"/>
          </a:ln>
          <a:effectLst>
            <a:glow rad="127000">
              <a:schemeClr val="bg2">
                <a:lumMod val="60000"/>
                <a:lumOff val="40000"/>
                <a:alpha val="68000"/>
              </a:schemeClr>
            </a:glow>
            <a:softEdge rad="25400"/>
          </a:effectLst>
        </p:spPr>
        <p:txBody>
          <a:bodyPr anchor="ctr"/>
          <a:lstStyle/>
          <a:p>
            <a:pPr algn="ctr">
              <a:defRPr/>
            </a:pPr>
            <a:r>
              <a:rPr lang="de-DE" sz="2400" b="1" dirty="0">
                <a:solidFill>
                  <a:schemeClr val="bg1">
                    <a:lumMod val="85000"/>
                  </a:schemeClr>
                </a:solidFill>
              </a:rPr>
              <a:t>K</a:t>
            </a:r>
            <a:r>
              <a:rPr lang="de-DE" sz="2400" b="1" dirty="0" smtClean="0">
                <a:solidFill>
                  <a:schemeClr val="bg1">
                    <a:lumMod val="85000"/>
                  </a:schemeClr>
                </a:solidFill>
              </a:rPr>
              <a:t>ernel</a:t>
            </a:r>
            <a:endParaRPr lang="de-DE" sz="2400" b="1" dirty="0">
              <a:solidFill>
                <a:schemeClr val="bg1">
                  <a:lumMod val="85000"/>
                </a:schemeClr>
              </a:solidFill>
            </a:endParaRPr>
          </a:p>
        </p:txBody>
      </p:sp>
      <p:sp>
        <p:nvSpPr>
          <p:cNvPr id="5" name="Pfeil nach links und rechts 4"/>
          <p:cNvSpPr/>
          <p:nvPr/>
        </p:nvSpPr>
        <p:spPr bwMode="auto">
          <a:xfrm>
            <a:off x="2051050" y="4221163"/>
            <a:ext cx="2881313" cy="611187"/>
          </a:xfrm>
          <a:prstGeom prst="leftRightArrow">
            <a:avLst/>
          </a:prstGeom>
          <a:solidFill>
            <a:srgbClr val="FF3300"/>
          </a:solidFill>
          <a:ln w="9525" cap="flat" cmpd="sng" algn="ctr">
            <a:solidFill>
              <a:schemeClr val="accent1"/>
            </a:solidFill>
            <a:prstDash val="solid"/>
            <a:round/>
            <a:headEnd type="none" w="med" len="med"/>
            <a:tailEnd type="none" w="med" len="med"/>
          </a:ln>
          <a:effectLst/>
        </p:spPr>
        <p:txBody>
          <a:bodyPr>
            <a:spAutoFit/>
          </a:bodyPr>
          <a:lstStyle/>
          <a:p>
            <a:pPr algn="ctr">
              <a:defRPr/>
            </a:pPr>
            <a:r>
              <a:rPr lang="de-DE" sz="1400" dirty="0" smtClean="0">
                <a:solidFill>
                  <a:schemeClr val="bg1">
                    <a:lumMod val="85000"/>
                  </a:schemeClr>
                </a:solidFill>
              </a:rPr>
              <a:t>Internal </a:t>
            </a:r>
            <a:r>
              <a:rPr lang="de-DE" sz="1400" dirty="0" err="1" smtClean="0">
                <a:solidFill>
                  <a:schemeClr val="bg1">
                    <a:lumMod val="85000"/>
                  </a:schemeClr>
                </a:solidFill>
              </a:rPr>
              <a:t>communication</a:t>
            </a:r>
            <a:endParaRPr lang="de-DE" sz="1400" dirty="0">
              <a:solidFill>
                <a:schemeClr val="bg1">
                  <a:lumMod val="85000"/>
                </a:schemeClr>
              </a:solidFill>
            </a:endParaRPr>
          </a:p>
        </p:txBody>
      </p:sp>
      <p:sp>
        <p:nvSpPr>
          <p:cNvPr id="6" name="Pfeil nach rechts 5"/>
          <p:cNvSpPr/>
          <p:nvPr/>
        </p:nvSpPr>
        <p:spPr bwMode="auto">
          <a:xfrm>
            <a:off x="5003800" y="3357563"/>
            <a:ext cx="2736850" cy="635000"/>
          </a:xfrm>
          <a:prstGeom prst="rightArrow">
            <a:avLst/>
          </a:prstGeom>
          <a:solidFill>
            <a:srgbClr val="FF3300"/>
          </a:solidFill>
          <a:ln w="9525" cap="flat" cmpd="sng" algn="ctr">
            <a:solidFill>
              <a:schemeClr val="accent2"/>
            </a:solidFill>
            <a:prstDash val="solid"/>
            <a:round/>
            <a:headEnd type="none" w="med" len="med"/>
            <a:tailEnd type="none" w="med" len="med"/>
          </a:ln>
          <a:effectLst/>
        </p:spPr>
        <p:txBody>
          <a:bodyPr/>
          <a:lstStyle/>
          <a:p>
            <a:pPr>
              <a:defRPr/>
            </a:pPr>
            <a:r>
              <a:rPr lang="de-DE" dirty="0" smtClean="0">
                <a:solidFill>
                  <a:schemeClr val="bg1">
                    <a:lumMod val="85000"/>
                  </a:schemeClr>
                </a:solidFill>
              </a:rPr>
              <a:t>Members </a:t>
            </a:r>
            <a:r>
              <a:rPr lang="de-DE" dirty="0" err="1" smtClean="0">
                <a:solidFill>
                  <a:schemeClr val="bg1">
                    <a:lumMod val="85000"/>
                  </a:schemeClr>
                </a:solidFill>
              </a:rPr>
              <a:t>leaving</a:t>
            </a:r>
            <a:endParaRPr lang="de-DE" dirty="0">
              <a:solidFill>
                <a:schemeClr val="bg1">
                  <a:lumMod val="85000"/>
                </a:schemeClr>
              </a:solidFill>
            </a:endParaRPr>
          </a:p>
        </p:txBody>
      </p:sp>
      <p:sp>
        <p:nvSpPr>
          <p:cNvPr id="7" name="Pfeil nach rechts 6"/>
          <p:cNvSpPr/>
          <p:nvPr/>
        </p:nvSpPr>
        <p:spPr bwMode="auto">
          <a:xfrm flipH="1">
            <a:off x="4859338" y="2219325"/>
            <a:ext cx="2736850" cy="635000"/>
          </a:xfrm>
          <a:prstGeom prst="rightArrow">
            <a:avLst/>
          </a:prstGeom>
          <a:solidFill>
            <a:srgbClr val="FF3300"/>
          </a:solidFill>
          <a:ln w="9525" cap="flat" cmpd="sng" algn="ctr">
            <a:solidFill>
              <a:schemeClr val="accent2"/>
            </a:solidFill>
            <a:prstDash val="solid"/>
            <a:round/>
            <a:headEnd type="none" w="med" len="med"/>
            <a:tailEnd type="none" w="med" len="med"/>
          </a:ln>
          <a:effectLst/>
        </p:spPr>
        <p:txBody>
          <a:bodyPr/>
          <a:lstStyle/>
          <a:p>
            <a:pPr algn="ctr">
              <a:defRPr/>
            </a:pPr>
            <a:r>
              <a:rPr lang="de-DE" dirty="0" smtClean="0">
                <a:solidFill>
                  <a:schemeClr val="bg1">
                    <a:lumMod val="85000"/>
                  </a:schemeClr>
                </a:solidFill>
              </a:rPr>
              <a:t>Member</a:t>
            </a:r>
            <a:endParaRPr lang="de-DE" dirty="0">
              <a:solidFill>
                <a:schemeClr val="bg1">
                  <a:lumMod val="85000"/>
                </a:schemeClr>
              </a:solidFill>
            </a:endParaRPr>
          </a:p>
        </p:txBody>
      </p:sp>
      <p:sp>
        <p:nvSpPr>
          <p:cNvPr id="35849" name="Textfeld 12"/>
          <p:cNvSpPr txBox="1">
            <a:spLocks noChangeArrowheads="1"/>
          </p:cNvSpPr>
          <p:nvPr/>
        </p:nvSpPr>
        <p:spPr bwMode="auto">
          <a:xfrm>
            <a:off x="1619250" y="1557338"/>
            <a:ext cx="93166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r>
              <a:rPr lang="de-DE" altLang="de-DE" sz="2000" b="1" i="1" dirty="0" smtClean="0">
                <a:solidFill>
                  <a:schemeClr val="tx1"/>
                </a:solidFill>
              </a:rPr>
              <a:t>Project</a:t>
            </a:r>
            <a:endParaRPr lang="de-DE" altLang="de-DE" sz="2000" b="1" i="1" dirty="0">
              <a:solidFill>
                <a:schemeClr val="tx1"/>
              </a:solidFill>
            </a:endParaRPr>
          </a:p>
        </p:txBody>
      </p:sp>
    </p:spTree>
    <p:extLst>
      <p:ext uri="{BB962C8B-B14F-4D97-AF65-F5344CB8AC3E}">
        <p14:creationId xmlns:p14="http://schemas.microsoft.com/office/powerpoint/2010/main" val="816539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971550" y="3500438"/>
            <a:ext cx="7477125" cy="685800"/>
          </a:xfrm>
        </p:spPr>
        <p:txBody>
          <a:bodyPr/>
          <a:lstStyle/>
          <a:p>
            <a:pPr algn="r"/>
            <a:r>
              <a:rPr lang="de-DE" altLang="de-DE" sz="6000" dirty="0" smtClean="0"/>
              <a:t>Technical Interest</a:t>
            </a:r>
          </a:p>
        </p:txBody>
      </p:sp>
    </p:spTree>
    <p:extLst>
      <p:ext uri="{BB962C8B-B14F-4D97-AF65-F5344CB8AC3E}">
        <p14:creationId xmlns:p14="http://schemas.microsoft.com/office/powerpoint/2010/main" val="384922684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el 3"/>
          <p:cNvSpPr>
            <a:spLocks noGrp="1"/>
          </p:cNvSpPr>
          <p:nvPr>
            <p:ph type="title"/>
          </p:nvPr>
        </p:nvSpPr>
        <p:spPr/>
        <p:txBody>
          <a:bodyPr/>
          <a:lstStyle/>
          <a:p>
            <a:r>
              <a:rPr lang="de-DE" altLang="de-DE" dirty="0"/>
              <a:t>Technical </a:t>
            </a:r>
            <a:r>
              <a:rPr lang="de-DE" altLang="de-DE" dirty="0" smtClean="0"/>
              <a:t>Interest: The Hacker</a:t>
            </a:r>
          </a:p>
        </p:txBody>
      </p:sp>
      <p:sp>
        <p:nvSpPr>
          <p:cNvPr id="21507" name="Inhaltsplatzhalter 4"/>
          <p:cNvSpPr>
            <a:spLocks noGrp="1"/>
          </p:cNvSpPr>
          <p:nvPr>
            <p:ph idx="1"/>
          </p:nvPr>
        </p:nvSpPr>
        <p:spPr/>
        <p:txBody>
          <a:bodyPr/>
          <a:lstStyle/>
          <a:p>
            <a:r>
              <a:rPr lang="de-DE" altLang="de-DE" dirty="0" smtClean="0"/>
              <a:t>Hacker [RFC 1983]</a:t>
            </a:r>
          </a:p>
        </p:txBody>
      </p:sp>
      <p:sp>
        <p:nvSpPr>
          <p:cNvPr id="21508" name="Rectangle 6"/>
          <p:cNvSpPr>
            <a:spLocks noChangeArrowheads="1"/>
          </p:cNvSpPr>
          <p:nvPr/>
        </p:nvSpPr>
        <p:spPr bwMode="auto">
          <a:xfrm>
            <a:off x="971550" y="2965401"/>
            <a:ext cx="7345363" cy="2308324"/>
          </a:xfrm>
          <a:prstGeom prst="rect">
            <a:avLst/>
          </a:prstGeom>
          <a:solidFill>
            <a:schemeClr val="bg2"/>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r>
              <a:rPr lang="en-US" altLang="de-DE" sz="2400" dirty="0"/>
              <a:t>A person who delights in having </a:t>
            </a:r>
            <a:r>
              <a:rPr lang="en-US" altLang="de-DE" sz="2800" b="1" dirty="0"/>
              <a:t>an intimate understanding of the internal workings of a system,</a:t>
            </a:r>
            <a:r>
              <a:rPr lang="en-US" altLang="de-DE" sz="2400" dirty="0"/>
              <a:t> computers and computer networks in particular. </a:t>
            </a:r>
          </a:p>
          <a:p>
            <a:pPr>
              <a:spcBef>
                <a:spcPct val="50000"/>
              </a:spcBef>
              <a:buFontTx/>
              <a:buNone/>
            </a:pPr>
            <a:r>
              <a:rPr lang="en-US" altLang="de-DE" sz="2400" i="1" dirty="0"/>
              <a:t>The term is often misused in a pejorative context, where "cracker" would be the correct term</a:t>
            </a:r>
            <a:r>
              <a:rPr lang="en-US" altLang="de-DE" sz="2400" dirty="0"/>
              <a:t>.</a:t>
            </a:r>
            <a:endParaRPr lang="de-DE" altLang="de-DE" sz="2400" dirty="0">
              <a:solidFill>
                <a:schemeClr val="bg1"/>
              </a:solidFill>
            </a:endParaRPr>
          </a:p>
        </p:txBody>
      </p:sp>
      <p:sp>
        <p:nvSpPr>
          <p:cNvPr id="6" name="Rechteck 5"/>
          <p:cNvSpPr/>
          <p:nvPr/>
        </p:nvSpPr>
        <p:spPr>
          <a:xfrm>
            <a:off x="5795963" y="6172200"/>
            <a:ext cx="3060700" cy="338138"/>
          </a:xfrm>
          <a:prstGeom prst="rect">
            <a:avLst/>
          </a:prstGeom>
        </p:spPr>
        <p:txBody>
          <a:bodyPr wrap="none">
            <a:spAutoFit/>
          </a:bodyPr>
          <a:lstStyle/>
          <a:p>
            <a:pPr>
              <a:defRPr/>
            </a:pPr>
            <a:r>
              <a:rPr lang="de-DE">
                <a:solidFill>
                  <a:schemeClr val="bg1">
                    <a:lumMod val="95000"/>
                  </a:schemeClr>
                </a:solidFill>
              </a:rPr>
              <a:t>https://tools.ietf.org/html/rfc1983</a:t>
            </a:r>
          </a:p>
        </p:txBody>
      </p:sp>
    </p:spTree>
    <p:extLst>
      <p:ext uri="{BB962C8B-B14F-4D97-AF65-F5344CB8AC3E}">
        <p14:creationId xmlns:p14="http://schemas.microsoft.com/office/powerpoint/2010/main" val="404906589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0076" y="609600"/>
            <a:ext cx="3856037" cy="5967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530" name="Titel 1"/>
          <p:cNvSpPr>
            <a:spLocks noGrp="1"/>
          </p:cNvSpPr>
          <p:nvPr>
            <p:ph type="title"/>
          </p:nvPr>
        </p:nvSpPr>
        <p:spPr/>
        <p:txBody>
          <a:bodyPr/>
          <a:lstStyle/>
          <a:p>
            <a:r>
              <a:rPr lang="de-DE" altLang="de-DE" dirty="0" smtClean="0"/>
              <a:t>Hacker </a:t>
            </a:r>
            <a:r>
              <a:rPr lang="de-DE" altLang="de-DE" dirty="0" err="1" smtClean="0"/>
              <a:t>ethics</a:t>
            </a:r>
            <a:endParaRPr lang="de-DE" altLang="de-DE" dirty="0" smtClean="0"/>
          </a:p>
        </p:txBody>
      </p:sp>
      <p:sp>
        <p:nvSpPr>
          <p:cNvPr id="22531" name="Inhaltsplatzhalter 2"/>
          <p:cNvSpPr>
            <a:spLocks noGrp="1"/>
          </p:cNvSpPr>
          <p:nvPr>
            <p:ph idx="1"/>
          </p:nvPr>
        </p:nvSpPr>
        <p:spPr>
          <a:solidFill>
            <a:srgbClr val="333333">
              <a:alpha val="81961"/>
            </a:srgbClr>
          </a:solidFill>
        </p:spPr>
        <p:txBody>
          <a:bodyPr/>
          <a:lstStyle/>
          <a:p>
            <a:r>
              <a:rPr lang="en-US" altLang="de-DE" sz="1800" b="1" dirty="0" smtClean="0">
                <a:solidFill>
                  <a:schemeClr val="bg1">
                    <a:lumMod val="85000"/>
                  </a:schemeClr>
                </a:solidFill>
              </a:rPr>
              <a:t>Access </a:t>
            </a:r>
            <a:r>
              <a:rPr lang="en-US" altLang="de-DE" sz="1800" b="1" dirty="0">
                <a:solidFill>
                  <a:schemeClr val="bg1">
                    <a:lumMod val="85000"/>
                  </a:schemeClr>
                </a:solidFill>
              </a:rPr>
              <a:t>to computers - and anything which might teach you something about the way the world really works </a:t>
            </a:r>
            <a:r>
              <a:rPr lang="en-US" altLang="de-DE" dirty="0">
                <a:solidFill>
                  <a:schemeClr val="bg1">
                    <a:lumMod val="85000"/>
                  </a:schemeClr>
                </a:solidFill>
              </a:rPr>
              <a:t>- should be unlimited and total. Always yield to the Hands-On Imperative!</a:t>
            </a:r>
          </a:p>
          <a:p>
            <a:r>
              <a:rPr lang="en-US" altLang="de-DE" sz="2000" b="1" dirty="0" smtClean="0">
                <a:solidFill>
                  <a:schemeClr val="bg1">
                    <a:lumMod val="85000"/>
                  </a:schemeClr>
                </a:solidFill>
              </a:rPr>
              <a:t>All </a:t>
            </a:r>
            <a:r>
              <a:rPr lang="en-US" altLang="de-DE" sz="2000" b="1" dirty="0">
                <a:solidFill>
                  <a:schemeClr val="bg1">
                    <a:lumMod val="85000"/>
                  </a:schemeClr>
                </a:solidFill>
              </a:rPr>
              <a:t>information should be free.</a:t>
            </a:r>
          </a:p>
          <a:p>
            <a:r>
              <a:rPr lang="en-US" altLang="de-DE" dirty="0" smtClean="0">
                <a:solidFill>
                  <a:schemeClr val="bg1">
                    <a:lumMod val="85000"/>
                  </a:schemeClr>
                </a:solidFill>
              </a:rPr>
              <a:t>Mistrust </a:t>
            </a:r>
            <a:r>
              <a:rPr lang="en-US" altLang="de-DE" dirty="0">
                <a:solidFill>
                  <a:schemeClr val="bg1">
                    <a:lumMod val="85000"/>
                  </a:schemeClr>
                </a:solidFill>
              </a:rPr>
              <a:t>authority - promote </a:t>
            </a:r>
            <a:r>
              <a:rPr lang="en-US" altLang="de-DE" sz="2000" b="1" dirty="0">
                <a:solidFill>
                  <a:schemeClr val="bg1">
                    <a:lumMod val="85000"/>
                  </a:schemeClr>
                </a:solidFill>
              </a:rPr>
              <a:t>decentralization</a:t>
            </a:r>
            <a:r>
              <a:rPr lang="en-US" altLang="de-DE" dirty="0">
                <a:solidFill>
                  <a:schemeClr val="bg1">
                    <a:lumMod val="85000"/>
                  </a:schemeClr>
                </a:solidFill>
              </a:rPr>
              <a:t>.</a:t>
            </a:r>
          </a:p>
          <a:p>
            <a:r>
              <a:rPr lang="en-US" altLang="de-DE" sz="2000" b="1" dirty="0" smtClean="0">
                <a:solidFill>
                  <a:schemeClr val="bg1">
                    <a:lumMod val="85000"/>
                  </a:schemeClr>
                </a:solidFill>
              </a:rPr>
              <a:t>Hackers </a:t>
            </a:r>
            <a:r>
              <a:rPr lang="en-US" altLang="de-DE" sz="2000" b="1" dirty="0">
                <a:solidFill>
                  <a:schemeClr val="bg1">
                    <a:lumMod val="85000"/>
                  </a:schemeClr>
                </a:solidFill>
              </a:rPr>
              <a:t>should be judged by their acting</a:t>
            </a:r>
            <a:r>
              <a:rPr lang="en-US" altLang="de-DE" dirty="0">
                <a:solidFill>
                  <a:schemeClr val="bg1">
                    <a:lumMod val="85000"/>
                  </a:schemeClr>
                </a:solidFill>
              </a:rPr>
              <a:t>, not bogus criteria such as degrees, age, race, or position.</a:t>
            </a:r>
          </a:p>
          <a:p>
            <a:r>
              <a:rPr lang="en-US" altLang="de-DE" dirty="0" smtClean="0">
                <a:solidFill>
                  <a:schemeClr val="bg1">
                    <a:lumMod val="85000"/>
                  </a:schemeClr>
                </a:solidFill>
              </a:rPr>
              <a:t>You </a:t>
            </a:r>
            <a:r>
              <a:rPr lang="en-US" altLang="de-DE" dirty="0">
                <a:solidFill>
                  <a:schemeClr val="bg1">
                    <a:lumMod val="85000"/>
                  </a:schemeClr>
                </a:solidFill>
              </a:rPr>
              <a:t>can create </a:t>
            </a:r>
            <a:r>
              <a:rPr lang="en-US" altLang="de-DE" sz="2000" b="1" dirty="0">
                <a:solidFill>
                  <a:schemeClr val="bg1">
                    <a:lumMod val="85000"/>
                  </a:schemeClr>
                </a:solidFill>
              </a:rPr>
              <a:t>art and beauty </a:t>
            </a:r>
            <a:r>
              <a:rPr lang="en-US" altLang="de-DE" dirty="0">
                <a:solidFill>
                  <a:schemeClr val="bg1">
                    <a:lumMod val="85000"/>
                  </a:schemeClr>
                </a:solidFill>
              </a:rPr>
              <a:t>on a computer.</a:t>
            </a:r>
          </a:p>
          <a:p>
            <a:r>
              <a:rPr lang="en-US" altLang="de-DE" dirty="0" smtClean="0">
                <a:solidFill>
                  <a:schemeClr val="bg1">
                    <a:lumMod val="85000"/>
                  </a:schemeClr>
                </a:solidFill>
              </a:rPr>
              <a:t>Computers </a:t>
            </a:r>
            <a:r>
              <a:rPr lang="en-US" altLang="de-DE" dirty="0">
                <a:solidFill>
                  <a:schemeClr val="bg1">
                    <a:lumMod val="85000"/>
                  </a:schemeClr>
                </a:solidFill>
              </a:rPr>
              <a:t>can change your life for the better.</a:t>
            </a:r>
          </a:p>
          <a:p>
            <a:r>
              <a:rPr lang="en-US" altLang="de-DE" dirty="0" smtClean="0">
                <a:solidFill>
                  <a:schemeClr val="bg1">
                    <a:lumMod val="85000"/>
                  </a:schemeClr>
                </a:solidFill>
              </a:rPr>
              <a:t>Don't </a:t>
            </a:r>
            <a:r>
              <a:rPr lang="en-US" altLang="de-DE" dirty="0">
                <a:solidFill>
                  <a:schemeClr val="bg1">
                    <a:lumMod val="85000"/>
                  </a:schemeClr>
                </a:solidFill>
              </a:rPr>
              <a:t>litter other people's data.</a:t>
            </a:r>
          </a:p>
          <a:p>
            <a:r>
              <a:rPr lang="en-US" altLang="de-DE" sz="2000" b="1" dirty="0" smtClean="0">
                <a:solidFill>
                  <a:schemeClr val="bg1">
                    <a:lumMod val="85000"/>
                  </a:schemeClr>
                </a:solidFill>
              </a:rPr>
              <a:t>Make </a:t>
            </a:r>
            <a:r>
              <a:rPr lang="en-US" altLang="de-DE" sz="2000" b="1" dirty="0">
                <a:solidFill>
                  <a:schemeClr val="bg1">
                    <a:lumMod val="85000"/>
                  </a:schemeClr>
                </a:solidFill>
              </a:rPr>
              <a:t>public data available, protect private data.</a:t>
            </a:r>
          </a:p>
          <a:p>
            <a:endParaRPr lang="de-DE" altLang="de-DE" dirty="0" smtClean="0">
              <a:solidFill>
                <a:schemeClr val="bg1">
                  <a:lumMod val="85000"/>
                </a:schemeClr>
              </a:solidFill>
            </a:endParaRPr>
          </a:p>
        </p:txBody>
      </p:sp>
      <p:sp>
        <p:nvSpPr>
          <p:cNvPr id="5" name="Rechteck 4"/>
          <p:cNvSpPr/>
          <p:nvPr/>
        </p:nvSpPr>
        <p:spPr>
          <a:xfrm rot="16200000">
            <a:off x="6259599" y="3559245"/>
            <a:ext cx="4388253" cy="584775"/>
          </a:xfrm>
          <a:prstGeom prst="rect">
            <a:avLst/>
          </a:prstGeom>
        </p:spPr>
        <p:txBody>
          <a:bodyPr wrap="none">
            <a:spAutoFit/>
          </a:bodyPr>
          <a:lstStyle/>
          <a:p>
            <a:pPr>
              <a:defRPr/>
            </a:pPr>
            <a:r>
              <a:rPr lang="de-DE" dirty="0" smtClean="0">
                <a:solidFill>
                  <a:schemeClr val="bg1">
                    <a:lumMod val="85000"/>
                  </a:schemeClr>
                </a:solidFill>
              </a:rPr>
              <a:t>After Steven </a:t>
            </a:r>
            <a:r>
              <a:rPr lang="de-DE" dirty="0">
                <a:solidFill>
                  <a:schemeClr val="bg1">
                    <a:lumMod val="85000"/>
                  </a:schemeClr>
                </a:solidFill>
              </a:rPr>
              <a:t>Levy: Hackers (</a:t>
            </a:r>
            <a:r>
              <a:rPr lang="de-DE" dirty="0" smtClean="0">
                <a:solidFill>
                  <a:schemeClr val="bg1">
                    <a:lumMod val="85000"/>
                  </a:schemeClr>
                </a:solidFill>
              </a:rPr>
              <a:t>1985:27) </a:t>
            </a:r>
            <a:r>
              <a:rPr lang="de-DE" dirty="0" err="1" smtClean="0">
                <a:solidFill>
                  <a:schemeClr val="bg1">
                    <a:lumMod val="85000"/>
                  </a:schemeClr>
                </a:solidFill>
              </a:rPr>
              <a:t>and</a:t>
            </a:r>
            <a:r>
              <a:rPr lang="de-DE" dirty="0" smtClean="0">
                <a:solidFill>
                  <a:schemeClr val="bg1">
                    <a:lumMod val="85000"/>
                  </a:schemeClr>
                </a:solidFill>
              </a:rPr>
              <a:t> </a:t>
            </a:r>
            <a:br>
              <a:rPr lang="de-DE" dirty="0" smtClean="0">
                <a:solidFill>
                  <a:schemeClr val="bg1">
                    <a:lumMod val="85000"/>
                  </a:schemeClr>
                </a:solidFill>
              </a:rPr>
            </a:br>
            <a:r>
              <a:rPr lang="de-DE" dirty="0" smtClean="0">
                <a:solidFill>
                  <a:schemeClr val="bg1">
                    <a:lumMod val="85000"/>
                  </a:schemeClr>
                </a:solidFill>
              </a:rPr>
              <a:t>https</a:t>
            </a:r>
            <a:r>
              <a:rPr lang="de-DE" dirty="0">
                <a:solidFill>
                  <a:schemeClr val="bg1">
                    <a:lumMod val="85000"/>
                  </a:schemeClr>
                </a:solidFill>
              </a:rPr>
              <a:t>://</a:t>
            </a:r>
            <a:r>
              <a:rPr lang="de-DE" dirty="0" smtClean="0">
                <a:solidFill>
                  <a:schemeClr val="bg1">
                    <a:lumMod val="85000"/>
                  </a:schemeClr>
                </a:solidFill>
              </a:rPr>
              <a:t>www.ccc.de/en/hackerethics?language=en</a:t>
            </a:r>
            <a:endParaRPr lang="de-DE" dirty="0">
              <a:solidFill>
                <a:schemeClr val="bg1">
                  <a:lumMod val="85000"/>
                </a:schemeClr>
              </a:solidFill>
            </a:endParaRPr>
          </a:p>
        </p:txBody>
      </p:sp>
    </p:spTree>
    <p:extLst>
      <p:ext uri="{BB962C8B-B14F-4D97-AF65-F5344CB8AC3E}">
        <p14:creationId xmlns:p14="http://schemas.microsoft.com/office/powerpoint/2010/main" val="81958796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el 1"/>
          <p:cNvSpPr>
            <a:spLocks noGrp="1"/>
          </p:cNvSpPr>
          <p:nvPr>
            <p:ph type="title"/>
          </p:nvPr>
        </p:nvSpPr>
        <p:spPr/>
        <p:txBody>
          <a:bodyPr/>
          <a:lstStyle/>
          <a:p>
            <a:r>
              <a:rPr lang="de-DE" altLang="de-DE" dirty="0"/>
              <a:t>Further Motivational </a:t>
            </a:r>
            <a:r>
              <a:rPr lang="de-DE" altLang="de-DE" dirty="0" err="1"/>
              <a:t>Factors</a:t>
            </a:r>
            <a:endParaRPr lang="de-DE" altLang="de-DE" dirty="0" smtClean="0"/>
          </a:p>
        </p:txBody>
      </p:sp>
      <p:graphicFrame>
        <p:nvGraphicFramePr>
          <p:cNvPr id="5" name="Inhaltsplatzhalter 4"/>
          <p:cNvGraphicFramePr>
            <a:graphicFrameLocks noGrp="1"/>
          </p:cNvGraphicFramePr>
          <p:nvPr>
            <p:ph idx="1"/>
            <p:extLst>
              <p:ext uri="{D42A27DB-BD31-4B8C-83A1-F6EECF244321}">
                <p14:modId xmlns:p14="http://schemas.microsoft.com/office/powerpoint/2010/main" val="3756209037"/>
              </p:ext>
            </p:extLst>
          </p:nvPr>
        </p:nvGraphicFramePr>
        <p:xfrm>
          <a:off x="539750" y="1312099"/>
          <a:ext cx="8137526" cy="5294883"/>
        </p:xfrm>
        <a:graphic>
          <a:graphicData uri="http://schemas.openxmlformats.org/drawingml/2006/table">
            <a:tbl>
              <a:tblPr firstRow="1" bandRow="1">
                <a:tableStyleId>{5C22544A-7EE6-4342-B048-85BDC9FD1C3A}</a:tableStyleId>
              </a:tblPr>
              <a:tblGrid>
                <a:gridCol w="1272505"/>
                <a:gridCol w="1463601"/>
                <a:gridCol w="1584176"/>
                <a:gridCol w="1368152"/>
                <a:gridCol w="2449092"/>
              </a:tblGrid>
              <a:tr h="689310">
                <a:tc>
                  <a:txBody>
                    <a:bodyPr/>
                    <a:lstStyle/>
                    <a:p>
                      <a:endParaRPr lang="de-DE" sz="1800" b="0" dirty="0"/>
                    </a:p>
                  </a:txBody>
                  <a:tcPr marL="91436" marR="91436" marT="45716" marB="45716"/>
                </a:tc>
                <a:tc>
                  <a:txBody>
                    <a:bodyPr/>
                    <a:lstStyle/>
                    <a:p>
                      <a:r>
                        <a:rPr lang="de-DE" sz="1800" b="0" i="0" u="none" strike="noStrike" kern="1200" baseline="0" smtClean="0">
                          <a:solidFill>
                            <a:schemeClr val="lt1"/>
                          </a:solidFill>
                          <a:latin typeface="+mn-lt"/>
                          <a:ea typeface="+mn-ea"/>
                          <a:cs typeface="+mn-cs"/>
                        </a:rPr>
                        <a:t>Community Believers</a:t>
                      </a:r>
                    </a:p>
                  </a:txBody>
                  <a:tcPr marL="91436" marR="91436" marT="45716" marB="45716"/>
                </a:tc>
                <a:tc>
                  <a:txBody>
                    <a:bodyPr/>
                    <a:lstStyle/>
                    <a:p>
                      <a:r>
                        <a:rPr lang="de-DE" sz="1800" b="0" i="0" u="none" strike="noStrike" kern="1200" baseline="0" smtClean="0">
                          <a:solidFill>
                            <a:schemeClr val="lt1"/>
                          </a:solidFill>
                          <a:latin typeface="+mn-lt"/>
                          <a:ea typeface="+mn-ea"/>
                          <a:cs typeface="+mn-cs"/>
                        </a:rPr>
                        <a:t>Learning &amp; Fun</a:t>
                      </a:r>
                      <a:endParaRPr lang="de-DE" sz="1800" b="0"/>
                    </a:p>
                  </a:txBody>
                  <a:tcPr marL="91436" marR="91436" marT="45716" marB="45716"/>
                </a:tc>
                <a:tc>
                  <a:txBody>
                    <a:bodyPr/>
                    <a:lstStyle/>
                    <a:p>
                      <a:r>
                        <a:rPr lang="de-DE" sz="1800" b="0" i="0" u="none" strike="noStrike" kern="1200" baseline="0" smtClean="0">
                          <a:solidFill>
                            <a:schemeClr val="lt1"/>
                          </a:solidFill>
                          <a:latin typeface="+mn-lt"/>
                          <a:ea typeface="+mn-ea"/>
                          <a:cs typeface="+mn-cs"/>
                        </a:rPr>
                        <a:t>Hobbyists</a:t>
                      </a:r>
                      <a:endParaRPr lang="de-DE" sz="1800" b="0"/>
                    </a:p>
                  </a:txBody>
                  <a:tcPr marL="91436" marR="91436" marT="45716" marB="45716"/>
                </a:tc>
                <a:tc>
                  <a:txBody>
                    <a:bodyPr/>
                    <a:lstStyle/>
                    <a:p>
                      <a:r>
                        <a:rPr lang="de-DE" sz="1800" b="0" i="0" u="none" strike="noStrike" kern="1200" baseline="0" smtClean="0">
                          <a:solidFill>
                            <a:schemeClr val="lt1"/>
                          </a:solidFill>
                          <a:latin typeface="+mn-lt"/>
                          <a:ea typeface="+mn-ea"/>
                          <a:cs typeface="+mn-cs"/>
                        </a:rPr>
                        <a:t>Professionals</a:t>
                      </a:r>
                      <a:endParaRPr lang="de-DE" sz="1800" b="0"/>
                    </a:p>
                  </a:txBody>
                  <a:tcPr marL="91436" marR="91436" marT="45716" marB="45716"/>
                </a:tc>
              </a:tr>
              <a:tr h="399361">
                <a:tc>
                  <a:txBody>
                    <a:bodyPr/>
                    <a:lstStyle/>
                    <a:p>
                      <a:endParaRPr lang="de-DE" sz="1800" b="0"/>
                    </a:p>
                  </a:txBody>
                  <a:tcPr marL="91436" marR="91436" marT="45716" marB="4571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kern="1200" baseline="0" smtClean="0">
                          <a:solidFill>
                            <a:schemeClr val="tx1"/>
                          </a:solidFill>
                          <a:latin typeface="+mn-lt"/>
                          <a:ea typeface="+mn-ea"/>
                          <a:cs typeface="+mn-cs"/>
                        </a:rPr>
                        <a:t>19%</a:t>
                      </a:r>
                      <a:endParaRPr lang="de-DE" sz="1800" b="0" smtClean="0">
                        <a:solidFill>
                          <a:schemeClr val="tx1"/>
                        </a:solidFill>
                      </a:endParaRPr>
                    </a:p>
                  </a:txBody>
                  <a:tcPr marL="91436" marR="91436" marT="45716" marB="45716"/>
                </a:tc>
                <a:tc>
                  <a:txBody>
                    <a:bodyPr/>
                    <a:lstStyle/>
                    <a:p>
                      <a:r>
                        <a:rPr lang="de-DE" sz="1800" b="0" smtClean="0"/>
                        <a:t>29%</a:t>
                      </a:r>
                      <a:endParaRPr lang="de-DE" sz="1800" b="0"/>
                    </a:p>
                  </a:txBody>
                  <a:tcPr marL="91436" marR="91436" marT="45716" marB="45716"/>
                </a:tc>
                <a:tc>
                  <a:txBody>
                    <a:bodyPr/>
                    <a:lstStyle/>
                    <a:p>
                      <a:r>
                        <a:rPr lang="de-DE" sz="1800" b="0" smtClean="0"/>
                        <a:t>27%</a:t>
                      </a:r>
                      <a:endParaRPr lang="de-DE" sz="1800" b="0"/>
                    </a:p>
                  </a:txBody>
                  <a:tcPr marL="91436" marR="91436" marT="45716" marB="45716"/>
                </a:tc>
                <a:tc>
                  <a:txBody>
                    <a:bodyPr/>
                    <a:lstStyle/>
                    <a:p>
                      <a:r>
                        <a:rPr lang="de-DE" sz="1800" b="0" smtClean="0"/>
                        <a:t>25%</a:t>
                      </a:r>
                      <a:endParaRPr lang="de-DE" sz="1800" b="0"/>
                    </a:p>
                  </a:txBody>
                  <a:tcPr marL="91436" marR="91436" marT="45716" marB="45716"/>
                </a:tc>
              </a:tr>
              <a:tr h="1422213">
                <a:tc>
                  <a:txBody>
                    <a:bodyPr/>
                    <a:lstStyle/>
                    <a:p>
                      <a:r>
                        <a:rPr lang="de-DE" sz="1800" b="0" i="0" u="none" strike="noStrike" kern="1200" baseline="0" smtClean="0">
                          <a:solidFill>
                            <a:schemeClr val="dk1"/>
                          </a:solidFill>
                          <a:latin typeface="+mn-lt"/>
                          <a:ea typeface="+mn-ea"/>
                          <a:cs typeface="+mn-cs"/>
                        </a:rPr>
                        <a:t>Key</a:t>
                      </a:r>
                    </a:p>
                    <a:p>
                      <a:r>
                        <a:rPr lang="de-DE" sz="1800" b="0" i="0" u="none" strike="noStrike" kern="1200" baseline="0" smtClean="0">
                          <a:solidFill>
                            <a:schemeClr val="dk1"/>
                          </a:solidFill>
                          <a:latin typeface="+mn-lt"/>
                          <a:ea typeface="+mn-ea"/>
                          <a:cs typeface="+mn-cs"/>
                        </a:rPr>
                        <a:t>Motivators</a:t>
                      </a:r>
                      <a:endParaRPr lang="de-DE" sz="1800" b="0"/>
                    </a:p>
                  </a:txBody>
                  <a:tcPr marL="91436" marR="91436" marT="45716" marB="45716"/>
                </a:tc>
                <a:tc>
                  <a:txBody>
                    <a:bodyPr/>
                    <a:lstStyle/>
                    <a:p>
                      <a:r>
                        <a:rPr lang="en-US" sz="1800" b="0" smtClean="0"/>
                        <a:t>“I believe source</a:t>
                      </a:r>
                    </a:p>
                    <a:p>
                      <a:r>
                        <a:rPr lang="en-US" sz="1800" b="0" smtClean="0"/>
                        <a:t>code should be</a:t>
                      </a:r>
                    </a:p>
                    <a:p>
                      <a:r>
                        <a:rPr lang="en-US" sz="1800" b="0" smtClean="0"/>
                        <a:t>open”</a:t>
                      </a:r>
                      <a:endParaRPr lang="de-DE" sz="1800" b="0"/>
                    </a:p>
                  </a:txBody>
                  <a:tcPr marL="91436" marR="91436" marT="45716" marB="45716"/>
                </a:tc>
                <a:tc>
                  <a:txBody>
                    <a:bodyPr/>
                    <a:lstStyle/>
                    <a:p>
                      <a:r>
                        <a:rPr lang="de-DE" sz="1800" b="0" i="0" u="none" strike="noStrike" kern="1200" baseline="0" smtClean="0">
                          <a:solidFill>
                            <a:schemeClr val="dk1"/>
                          </a:solidFill>
                          <a:latin typeface="+mn-lt"/>
                          <a:ea typeface="+mn-ea"/>
                          <a:cs typeface="+mn-cs"/>
                        </a:rPr>
                        <a:t>“My activity on this project improves my</a:t>
                      </a:r>
                    </a:p>
                    <a:p>
                      <a:r>
                        <a:rPr lang="de-DE" sz="1800" b="0" i="0" u="none" strike="noStrike" kern="1200" baseline="0" smtClean="0">
                          <a:solidFill>
                            <a:schemeClr val="dk1"/>
                          </a:solidFill>
                          <a:latin typeface="+mn-lt"/>
                          <a:ea typeface="+mn-ea"/>
                          <a:cs typeface="+mn-cs"/>
                        </a:rPr>
                        <a:t>programming skills”</a:t>
                      </a:r>
                      <a:endParaRPr lang="de-DE" sz="1800" b="0"/>
                    </a:p>
                  </a:txBody>
                  <a:tcPr marL="91436" marR="91436" marT="45716" marB="45716"/>
                </a:tc>
                <a:tc>
                  <a:txBody>
                    <a:bodyPr/>
                    <a:lstStyle/>
                    <a:p>
                      <a:r>
                        <a:rPr lang="de-DE" sz="1800" b="0" i="0" u="none" strike="noStrike" kern="1200" baseline="0" dirty="0" smtClean="0">
                          <a:solidFill>
                            <a:schemeClr val="dk1"/>
                          </a:solidFill>
                          <a:latin typeface="+mn-lt"/>
                          <a:ea typeface="+mn-ea"/>
                          <a:cs typeface="+mn-cs"/>
                        </a:rPr>
                        <a:t>Non-</a:t>
                      </a:r>
                      <a:r>
                        <a:rPr lang="de-DE" sz="1800" b="0" i="0" u="none" strike="noStrike" kern="1200" baseline="0" dirty="0" err="1" smtClean="0">
                          <a:solidFill>
                            <a:schemeClr val="dk1"/>
                          </a:solidFill>
                          <a:latin typeface="+mn-lt"/>
                          <a:ea typeface="+mn-ea"/>
                          <a:cs typeface="+mn-cs"/>
                        </a:rPr>
                        <a:t>work</a:t>
                      </a:r>
                      <a:r>
                        <a:rPr lang="de-DE" sz="1800" b="0" i="0" u="none" strike="noStrike" kern="1200" baseline="0" dirty="0" smtClean="0">
                          <a:solidFill>
                            <a:schemeClr val="dk1"/>
                          </a:solidFill>
                          <a:latin typeface="+mn-lt"/>
                          <a:ea typeface="+mn-ea"/>
                          <a:cs typeface="+mn-cs"/>
                        </a:rPr>
                        <a:t> </a:t>
                      </a:r>
                      <a:r>
                        <a:rPr lang="de-DE" sz="1800" b="0" i="0" u="none" strike="noStrike" kern="1200" baseline="0" dirty="0" err="1" smtClean="0">
                          <a:solidFill>
                            <a:schemeClr val="dk1"/>
                          </a:solidFill>
                          <a:latin typeface="+mn-lt"/>
                          <a:ea typeface="+mn-ea"/>
                          <a:cs typeface="+mn-cs"/>
                        </a:rPr>
                        <a:t>needs</a:t>
                      </a:r>
                      <a:r>
                        <a:rPr lang="de-DE" sz="1800" b="0" i="0" u="none" strike="noStrike" kern="1200" baseline="0" dirty="0" smtClean="0">
                          <a:solidFill>
                            <a:schemeClr val="dk1"/>
                          </a:solidFill>
                          <a:latin typeface="+mn-lt"/>
                          <a:ea typeface="+mn-ea"/>
                          <a:cs typeface="+mn-cs"/>
                        </a:rPr>
                        <a:t> </a:t>
                      </a:r>
                      <a:r>
                        <a:rPr lang="de-DE" sz="1800" b="0" i="0" u="none" strike="noStrike" kern="1200" baseline="0" dirty="0" err="1" smtClean="0">
                          <a:solidFill>
                            <a:schemeClr val="dk1"/>
                          </a:solidFill>
                          <a:latin typeface="+mn-lt"/>
                          <a:ea typeface="+mn-ea"/>
                          <a:cs typeface="+mn-cs"/>
                        </a:rPr>
                        <a:t>for</a:t>
                      </a:r>
                      <a:endParaRPr lang="de-DE" sz="1800" b="0" i="0" u="none" strike="noStrike" kern="1200" baseline="0" dirty="0" smtClean="0">
                        <a:solidFill>
                          <a:schemeClr val="dk1"/>
                        </a:solidFill>
                        <a:latin typeface="+mn-lt"/>
                        <a:ea typeface="+mn-ea"/>
                        <a:cs typeface="+mn-cs"/>
                      </a:endParaRPr>
                    </a:p>
                    <a:p>
                      <a:r>
                        <a:rPr lang="de-DE" sz="1800" b="0" i="0" u="none" strike="noStrike" kern="1200" baseline="0" dirty="0" err="1" smtClean="0">
                          <a:solidFill>
                            <a:schemeClr val="dk1"/>
                          </a:solidFill>
                          <a:latin typeface="+mn-lt"/>
                          <a:ea typeface="+mn-ea"/>
                          <a:cs typeface="+mn-cs"/>
                        </a:rPr>
                        <a:t>the</a:t>
                      </a:r>
                      <a:r>
                        <a:rPr lang="de-DE" sz="1800" b="0" i="0" u="none" strike="noStrike" kern="1200" baseline="0" dirty="0" smtClean="0">
                          <a:solidFill>
                            <a:schemeClr val="dk1"/>
                          </a:solidFill>
                          <a:latin typeface="+mn-lt"/>
                          <a:ea typeface="+mn-ea"/>
                          <a:cs typeface="+mn-cs"/>
                        </a:rPr>
                        <a:t> </a:t>
                      </a:r>
                      <a:r>
                        <a:rPr lang="de-DE" sz="1800" b="0" i="0" u="none" strike="noStrike" kern="1200" baseline="0" dirty="0" err="1" smtClean="0">
                          <a:solidFill>
                            <a:schemeClr val="dk1"/>
                          </a:solidFill>
                          <a:latin typeface="+mn-lt"/>
                          <a:ea typeface="+mn-ea"/>
                          <a:cs typeface="+mn-cs"/>
                        </a:rPr>
                        <a:t>code</a:t>
                      </a:r>
                      <a:endParaRPr lang="de-DE" sz="1800" b="0" dirty="0"/>
                    </a:p>
                  </a:txBody>
                  <a:tcPr marL="91436" marR="91436" marT="45716" marB="45716"/>
                </a:tc>
                <a:tc>
                  <a:txBody>
                    <a:bodyPr/>
                    <a:lstStyle/>
                    <a:p>
                      <a:pPr marL="285750" indent="-285750">
                        <a:buFont typeface="Arial" panose="020B0604020202020204" pitchFamily="34" charset="0"/>
                        <a:buChar char="•"/>
                      </a:pPr>
                      <a:r>
                        <a:rPr lang="de-DE" sz="1800" b="0" i="0" u="none" strike="noStrike" kern="1200" baseline="0" dirty="0" smtClean="0">
                          <a:solidFill>
                            <a:schemeClr val="dk1"/>
                          </a:solidFill>
                          <a:latin typeface="+mn-lt"/>
                          <a:ea typeface="+mn-ea"/>
                          <a:cs typeface="+mn-cs"/>
                        </a:rPr>
                        <a:t>Work </a:t>
                      </a:r>
                      <a:r>
                        <a:rPr lang="de-DE" sz="1800" b="0" i="0" u="none" strike="noStrike" kern="1200" baseline="0" dirty="0" err="1" smtClean="0">
                          <a:solidFill>
                            <a:schemeClr val="dk1"/>
                          </a:solidFill>
                          <a:latin typeface="+mn-lt"/>
                          <a:ea typeface="+mn-ea"/>
                          <a:cs typeface="+mn-cs"/>
                        </a:rPr>
                        <a:t>needs</a:t>
                      </a:r>
                      <a:r>
                        <a:rPr lang="de-DE" sz="1800" b="0" i="0" u="none" strike="noStrike" kern="1200" baseline="0" dirty="0" smtClean="0">
                          <a:solidFill>
                            <a:schemeClr val="dk1"/>
                          </a:solidFill>
                          <a:latin typeface="+mn-lt"/>
                          <a:ea typeface="+mn-ea"/>
                          <a:cs typeface="+mn-cs"/>
                        </a:rPr>
                        <a:t> </a:t>
                      </a:r>
                      <a:r>
                        <a:rPr lang="de-DE" sz="1800" b="0" i="0" u="none" strike="noStrike" kern="1200" baseline="0" dirty="0" err="1" smtClean="0">
                          <a:solidFill>
                            <a:schemeClr val="dk1"/>
                          </a:solidFill>
                          <a:latin typeface="+mn-lt"/>
                          <a:ea typeface="+mn-ea"/>
                          <a:cs typeface="+mn-cs"/>
                        </a:rPr>
                        <a:t>for</a:t>
                      </a:r>
                      <a:r>
                        <a:rPr lang="de-DE" sz="1800" b="0" i="0" u="none" strike="noStrike" kern="1200" baseline="0" dirty="0" smtClean="0">
                          <a:solidFill>
                            <a:schemeClr val="dk1"/>
                          </a:solidFill>
                          <a:latin typeface="+mn-lt"/>
                          <a:ea typeface="+mn-ea"/>
                          <a:cs typeface="+mn-cs"/>
                        </a:rPr>
                        <a:t> </a:t>
                      </a:r>
                      <a:r>
                        <a:rPr lang="de-DE" sz="1800" b="0" i="0" u="none" strike="noStrike" kern="1200" baseline="0" dirty="0" err="1" smtClean="0">
                          <a:solidFill>
                            <a:schemeClr val="dk1"/>
                          </a:solidFill>
                          <a:latin typeface="+mn-lt"/>
                          <a:ea typeface="+mn-ea"/>
                          <a:cs typeface="+mn-cs"/>
                        </a:rPr>
                        <a:t>the</a:t>
                      </a:r>
                      <a:r>
                        <a:rPr lang="de-DE" sz="1800" b="0" i="0" u="none" strike="noStrike" kern="1200" baseline="0" dirty="0" smtClean="0">
                          <a:solidFill>
                            <a:schemeClr val="dk1"/>
                          </a:solidFill>
                          <a:latin typeface="+mn-lt"/>
                          <a:ea typeface="+mn-ea"/>
                          <a:cs typeface="+mn-cs"/>
                        </a:rPr>
                        <a:t> </a:t>
                      </a:r>
                      <a:r>
                        <a:rPr lang="de-DE" sz="1800" b="0" i="0" u="none" strike="noStrike" kern="1200" baseline="0" dirty="0" err="1" smtClean="0">
                          <a:solidFill>
                            <a:schemeClr val="dk1"/>
                          </a:solidFill>
                          <a:latin typeface="+mn-lt"/>
                          <a:ea typeface="+mn-ea"/>
                          <a:cs typeface="+mn-cs"/>
                        </a:rPr>
                        <a:t>code</a:t>
                      </a:r>
                      <a:endParaRPr lang="de-DE" sz="1800" b="0" i="0" u="none" strike="noStrike" kern="1200" baseline="0" dirty="0" smtClean="0">
                        <a:solidFill>
                          <a:schemeClr val="dk1"/>
                        </a:solidFill>
                        <a:latin typeface="+mn-lt"/>
                        <a:ea typeface="+mn-ea"/>
                        <a:cs typeface="+mn-cs"/>
                      </a:endParaRPr>
                    </a:p>
                    <a:p>
                      <a:pPr marL="285750" indent="-285750">
                        <a:buFont typeface="Arial" panose="020B0604020202020204" pitchFamily="34" charset="0"/>
                        <a:buChar char="•"/>
                      </a:pPr>
                      <a:r>
                        <a:rPr lang="de-DE" sz="1800" b="0" i="0" u="none" strike="noStrike" kern="1200" baseline="0" dirty="0" err="1" smtClean="0">
                          <a:solidFill>
                            <a:schemeClr val="dk1"/>
                          </a:solidFill>
                          <a:latin typeface="+mn-lt"/>
                          <a:ea typeface="+mn-ea"/>
                          <a:cs typeface="+mn-cs"/>
                        </a:rPr>
                        <a:t>Enhances</a:t>
                      </a:r>
                      <a:r>
                        <a:rPr lang="de-DE" sz="1800" b="0" i="0" u="none" strike="noStrike" kern="1200" baseline="0" dirty="0" smtClean="0">
                          <a:solidFill>
                            <a:schemeClr val="dk1"/>
                          </a:solidFill>
                          <a:latin typeface="+mn-lt"/>
                          <a:ea typeface="+mn-ea"/>
                          <a:cs typeface="+mn-cs"/>
                        </a:rPr>
                        <a:t> prof. </a:t>
                      </a:r>
                      <a:r>
                        <a:rPr lang="de-DE" sz="1800" b="0" i="0" u="none" strike="noStrike" kern="1200" baseline="0" dirty="0" err="1" smtClean="0">
                          <a:solidFill>
                            <a:schemeClr val="dk1"/>
                          </a:solidFill>
                          <a:latin typeface="+mn-lt"/>
                          <a:ea typeface="+mn-ea"/>
                          <a:cs typeface="+mn-cs"/>
                        </a:rPr>
                        <a:t>and</a:t>
                      </a:r>
                      <a:r>
                        <a:rPr lang="de-DE" sz="1800" b="0" i="0" u="none" strike="noStrike" kern="1200" baseline="0" dirty="0" smtClean="0">
                          <a:solidFill>
                            <a:schemeClr val="dk1"/>
                          </a:solidFill>
                          <a:latin typeface="+mn-lt"/>
                          <a:ea typeface="+mn-ea"/>
                          <a:cs typeface="+mn-cs"/>
                        </a:rPr>
                        <a:t> OS </a:t>
                      </a:r>
                      <a:r>
                        <a:rPr lang="de-DE" sz="1800" b="0" i="0" u="none" strike="noStrike" kern="1200" baseline="0" dirty="0" err="1" smtClean="0">
                          <a:solidFill>
                            <a:schemeClr val="dk1"/>
                          </a:solidFill>
                          <a:latin typeface="+mn-lt"/>
                          <a:ea typeface="+mn-ea"/>
                          <a:cs typeface="+mn-cs"/>
                        </a:rPr>
                        <a:t>community</a:t>
                      </a:r>
                      <a:r>
                        <a:rPr lang="de-DE" sz="1800" b="0" i="0" u="none" strike="noStrike" kern="1200" baseline="0" dirty="0" smtClean="0">
                          <a:solidFill>
                            <a:schemeClr val="dk1"/>
                          </a:solidFill>
                          <a:latin typeface="+mn-lt"/>
                          <a:ea typeface="+mn-ea"/>
                          <a:cs typeface="+mn-cs"/>
                        </a:rPr>
                        <a:t> </a:t>
                      </a:r>
                      <a:r>
                        <a:rPr lang="de-DE" sz="1800" b="0" i="0" u="none" strike="noStrike" kern="1200" baseline="0" dirty="0" err="1" smtClean="0">
                          <a:solidFill>
                            <a:schemeClr val="dk1"/>
                          </a:solidFill>
                          <a:latin typeface="+mn-lt"/>
                          <a:ea typeface="+mn-ea"/>
                          <a:cs typeface="+mn-cs"/>
                        </a:rPr>
                        <a:t>status</a:t>
                      </a:r>
                      <a:endParaRPr lang="de-DE" sz="1800" b="0" dirty="0"/>
                    </a:p>
                  </a:txBody>
                  <a:tcPr marL="91436" marR="91436" marT="45716" marB="45716"/>
                </a:tc>
              </a:tr>
              <a:tr h="1422213">
                <a:tc>
                  <a:txBody>
                    <a:bodyPr/>
                    <a:lstStyle/>
                    <a:p>
                      <a:r>
                        <a:rPr lang="de-DE" sz="1800" b="0" i="0" u="none" strike="noStrike" kern="1200" baseline="0" smtClean="0">
                          <a:solidFill>
                            <a:schemeClr val="dk1"/>
                          </a:solidFill>
                          <a:latin typeface="+mn-lt"/>
                          <a:ea typeface="+mn-ea"/>
                          <a:cs typeface="+mn-cs"/>
                        </a:rPr>
                        <a:t>Work &amp;</a:t>
                      </a:r>
                    </a:p>
                    <a:p>
                      <a:r>
                        <a:rPr lang="de-DE" sz="1800" b="0" i="0" u="none" strike="noStrike" kern="1200" baseline="0" smtClean="0">
                          <a:solidFill>
                            <a:schemeClr val="dk1"/>
                          </a:solidFill>
                          <a:latin typeface="+mn-lt"/>
                          <a:ea typeface="+mn-ea"/>
                          <a:cs typeface="+mn-cs"/>
                        </a:rPr>
                        <a:t>Lifestyle</a:t>
                      </a:r>
                      <a:endParaRPr lang="de-DE" sz="1800" b="0"/>
                    </a:p>
                  </a:txBody>
                  <a:tcPr marL="91436" marR="91436" marT="45716" marB="45716"/>
                </a:tc>
                <a:tc>
                  <a:txBody>
                    <a:bodyPr/>
                    <a:lstStyle/>
                    <a:p>
                      <a:r>
                        <a:rPr lang="de-DE" sz="1800" b="0" i="0" u="none" strike="noStrike" kern="1200" baseline="0" smtClean="0">
                          <a:solidFill>
                            <a:schemeClr val="dk1"/>
                          </a:solidFill>
                          <a:latin typeface="+mn-lt"/>
                          <a:ea typeface="+mn-ea"/>
                          <a:cs typeface="+mn-cs"/>
                        </a:rPr>
                        <a:t>Hacking is central to</a:t>
                      </a:r>
                    </a:p>
                    <a:p>
                      <a:r>
                        <a:rPr lang="de-DE" sz="1800" b="0" i="0" u="none" strike="noStrike" kern="1200" baseline="0" smtClean="0">
                          <a:solidFill>
                            <a:schemeClr val="dk1"/>
                          </a:solidFill>
                          <a:latin typeface="+mn-lt"/>
                          <a:ea typeface="+mn-ea"/>
                          <a:cs typeface="+mn-cs"/>
                        </a:rPr>
                        <a:t>lifestyle</a:t>
                      </a:r>
                      <a:endParaRPr lang="de-DE" sz="1800" b="0"/>
                    </a:p>
                  </a:txBody>
                  <a:tcPr marL="91436" marR="91436" marT="45716" marB="45716"/>
                </a:tc>
                <a:tc>
                  <a:txBody>
                    <a:bodyPr/>
                    <a:lstStyle/>
                    <a:p>
                      <a:r>
                        <a:rPr lang="en-US" sz="1800" b="0" i="0" u="none" strike="noStrike" kern="1200" baseline="0" dirty="0" smtClean="0">
                          <a:solidFill>
                            <a:schemeClr val="dk1"/>
                          </a:solidFill>
                          <a:latin typeface="+mn-lt"/>
                          <a:ea typeface="+mn-ea"/>
                          <a:cs typeface="+mn-cs"/>
                        </a:rPr>
                        <a:t>Most likely to be a</a:t>
                      </a:r>
                    </a:p>
                    <a:p>
                      <a:r>
                        <a:rPr lang="de-DE" sz="1800" b="0" i="0" u="none" strike="noStrike" kern="1200" baseline="0" dirty="0" err="1" smtClean="0">
                          <a:solidFill>
                            <a:schemeClr val="dk1"/>
                          </a:solidFill>
                          <a:latin typeface="+mn-lt"/>
                          <a:ea typeface="+mn-ea"/>
                          <a:cs typeface="+mn-cs"/>
                        </a:rPr>
                        <a:t>student</a:t>
                      </a:r>
                      <a:endParaRPr lang="de-DE" sz="1800" b="0" dirty="0"/>
                    </a:p>
                  </a:txBody>
                  <a:tcPr marL="91436" marR="91436" marT="45716" marB="45716"/>
                </a:tc>
                <a:tc>
                  <a:txBody>
                    <a:bodyPr/>
                    <a:lstStyle/>
                    <a:p>
                      <a:r>
                        <a:rPr lang="de-DE" sz="1800" b="0" i="0" u="none" strike="noStrike" kern="1200" baseline="0" dirty="0" err="1" smtClean="0">
                          <a:solidFill>
                            <a:schemeClr val="dk1"/>
                          </a:solidFill>
                          <a:latin typeface="+mn-lt"/>
                          <a:ea typeface="+mn-ea"/>
                          <a:cs typeface="+mn-cs"/>
                        </a:rPr>
                        <a:t>Closely</a:t>
                      </a:r>
                      <a:r>
                        <a:rPr lang="de-DE" sz="1800" b="0" i="0" u="none" strike="noStrike" kern="1200" baseline="0" dirty="0" smtClean="0">
                          <a:solidFill>
                            <a:schemeClr val="dk1"/>
                          </a:solidFill>
                          <a:latin typeface="+mn-lt"/>
                          <a:ea typeface="+mn-ea"/>
                          <a:cs typeface="+mn-cs"/>
                        </a:rPr>
                        <a:t> </a:t>
                      </a:r>
                      <a:r>
                        <a:rPr lang="de-DE" sz="1800" b="0" i="0" u="none" strike="noStrike" kern="1200" baseline="0" dirty="0" err="1" smtClean="0">
                          <a:solidFill>
                            <a:schemeClr val="dk1"/>
                          </a:solidFill>
                          <a:latin typeface="+mn-lt"/>
                          <a:ea typeface="+mn-ea"/>
                          <a:cs typeface="+mn-cs"/>
                        </a:rPr>
                        <a:t>identifies</a:t>
                      </a:r>
                      <a:endParaRPr lang="de-DE" sz="1800" b="0" i="0" u="none" strike="noStrike" kern="1200" baseline="0" dirty="0" smtClean="0">
                        <a:solidFill>
                          <a:schemeClr val="dk1"/>
                        </a:solidFill>
                        <a:latin typeface="+mn-lt"/>
                        <a:ea typeface="+mn-ea"/>
                        <a:cs typeface="+mn-cs"/>
                      </a:endParaRPr>
                    </a:p>
                    <a:p>
                      <a:r>
                        <a:rPr lang="de-DE" sz="1800" b="0" i="0" u="none" strike="noStrike" kern="1200" baseline="0" dirty="0" err="1" smtClean="0">
                          <a:solidFill>
                            <a:schemeClr val="dk1"/>
                          </a:solidFill>
                          <a:latin typeface="+mn-lt"/>
                          <a:ea typeface="+mn-ea"/>
                          <a:cs typeface="+mn-cs"/>
                        </a:rPr>
                        <a:t>with</a:t>
                      </a:r>
                      <a:r>
                        <a:rPr lang="de-DE" sz="1800" b="0" i="0" u="none" strike="noStrike" kern="1200" baseline="0" dirty="0" smtClean="0">
                          <a:solidFill>
                            <a:schemeClr val="dk1"/>
                          </a:solidFill>
                          <a:latin typeface="+mn-lt"/>
                          <a:ea typeface="+mn-ea"/>
                          <a:cs typeface="+mn-cs"/>
                        </a:rPr>
                        <a:t> </a:t>
                      </a:r>
                      <a:r>
                        <a:rPr lang="de-DE" sz="1800" b="0" i="0" u="none" strike="noStrike" kern="1200" baseline="0" dirty="0" err="1" smtClean="0">
                          <a:solidFill>
                            <a:schemeClr val="dk1"/>
                          </a:solidFill>
                          <a:latin typeface="+mn-lt"/>
                          <a:ea typeface="+mn-ea"/>
                          <a:cs typeface="+mn-cs"/>
                        </a:rPr>
                        <a:t>hacker</a:t>
                      </a:r>
                      <a:endParaRPr lang="de-DE" sz="1800" b="0" i="0" u="none" strike="noStrike" kern="1200" baseline="0" dirty="0" smtClean="0">
                        <a:solidFill>
                          <a:schemeClr val="dk1"/>
                        </a:solidFill>
                        <a:latin typeface="+mn-lt"/>
                        <a:ea typeface="+mn-ea"/>
                        <a:cs typeface="+mn-cs"/>
                      </a:endParaRPr>
                    </a:p>
                    <a:p>
                      <a:r>
                        <a:rPr lang="de-DE" sz="1800" b="0" i="0" u="none" strike="noStrike" kern="1200" baseline="0" dirty="0" err="1" smtClean="0">
                          <a:solidFill>
                            <a:schemeClr val="dk1"/>
                          </a:solidFill>
                          <a:latin typeface="+mn-lt"/>
                          <a:ea typeface="+mn-ea"/>
                          <a:cs typeface="+mn-cs"/>
                        </a:rPr>
                        <a:t>community</a:t>
                      </a:r>
                      <a:endParaRPr lang="de-DE" sz="1800" b="0" dirty="0"/>
                    </a:p>
                  </a:txBody>
                  <a:tcPr marL="91436" marR="91436" marT="45716" marB="45716"/>
                </a:tc>
                <a:tc>
                  <a:txBody>
                    <a:bodyPr/>
                    <a:lstStyle/>
                    <a:p>
                      <a:pPr marL="285750" indent="-285750">
                        <a:buFont typeface="Arial" panose="020B0604020202020204" pitchFamily="34" charset="0"/>
                        <a:buChar char="•"/>
                      </a:pPr>
                      <a:r>
                        <a:rPr lang="en-GB" sz="1800" b="0" i="0" u="none" strike="noStrike" kern="1200" baseline="0" noProof="0" dirty="0" smtClean="0">
                          <a:solidFill>
                            <a:schemeClr val="dk1"/>
                          </a:solidFill>
                          <a:latin typeface="+mn-lt"/>
                          <a:ea typeface="+mn-ea"/>
                          <a:cs typeface="+mn-cs"/>
                        </a:rPr>
                        <a:t>Most likely  to hack as part of their job</a:t>
                      </a:r>
                    </a:p>
                    <a:p>
                      <a:pPr marL="285750" indent="-285750">
                        <a:buFont typeface="Arial" panose="020B0604020202020204" pitchFamily="34" charset="0"/>
                        <a:buChar char="•"/>
                      </a:pPr>
                      <a:r>
                        <a:rPr lang="en-GB" sz="1800" b="0" i="0" u="none" strike="noStrike" kern="1200" baseline="0" noProof="0" dirty="0" smtClean="0">
                          <a:solidFill>
                            <a:schemeClr val="dk1"/>
                          </a:solidFill>
                          <a:latin typeface="+mn-lt"/>
                          <a:ea typeface="+mn-ea"/>
                          <a:cs typeface="+mn-cs"/>
                        </a:rPr>
                        <a:t>Extensive programming experience</a:t>
                      </a:r>
                      <a:endParaRPr lang="en-GB" sz="1800" b="0" noProof="0" dirty="0"/>
                    </a:p>
                  </a:txBody>
                  <a:tcPr marL="91436" marR="91436" marT="45716" marB="45716"/>
                </a:tc>
              </a:tr>
              <a:tr h="1280148">
                <a:tc>
                  <a:txBody>
                    <a:bodyPr/>
                    <a:lstStyle/>
                    <a:p>
                      <a:r>
                        <a:rPr lang="de-DE" sz="1800" b="0" i="0" u="none" strike="noStrike" kern="1200" baseline="0" smtClean="0">
                          <a:solidFill>
                            <a:schemeClr val="dk1"/>
                          </a:solidFill>
                          <a:latin typeface="+mn-lt"/>
                          <a:ea typeface="+mn-ea"/>
                          <a:cs typeface="+mn-cs"/>
                        </a:rPr>
                        <a:t>Creativity</a:t>
                      </a:r>
                    </a:p>
                    <a:p>
                      <a:r>
                        <a:rPr lang="de-DE" sz="1800" b="0" i="0" u="none" strike="noStrike" kern="1200" baseline="0" smtClean="0">
                          <a:solidFill>
                            <a:schemeClr val="dk1"/>
                          </a:solidFill>
                          <a:latin typeface="+mn-lt"/>
                          <a:ea typeface="+mn-ea"/>
                          <a:cs typeface="+mn-cs"/>
                        </a:rPr>
                        <a:t>&amp;</a:t>
                      </a:r>
                    </a:p>
                    <a:p>
                      <a:r>
                        <a:rPr lang="de-DE" sz="1800" b="0" i="0" u="none" strike="noStrike" kern="1200" baseline="0" smtClean="0">
                          <a:solidFill>
                            <a:schemeClr val="dk1"/>
                          </a:solidFill>
                          <a:latin typeface="+mn-lt"/>
                          <a:ea typeface="+mn-ea"/>
                          <a:cs typeface="+mn-cs"/>
                        </a:rPr>
                        <a:t>Leadership</a:t>
                      </a:r>
                      <a:endParaRPr lang="de-DE" sz="1800" b="0"/>
                    </a:p>
                  </a:txBody>
                  <a:tcPr marL="91436" marR="91436" marT="45716" marB="45716"/>
                </a:tc>
                <a:tc gridSpan="4">
                  <a:txBody>
                    <a:bodyPr/>
                    <a:lstStyle/>
                    <a:p>
                      <a:pPr marL="285750" indent="-285750">
                        <a:buFont typeface="Arial" panose="020B0604020202020204" pitchFamily="34" charset="0"/>
                        <a:buChar char="•"/>
                      </a:pPr>
                      <a:r>
                        <a:rPr lang="en-US" sz="1800" b="0" i="0" u="none" strike="noStrike" kern="1200" baseline="0" dirty="0" smtClean="0">
                          <a:solidFill>
                            <a:schemeClr val="dk1"/>
                          </a:solidFill>
                          <a:latin typeface="+mn-lt"/>
                          <a:ea typeface="+mn-ea"/>
                          <a:cs typeface="+mn-cs"/>
                        </a:rPr>
                        <a:t>Finding projects to be as creative as anything they have done</a:t>
                      </a:r>
                    </a:p>
                    <a:p>
                      <a:pPr marL="285750" indent="-285750">
                        <a:buFont typeface="Arial" panose="020B0604020202020204" pitchFamily="34" charset="0"/>
                        <a:buChar char="•"/>
                      </a:pPr>
                      <a:r>
                        <a:rPr lang="en-US" sz="1800" b="0" i="0" u="none" strike="noStrike" kern="1200" baseline="0" dirty="0" smtClean="0">
                          <a:solidFill>
                            <a:schemeClr val="dk1"/>
                          </a:solidFill>
                          <a:latin typeface="+mn-lt"/>
                          <a:ea typeface="+mn-ea"/>
                          <a:cs typeface="+mn-cs"/>
                        </a:rPr>
                        <a:t>Report experiences similar to “flow” and other creativity-related phenomena</a:t>
                      </a:r>
                    </a:p>
                    <a:p>
                      <a:pPr marL="285750" indent="-285750">
                        <a:buFont typeface="Arial" panose="020B0604020202020204" pitchFamily="34" charset="0"/>
                        <a:buChar char="•"/>
                      </a:pPr>
                      <a:r>
                        <a:rPr lang="en-US" sz="1800" b="0" i="0" u="none" strike="noStrike" kern="1200" baseline="0" dirty="0" smtClean="0">
                          <a:solidFill>
                            <a:schemeClr val="dk1"/>
                          </a:solidFill>
                          <a:latin typeface="+mn-lt"/>
                          <a:ea typeface="+mn-ea"/>
                          <a:cs typeface="+mn-cs"/>
                        </a:rPr>
                        <a:t>Want peer leaders, not traditional project managers</a:t>
                      </a:r>
                      <a:endParaRPr lang="de-DE" sz="1800" b="0" dirty="0"/>
                    </a:p>
                  </a:txBody>
                  <a:tcPr marL="91436" marR="91436" marT="45716" marB="45716"/>
                </a:tc>
                <a:tc hMerge="1">
                  <a:txBody>
                    <a:bodyPr/>
                    <a:lstStyle/>
                    <a:p>
                      <a:endParaRPr lang="de-DE"/>
                    </a:p>
                  </a:txBody>
                  <a:tcPr/>
                </a:tc>
                <a:tc hMerge="1">
                  <a:txBody>
                    <a:bodyPr/>
                    <a:lstStyle/>
                    <a:p>
                      <a:endParaRPr lang="de-DE"/>
                    </a:p>
                  </a:txBody>
                  <a:tcPr/>
                </a:tc>
                <a:tc hMerge="1">
                  <a:txBody>
                    <a:bodyPr/>
                    <a:lstStyle/>
                    <a:p>
                      <a:endParaRPr lang="de-DE"/>
                    </a:p>
                  </a:txBody>
                  <a:tcPr/>
                </a:tc>
              </a:tr>
            </a:tbl>
          </a:graphicData>
        </a:graphic>
      </p:graphicFrame>
      <p:sp>
        <p:nvSpPr>
          <p:cNvPr id="6" name="Rechteck 5"/>
          <p:cNvSpPr/>
          <p:nvPr/>
        </p:nvSpPr>
        <p:spPr>
          <a:xfrm rot="16200000">
            <a:off x="7611269" y="3202782"/>
            <a:ext cx="2714625" cy="338137"/>
          </a:xfrm>
          <a:prstGeom prst="rect">
            <a:avLst/>
          </a:prstGeom>
        </p:spPr>
        <p:txBody>
          <a:bodyPr wrap="none">
            <a:spAutoFit/>
          </a:bodyPr>
          <a:lstStyle/>
          <a:p>
            <a:pPr>
              <a:defRPr/>
            </a:pPr>
            <a:r>
              <a:rPr lang="en-US">
                <a:solidFill>
                  <a:schemeClr val="bg1">
                    <a:lumMod val="95000"/>
                  </a:schemeClr>
                </a:solidFill>
              </a:rPr>
              <a:t>[Lakhani, Wolf &amp; Bates (2002)]</a:t>
            </a:r>
            <a:endParaRPr lang="de-DE">
              <a:solidFill>
                <a:schemeClr val="bg1">
                  <a:lumMod val="95000"/>
                </a:schemeClr>
              </a:solidFill>
            </a:endParaRPr>
          </a:p>
        </p:txBody>
      </p:sp>
    </p:spTree>
    <p:extLst>
      <p:ext uri="{BB962C8B-B14F-4D97-AF65-F5344CB8AC3E}">
        <p14:creationId xmlns:p14="http://schemas.microsoft.com/office/powerpoint/2010/main" val="20352604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5"/>
          <p:cNvSpPr>
            <a:spLocks noChangeArrowheads="1"/>
          </p:cNvSpPr>
          <p:nvPr/>
        </p:nvSpPr>
        <p:spPr bwMode="auto">
          <a:xfrm>
            <a:off x="250825" y="0"/>
            <a:ext cx="8893175" cy="6858000"/>
          </a:xfrm>
          <a:prstGeom prst="rect">
            <a:avLst/>
          </a:prstGeom>
          <a:solidFill>
            <a:schemeClr val="bg2"/>
          </a:solidFill>
          <a:ln w="12700">
            <a:solidFill>
              <a:schemeClr val="accent2"/>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lgn="ctr">
              <a:spcBef>
                <a:spcPct val="50000"/>
              </a:spcBef>
              <a:buFontTx/>
              <a:buNone/>
            </a:pPr>
            <a:endParaRPr lang="de-DE" altLang="de-DE" sz="6600">
              <a:solidFill>
                <a:schemeClr val="bg1"/>
              </a:solidFill>
            </a:endParaRPr>
          </a:p>
        </p:txBody>
      </p:sp>
      <p:sp>
        <p:nvSpPr>
          <p:cNvPr id="36867" name="Titel 1"/>
          <p:cNvSpPr>
            <a:spLocks noGrp="1"/>
          </p:cNvSpPr>
          <p:nvPr>
            <p:ph type="title"/>
          </p:nvPr>
        </p:nvSpPr>
        <p:spPr/>
        <p:txBody>
          <a:bodyPr/>
          <a:lstStyle/>
          <a:p>
            <a:r>
              <a:rPr lang="de-DE" altLang="de-DE" dirty="0"/>
              <a:t>Further Motivational </a:t>
            </a:r>
            <a:r>
              <a:rPr lang="de-DE" altLang="de-DE" dirty="0" err="1"/>
              <a:t>Factors</a:t>
            </a:r>
            <a:endParaRPr lang="de-DE" altLang="de-DE" dirty="0" smtClean="0"/>
          </a:p>
        </p:txBody>
      </p:sp>
      <p:sp>
        <p:nvSpPr>
          <p:cNvPr id="5" name="Rechteck 4"/>
          <p:cNvSpPr/>
          <p:nvPr/>
        </p:nvSpPr>
        <p:spPr>
          <a:xfrm rot="16200000">
            <a:off x="7611269" y="3202782"/>
            <a:ext cx="2714625" cy="338137"/>
          </a:xfrm>
          <a:prstGeom prst="rect">
            <a:avLst/>
          </a:prstGeom>
        </p:spPr>
        <p:txBody>
          <a:bodyPr wrap="none">
            <a:spAutoFit/>
          </a:bodyPr>
          <a:lstStyle/>
          <a:p>
            <a:pPr>
              <a:defRPr/>
            </a:pPr>
            <a:r>
              <a:rPr lang="en-US">
                <a:solidFill>
                  <a:schemeClr val="bg1">
                    <a:lumMod val="95000"/>
                  </a:schemeClr>
                </a:solidFill>
              </a:rPr>
              <a:t>[Lakhani, Wolf &amp; Bates (2002)]</a:t>
            </a:r>
            <a:endParaRPr lang="de-DE">
              <a:solidFill>
                <a:schemeClr val="bg1">
                  <a:lumMod val="95000"/>
                </a:schemeClr>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989" y="1484784"/>
            <a:ext cx="8136904" cy="5060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004182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5"/>
          <p:cNvSpPr>
            <a:spLocks noChangeArrowheads="1"/>
          </p:cNvSpPr>
          <p:nvPr/>
        </p:nvSpPr>
        <p:spPr bwMode="auto">
          <a:xfrm>
            <a:off x="250825" y="0"/>
            <a:ext cx="8893175" cy="6858000"/>
          </a:xfrm>
          <a:prstGeom prst="rect">
            <a:avLst/>
          </a:prstGeom>
          <a:solidFill>
            <a:schemeClr val="bg2"/>
          </a:solidFill>
          <a:ln w="12700">
            <a:solidFill>
              <a:schemeClr val="accent2"/>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lgn="ctr">
              <a:spcBef>
                <a:spcPct val="50000"/>
              </a:spcBef>
              <a:buFontTx/>
              <a:buNone/>
            </a:pPr>
            <a:endParaRPr lang="de-DE" altLang="de-DE" sz="6600">
              <a:solidFill>
                <a:schemeClr val="bg1"/>
              </a:solidFill>
            </a:endParaRPr>
          </a:p>
        </p:txBody>
      </p:sp>
      <p:sp>
        <p:nvSpPr>
          <p:cNvPr id="37891" name="Titel 1"/>
          <p:cNvSpPr>
            <a:spLocks noGrp="1"/>
          </p:cNvSpPr>
          <p:nvPr>
            <p:ph type="title"/>
          </p:nvPr>
        </p:nvSpPr>
        <p:spPr/>
        <p:txBody>
          <a:bodyPr/>
          <a:lstStyle/>
          <a:p>
            <a:r>
              <a:rPr lang="de-DE" altLang="de-DE" dirty="0"/>
              <a:t>Further Motivational </a:t>
            </a:r>
            <a:r>
              <a:rPr lang="de-DE" altLang="de-DE" dirty="0" err="1"/>
              <a:t>Factors</a:t>
            </a:r>
            <a:endParaRPr lang="de-DE" altLang="de-DE" dirty="0" smtClean="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481583"/>
            <a:ext cx="8715861" cy="4827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hteck 4"/>
          <p:cNvSpPr/>
          <p:nvPr/>
        </p:nvSpPr>
        <p:spPr>
          <a:xfrm rot="16200000">
            <a:off x="7611269" y="3202782"/>
            <a:ext cx="2714625" cy="338137"/>
          </a:xfrm>
          <a:prstGeom prst="rect">
            <a:avLst/>
          </a:prstGeom>
        </p:spPr>
        <p:txBody>
          <a:bodyPr wrap="none">
            <a:spAutoFit/>
          </a:bodyPr>
          <a:lstStyle/>
          <a:p>
            <a:pPr>
              <a:defRPr/>
            </a:pPr>
            <a:r>
              <a:rPr lang="en-US">
                <a:solidFill>
                  <a:schemeClr val="bg1">
                    <a:lumMod val="95000"/>
                  </a:schemeClr>
                </a:solidFill>
              </a:rPr>
              <a:t>[Lakhani, Wolf &amp; Bates (2002)]</a:t>
            </a:r>
            <a:endParaRPr lang="de-DE">
              <a:solidFill>
                <a:schemeClr val="bg1">
                  <a:lumMod val="95000"/>
                </a:schemeClr>
              </a:solidFill>
            </a:endParaRPr>
          </a:p>
        </p:txBody>
      </p:sp>
    </p:spTree>
    <p:extLst>
      <p:ext uri="{BB962C8B-B14F-4D97-AF65-F5344CB8AC3E}">
        <p14:creationId xmlns:p14="http://schemas.microsoft.com/office/powerpoint/2010/main" val="26810823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9" y="0"/>
            <a:ext cx="1087243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lstStyle/>
          <a:p>
            <a:r>
              <a:rPr lang="de-DE" dirty="0" err="1" smtClean="0"/>
              <a:t>Commons</a:t>
            </a:r>
            <a:r>
              <a:rPr lang="de-DE" dirty="0" smtClean="0"/>
              <a:t> </a:t>
            </a:r>
            <a:r>
              <a:rPr lang="de-DE" dirty="0" err="1" smtClean="0"/>
              <a:t>of</a:t>
            </a:r>
            <a:r>
              <a:rPr lang="de-DE" dirty="0" smtClean="0"/>
              <a:t> </a:t>
            </a:r>
            <a:r>
              <a:rPr lang="de-DE" dirty="0" err="1" smtClean="0"/>
              <a:t>the</a:t>
            </a:r>
            <a:r>
              <a:rPr lang="de-DE" dirty="0" smtClean="0"/>
              <a:t> </a:t>
            </a:r>
            <a:r>
              <a:rPr lang="de-DE" dirty="0" err="1" smtClean="0"/>
              <a:t>Himba</a:t>
            </a:r>
            <a:r>
              <a:rPr lang="de-DE" dirty="0" smtClean="0"/>
              <a:t> People</a:t>
            </a:r>
            <a:endParaRPr lang="de-DE" dirty="0"/>
          </a:p>
        </p:txBody>
      </p:sp>
      <p:sp>
        <p:nvSpPr>
          <p:cNvPr id="3" name="Inhaltsplatzhalter 2"/>
          <p:cNvSpPr>
            <a:spLocks noGrp="1"/>
          </p:cNvSpPr>
          <p:nvPr>
            <p:ph idx="1"/>
          </p:nvPr>
        </p:nvSpPr>
        <p:spPr>
          <a:xfrm>
            <a:off x="682625" y="4869160"/>
            <a:ext cx="7478713" cy="1303040"/>
          </a:xfrm>
        </p:spPr>
        <p:txBody>
          <a:bodyPr/>
          <a:lstStyle/>
          <a:p>
            <a:r>
              <a:rPr lang="de-DE" dirty="0" smtClean="0">
                <a:solidFill>
                  <a:schemeClr val="bg1">
                    <a:lumMod val="95000"/>
                  </a:schemeClr>
                </a:solidFill>
              </a:rPr>
              <a:t>Source: Museum </a:t>
            </a:r>
            <a:r>
              <a:rPr lang="de-DE" dirty="0" err="1" smtClean="0">
                <a:solidFill>
                  <a:schemeClr val="bg1">
                    <a:lumMod val="95000"/>
                  </a:schemeClr>
                </a:solidFill>
              </a:rPr>
              <a:t>of</a:t>
            </a:r>
            <a:r>
              <a:rPr lang="de-DE" dirty="0" smtClean="0">
                <a:solidFill>
                  <a:schemeClr val="bg1">
                    <a:lumMod val="95000"/>
                  </a:schemeClr>
                </a:solidFill>
              </a:rPr>
              <a:t> </a:t>
            </a:r>
            <a:r>
              <a:rPr lang="de-DE" dirty="0" err="1" smtClean="0">
                <a:solidFill>
                  <a:schemeClr val="bg1">
                    <a:lumMod val="95000"/>
                  </a:schemeClr>
                </a:solidFill>
              </a:rPr>
              <a:t>Swakopmund</a:t>
            </a:r>
            <a:r>
              <a:rPr lang="de-DE" dirty="0" smtClean="0">
                <a:solidFill>
                  <a:schemeClr val="bg1">
                    <a:lumMod val="95000"/>
                  </a:schemeClr>
                </a:solidFill>
              </a:rPr>
              <a:t/>
            </a:r>
            <a:br>
              <a:rPr lang="de-DE" dirty="0" smtClean="0">
                <a:solidFill>
                  <a:schemeClr val="bg1">
                    <a:lumMod val="95000"/>
                  </a:schemeClr>
                </a:solidFill>
              </a:rPr>
            </a:br>
            <a:r>
              <a:rPr lang="en-US" dirty="0">
                <a:solidFill>
                  <a:schemeClr val="bg1">
                    <a:lumMod val="95000"/>
                  </a:schemeClr>
                </a:solidFill>
              </a:rPr>
              <a:t>Olga Ernst [CC BY-SA 4.0 (https://creativecommons.org/licenses/by-sa/4.0)], from Wikimedia </a:t>
            </a:r>
            <a:r>
              <a:rPr lang="en-US" dirty="0" smtClean="0">
                <a:solidFill>
                  <a:schemeClr val="bg1">
                    <a:lumMod val="95000"/>
                  </a:schemeClr>
                </a:solidFill>
              </a:rPr>
              <a:t>Commons</a:t>
            </a:r>
          </a:p>
          <a:p>
            <a:endParaRPr lang="en-US" dirty="0">
              <a:solidFill>
                <a:schemeClr val="bg1">
                  <a:lumMod val="95000"/>
                </a:schemeClr>
              </a:solidFill>
            </a:endParaRPr>
          </a:p>
          <a:p>
            <a:r>
              <a:rPr lang="en-US">
                <a:solidFill>
                  <a:schemeClr val="bg1">
                    <a:lumMod val="95000"/>
                  </a:schemeClr>
                </a:solidFill>
              </a:rPr>
              <a:t>https://upload.wikimedia.org/wikipedia/commons/7/75/Himba_village%2C_Namibia_%282014%29.jpg</a:t>
            </a:r>
            <a:r>
              <a:rPr lang="en-US" dirty="0" smtClean="0">
                <a:solidFill>
                  <a:schemeClr val="bg1">
                    <a:lumMod val="95000"/>
                  </a:schemeClr>
                </a:solidFill>
              </a:rPr>
              <a:t/>
            </a:r>
            <a:br>
              <a:rPr lang="en-US" dirty="0" smtClean="0">
                <a:solidFill>
                  <a:schemeClr val="bg1">
                    <a:lumMod val="95000"/>
                  </a:schemeClr>
                </a:solidFill>
              </a:rPr>
            </a:br>
            <a:endParaRPr lang="de-DE" dirty="0">
              <a:solidFill>
                <a:schemeClr val="bg1">
                  <a:lumMod val="95000"/>
                </a:schemeClr>
              </a:solidFill>
            </a:endParaRPr>
          </a:p>
        </p:txBody>
      </p:sp>
      <p:pic>
        <p:nvPicPr>
          <p:cNvPr id="1028" name="Picture 4" descr="C:\Users\Behr\AppData\Local\Temp\SNAGHTML1860a0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398" y="2636912"/>
            <a:ext cx="8161480" cy="1656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67140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14" name="Titel 1"/>
          <p:cNvSpPr>
            <a:spLocks noGrp="1"/>
          </p:cNvSpPr>
          <p:nvPr>
            <p:ph type="title"/>
          </p:nvPr>
        </p:nvSpPr>
        <p:spPr/>
        <p:txBody>
          <a:bodyPr/>
          <a:lstStyle/>
          <a:p>
            <a:r>
              <a:rPr lang="de-DE" altLang="de-DE" dirty="0" smtClean="0"/>
              <a:t>Age </a:t>
            </a:r>
            <a:r>
              <a:rPr lang="de-DE" altLang="de-DE" dirty="0" err="1" smtClean="0"/>
              <a:t>distribution</a:t>
            </a:r>
            <a:endParaRPr lang="de-DE" altLang="de-DE" dirty="0" smtClean="0"/>
          </a:p>
        </p:txBody>
      </p:sp>
      <p:sp>
        <p:nvSpPr>
          <p:cNvPr id="38915" name="Textplatzhalter 2"/>
          <p:cNvSpPr>
            <a:spLocks noGrp="1"/>
          </p:cNvSpPr>
          <p:nvPr>
            <p:ph type="body" sz="half" idx="1"/>
          </p:nvPr>
        </p:nvSpPr>
        <p:spPr/>
        <p:txBody>
          <a:bodyPr/>
          <a:lstStyle/>
          <a:p>
            <a:endParaRPr lang="de-DE" altLang="de-DE" smtClean="0"/>
          </a:p>
        </p:txBody>
      </p:sp>
      <p:sp>
        <p:nvSpPr>
          <p:cNvPr id="5" name="Textfeld 4"/>
          <p:cNvSpPr txBox="1"/>
          <p:nvPr/>
        </p:nvSpPr>
        <p:spPr>
          <a:xfrm rot="16200000">
            <a:off x="8105775" y="4862513"/>
            <a:ext cx="1785937" cy="338138"/>
          </a:xfrm>
          <a:prstGeom prst="rect">
            <a:avLst/>
          </a:prstGeom>
          <a:noFill/>
        </p:spPr>
        <p:txBody>
          <a:bodyPr wrap="none">
            <a:spAutoFit/>
          </a:bodyPr>
          <a:lstStyle/>
          <a:p>
            <a:pPr>
              <a:defRPr/>
            </a:pPr>
            <a:r>
              <a:rPr lang="de-DE">
                <a:solidFill>
                  <a:schemeClr val="bg1">
                    <a:lumMod val="95000"/>
                  </a:schemeClr>
                </a:solidFill>
              </a:rPr>
              <a:t>[Robles et al. 2014]</a:t>
            </a:r>
          </a:p>
        </p:txBody>
      </p:sp>
      <p:pic>
        <p:nvPicPr>
          <p:cNvPr id="3891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0763" y="908050"/>
            <a:ext cx="5257800" cy="2505075"/>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accent2"/>
                </a:solidFill>
                <a:miter lim="800000"/>
                <a:headEnd/>
                <a:tailEnd/>
              </a14:hiddenLine>
            </a:ext>
          </a:extLst>
        </p:spPr>
      </p:pic>
      <p:pic>
        <p:nvPicPr>
          <p:cNvPr id="3891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2350" y="3783013"/>
            <a:ext cx="5257800" cy="249555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accent2"/>
                </a:solidFill>
                <a:miter lim="800000"/>
                <a:headEnd/>
                <a:tailEnd/>
              </a14:hiddenLine>
            </a:ext>
          </a:extLst>
        </p:spPr>
      </p:pic>
    </p:spTree>
    <p:extLst>
      <p:ext uri="{BB962C8B-B14F-4D97-AF65-F5344CB8AC3E}">
        <p14:creationId xmlns:p14="http://schemas.microsoft.com/office/powerpoint/2010/main" val="16694898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Textplatzhalter 2"/>
          <p:cNvSpPr>
            <a:spLocks noGrp="1"/>
          </p:cNvSpPr>
          <p:nvPr>
            <p:ph type="body" sz="half" idx="1"/>
          </p:nvPr>
        </p:nvSpPr>
        <p:spPr/>
        <p:txBody>
          <a:bodyPr/>
          <a:lstStyle/>
          <a:p>
            <a:endParaRPr lang="de-DE"/>
          </a:p>
        </p:txBody>
      </p:sp>
      <p:sp>
        <p:nvSpPr>
          <p:cNvPr id="4" name="Inhaltsplatzhalter 3"/>
          <p:cNvSpPr>
            <a:spLocks noGrp="1"/>
          </p:cNvSpPr>
          <p:nvPr>
            <p:ph sz="half" idx="2"/>
          </p:nvPr>
        </p:nvSpPr>
        <p:spPr/>
        <p:txBody>
          <a:bodyPr/>
          <a:lstStyle/>
          <a:p>
            <a:endParaRPr lang="de-DE"/>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0"/>
            <a:ext cx="8915400" cy="6886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hteck 4"/>
          <p:cNvSpPr/>
          <p:nvPr/>
        </p:nvSpPr>
        <p:spPr>
          <a:xfrm rot="16200000">
            <a:off x="6205539" y="2830325"/>
            <a:ext cx="4572000" cy="584775"/>
          </a:xfrm>
          <a:prstGeom prst="rect">
            <a:avLst/>
          </a:prstGeom>
          <a:solidFill>
            <a:srgbClr val="B2B2B2">
              <a:alpha val="63922"/>
            </a:srgbClr>
          </a:solidFill>
        </p:spPr>
        <p:txBody>
          <a:bodyPr>
            <a:spAutoFit/>
          </a:bodyPr>
          <a:lstStyle/>
          <a:p>
            <a:r>
              <a:rPr lang="de-DE" dirty="0">
                <a:solidFill>
                  <a:schemeClr val="bg1">
                    <a:lumMod val="95000"/>
                  </a:schemeClr>
                </a:solidFill>
              </a:rPr>
              <a:t>https://www.redhat.com/de/jobs?intcmp=7016000000155fjAAA</a:t>
            </a:r>
          </a:p>
        </p:txBody>
      </p:sp>
    </p:spTree>
    <p:extLst>
      <p:ext uri="{BB962C8B-B14F-4D97-AF65-F5344CB8AC3E}">
        <p14:creationId xmlns:p14="http://schemas.microsoft.com/office/powerpoint/2010/main" val="309781257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Developers' Code </a:t>
            </a:r>
            <a:r>
              <a:rPr lang="de-DE" dirty="0" err="1" smtClean="0"/>
              <a:t>of</a:t>
            </a:r>
            <a:r>
              <a:rPr lang="de-DE" dirty="0" smtClean="0"/>
              <a:t> </a:t>
            </a:r>
            <a:r>
              <a:rPr lang="de-DE" dirty="0" err="1" smtClean="0"/>
              <a:t>conduct</a:t>
            </a:r>
            <a:endParaRPr lang="de-DE" dirty="0"/>
          </a:p>
        </p:txBody>
      </p:sp>
      <p:sp>
        <p:nvSpPr>
          <p:cNvPr id="3" name="Inhaltsplatzhalter 2"/>
          <p:cNvSpPr>
            <a:spLocks noGrp="1"/>
          </p:cNvSpPr>
          <p:nvPr>
            <p:ph idx="1"/>
          </p:nvPr>
        </p:nvSpPr>
        <p:spPr>
          <a:xfrm>
            <a:off x="682625" y="1671638"/>
            <a:ext cx="5401543" cy="4500562"/>
          </a:xfrm>
        </p:spPr>
        <p:txBody>
          <a:bodyPr/>
          <a:lstStyle/>
          <a:p>
            <a:r>
              <a:rPr lang="de-DE" dirty="0"/>
              <a:t>The </a:t>
            </a:r>
            <a:r>
              <a:rPr lang="de-DE" dirty="0" err="1"/>
              <a:t>Contributor</a:t>
            </a:r>
            <a:r>
              <a:rPr lang="de-DE" dirty="0"/>
              <a:t> </a:t>
            </a:r>
            <a:r>
              <a:rPr lang="de-DE" dirty="0" err="1" smtClean="0"/>
              <a:t>Covenant</a:t>
            </a:r>
            <a:r>
              <a:rPr lang="de-DE" dirty="0" smtClean="0"/>
              <a:t>, </a:t>
            </a:r>
            <a:r>
              <a:rPr lang="en-US" dirty="0" smtClean="0"/>
              <a:t>https</a:t>
            </a:r>
            <a:r>
              <a:rPr lang="en-US" dirty="0"/>
              <a:t>://www.contributor-covenant.org/ </a:t>
            </a:r>
            <a:endParaRPr lang="en-US" dirty="0" smtClean="0"/>
          </a:p>
          <a:p>
            <a:r>
              <a:rPr lang="en-US" dirty="0" smtClean="0"/>
              <a:t>a </a:t>
            </a:r>
            <a:r>
              <a:rPr lang="en-US" dirty="0"/>
              <a:t>code of conduct for free/open source projects, created by </a:t>
            </a:r>
            <a:r>
              <a:rPr lang="en-US" dirty="0" err="1"/>
              <a:t>Coraline</a:t>
            </a:r>
            <a:r>
              <a:rPr lang="en-US" dirty="0"/>
              <a:t> Ada </a:t>
            </a:r>
            <a:r>
              <a:rPr lang="en-US" dirty="0" smtClean="0"/>
              <a:t>Ehmke</a:t>
            </a:r>
          </a:p>
          <a:p>
            <a:r>
              <a:rPr lang="en-US" dirty="0"/>
              <a:t>used in prominent projects including Linux, Ruby on Rails, Swift, </a:t>
            </a:r>
            <a:r>
              <a:rPr lang="en-US" dirty="0" err="1"/>
              <a:t>Golang</a:t>
            </a:r>
            <a:r>
              <a:rPr lang="en-US" dirty="0" smtClean="0"/>
              <a:t>, …</a:t>
            </a:r>
          </a:p>
          <a:p>
            <a:r>
              <a:rPr lang="en-US" dirty="0"/>
              <a:t>Relevant signers include Google, Apple, Microsoft, Eclipse and </a:t>
            </a:r>
            <a:r>
              <a:rPr lang="en-US" dirty="0" err="1" smtClean="0"/>
              <a:t>Gitlab</a:t>
            </a:r>
            <a:r>
              <a:rPr lang="en-US" dirty="0"/>
              <a:t> (https://</a:t>
            </a:r>
            <a:r>
              <a:rPr lang="en-US" dirty="0" smtClean="0"/>
              <a:t>www.contributor-covenant.org/adopters)</a:t>
            </a:r>
            <a:endParaRPr lang="de-DE" dirty="0"/>
          </a:p>
        </p:txBody>
      </p:sp>
      <p:pic>
        <p:nvPicPr>
          <p:cNvPr id="15362" name="Picture 2" descr="Portrait photograph of Coraline Ada Ehmk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8264" y="1520614"/>
            <a:ext cx="2011343" cy="3575721"/>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p:cNvSpPr/>
          <p:nvPr/>
        </p:nvSpPr>
        <p:spPr>
          <a:xfrm>
            <a:off x="682623" y="6285868"/>
            <a:ext cx="7849815" cy="523220"/>
          </a:xfrm>
          <a:prstGeom prst="rect">
            <a:avLst/>
          </a:prstGeom>
        </p:spPr>
        <p:txBody>
          <a:bodyPr wrap="square">
            <a:spAutoFit/>
          </a:bodyPr>
          <a:lstStyle/>
          <a:p>
            <a:r>
              <a:rPr lang="en-US" sz="1400" dirty="0">
                <a:solidFill>
                  <a:schemeClr val="bg1"/>
                </a:solidFill>
              </a:rPr>
              <a:t>By </a:t>
            </a:r>
            <a:r>
              <a:rPr lang="en-US" sz="1400" dirty="0" err="1">
                <a:solidFill>
                  <a:schemeClr val="bg1"/>
                </a:solidFill>
              </a:rPr>
              <a:t>Coraline</a:t>
            </a:r>
            <a:r>
              <a:rPr lang="en-US" sz="1400" dirty="0">
                <a:solidFill>
                  <a:schemeClr val="bg1"/>
                </a:solidFill>
              </a:rPr>
              <a:t> Ada Ehmke - </a:t>
            </a:r>
            <a:r>
              <a:rPr lang="en-US" sz="1400" dirty="0" err="1">
                <a:solidFill>
                  <a:schemeClr val="bg1"/>
                </a:solidFill>
              </a:rPr>
              <a:t>Coraline</a:t>
            </a:r>
            <a:r>
              <a:rPr lang="en-US" sz="1400" dirty="0">
                <a:solidFill>
                  <a:schemeClr val="bg1"/>
                </a:solidFill>
              </a:rPr>
              <a:t> Ada Ehmke, CC BY-SA 4.0, https://commons.wikimedia.org/w/index.php?curid=60784171</a:t>
            </a:r>
            <a:endParaRPr lang="de-DE" sz="1400" dirty="0">
              <a:solidFill>
                <a:schemeClr val="bg1"/>
              </a:solidFill>
            </a:endParaRPr>
          </a:p>
        </p:txBody>
      </p:sp>
      <p:sp>
        <p:nvSpPr>
          <p:cNvPr id="5" name="Rechteck 4"/>
          <p:cNvSpPr/>
          <p:nvPr/>
        </p:nvSpPr>
        <p:spPr>
          <a:xfrm>
            <a:off x="7006207" y="5222192"/>
            <a:ext cx="1895455" cy="338554"/>
          </a:xfrm>
          <a:prstGeom prst="rect">
            <a:avLst/>
          </a:prstGeom>
        </p:spPr>
        <p:txBody>
          <a:bodyPr wrap="none">
            <a:spAutoFit/>
          </a:bodyPr>
          <a:lstStyle/>
          <a:p>
            <a:r>
              <a:rPr lang="en-US" dirty="0" err="1">
                <a:solidFill>
                  <a:schemeClr val="bg1"/>
                </a:solidFill>
              </a:rPr>
              <a:t>Coraline</a:t>
            </a:r>
            <a:r>
              <a:rPr lang="en-US" dirty="0">
                <a:solidFill>
                  <a:schemeClr val="bg1"/>
                </a:solidFill>
              </a:rPr>
              <a:t> Ada Ehmke </a:t>
            </a:r>
            <a:endParaRPr lang="de-DE" dirty="0"/>
          </a:p>
        </p:txBody>
      </p:sp>
    </p:spTree>
    <p:extLst>
      <p:ext uri="{BB962C8B-B14F-4D97-AF65-F5344CB8AC3E}">
        <p14:creationId xmlns:p14="http://schemas.microsoft.com/office/powerpoint/2010/main" val="3227948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p:cNvSpPr>
            <a:spLocks noChangeArrowheads="1"/>
          </p:cNvSpPr>
          <p:nvPr/>
        </p:nvSpPr>
        <p:spPr bwMode="auto">
          <a:xfrm>
            <a:off x="250825" y="0"/>
            <a:ext cx="8893175" cy="6858000"/>
          </a:xfrm>
          <a:prstGeom prst="rect">
            <a:avLst/>
          </a:prstGeom>
          <a:solidFill>
            <a:schemeClr val="bg2"/>
          </a:solidFill>
          <a:ln w="12700">
            <a:solidFill>
              <a:schemeClr val="accent2"/>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lgn="ctr">
              <a:spcBef>
                <a:spcPct val="50000"/>
              </a:spcBef>
              <a:buClrTx/>
              <a:buFontTx/>
              <a:buNone/>
            </a:pPr>
            <a:endParaRPr lang="de-DE" altLang="de-DE" sz="6600">
              <a:solidFill>
                <a:schemeClr val="bg1"/>
              </a:solidFill>
            </a:endParaRPr>
          </a:p>
        </p:txBody>
      </p:sp>
      <p:sp>
        <p:nvSpPr>
          <p:cNvPr id="52226" name="Rectangle 4"/>
          <p:cNvSpPr>
            <a:spLocks noChangeArrowheads="1"/>
          </p:cNvSpPr>
          <p:nvPr/>
        </p:nvSpPr>
        <p:spPr bwMode="auto">
          <a:xfrm>
            <a:off x="971550" y="1916113"/>
            <a:ext cx="7453313" cy="2968625"/>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a:solidFill>
                  <a:schemeClr val="accent2"/>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lgn="ctr">
              <a:spcBef>
                <a:spcPct val="50000"/>
              </a:spcBef>
              <a:buFontTx/>
              <a:buNone/>
            </a:pPr>
            <a:r>
              <a:rPr lang="de-DE" altLang="de-DE" sz="8000" dirty="0" err="1" smtClean="0">
                <a:solidFill>
                  <a:schemeClr val="bg1"/>
                </a:solidFill>
              </a:rPr>
              <a:t>How</a:t>
            </a:r>
            <a:r>
              <a:rPr lang="de-DE" altLang="de-DE" sz="8000" dirty="0" smtClean="0">
                <a:solidFill>
                  <a:schemeClr val="bg1"/>
                </a:solidFill>
              </a:rPr>
              <a:t> </a:t>
            </a:r>
            <a:r>
              <a:rPr lang="de-DE" altLang="de-DE" sz="2800" dirty="0" err="1" smtClean="0">
                <a:solidFill>
                  <a:schemeClr val="bg1"/>
                </a:solidFill>
              </a:rPr>
              <a:t>is</a:t>
            </a:r>
            <a:r>
              <a:rPr lang="de-DE" altLang="de-DE" sz="2800" dirty="0" smtClean="0">
                <a:solidFill>
                  <a:schemeClr val="bg1"/>
                </a:solidFill>
              </a:rPr>
              <a:t> </a:t>
            </a:r>
            <a:r>
              <a:rPr lang="de-DE" altLang="de-DE" sz="2800" dirty="0" err="1" smtClean="0">
                <a:solidFill>
                  <a:schemeClr val="bg1"/>
                </a:solidFill>
              </a:rPr>
              <a:t>this</a:t>
            </a:r>
            <a:r>
              <a:rPr lang="de-DE" altLang="de-DE" sz="2800" dirty="0" smtClean="0">
                <a:solidFill>
                  <a:schemeClr val="bg1"/>
                </a:solidFill>
              </a:rPr>
              <a:t> </a:t>
            </a:r>
            <a:r>
              <a:rPr lang="de-DE" altLang="de-DE" sz="6000" dirty="0" err="1" smtClean="0">
                <a:solidFill>
                  <a:schemeClr val="bg1"/>
                </a:solidFill>
              </a:rPr>
              <a:t>feasible</a:t>
            </a:r>
            <a:r>
              <a:rPr lang="de-DE" altLang="de-DE" sz="6600" dirty="0" smtClean="0">
                <a:solidFill>
                  <a:schemeClr val="bg1"/>
                </a:solidFill>
              </a:rPr>
              <a:t>?</a:t>
            </a:r>
            <a:endParaRPr lang="de-DE" altLang="de-DE" sz="6600" dirty="0">
              <a:solidFill>
                <a:schemeClr val="bg1"/>
              </a:solidFill>
            </a:endParaRPr>
          </a:p>
        </p:txBody>
      </p:sp>
    </p:spTree>
    <p:extLst>
      <p:ext uri="{BB962C8B-B14F-4D97-AF65-F5344CB8AC3E}">
        <p14:creationId xmlns:p14="http://schemas.microsoft.com/office/powerpoint/2010/main" val="326789101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539750" y="2347913"/>
            <a:ext cx="8461375" cy="1512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0"/>
              </a:spcBef>
              <a:buFontTx/>
              <a:buNone/>
            </a:pPr>
            <a:r>
              <a:rPr lang="de-DE" altLang="de-DE" sz="4000">
                <a:solidFill>
                  <a:schemeClr val="bg1"/>
                </a:solidFill>
                <a:latin typeface="Tahoma" pitchFamily="34" charset="0"/>
              </a:rPr>
              <a:t>Open Source developers</a:t>
            </a:r>
            <a:r>
              <a:rPr lang="de-DE" altLang="de-DE" sz="3200">
                <a:solidFill>
                  <a:schemeClr val="bg1"/>
                </a:solidFill>
                <a:latin typeface="Tahoma" pitchFamily="34" charset="0"/>
              </a:rPr>
              <a:t> </a:t>
            </a:r>
            <a:br>
              <a:rPr lang="de-DE" altLang="de-DE" sz="3200">
                <a:solidFill>
                  <a:schemeClr val="bg1"/>
                </a:solidFill>
                <a:latin typeface="Tahoma" pitchFamily="34" charset="0"/>
              </a:rPr>
            </a:br>
            <a:r>
              <a:rPr lang="de-DE" altLang="de-DE" sz="3200">
                <a:solidFill>
                  <a:schemeClr val="bg1"/>
                </a:solidFill>
                <a:latin typeface="Tahoma" pitchFamily="34" charset="0"/>
              </a:rPr>
              <a:t>(as well as often Closed Source Developers) </a:t>
            </a:r>
            <a:br>
              <a:rPr lang="de-DE" altLang="de-DE" sz="3200">
                <a:solidFill>
                  <a:schemeClr val="bg1"/>
                </a:solidFill>
                <a:latin typeface="Tahoma" pitchFamily="34" charset="0"/>
              </a:rPr>
            </a:br>
            <a:r>
              <a:rPr lang="de-DE" altLang="de-DE" sz="4000">
                <a:solidFill>
                  <a:schemeClr val="bg1"/>
                </a:solidFill>
                <a:latin typeface="Tahoma" pitchFamily="34" charset="0"/>
              </a:rPr>
              <a:t>use Open Source.</a:t>
            </a:r>
          </a:p>
        </p:txBody>
      </p:sp>
    </p:spTree>
    <p:extLst>
      <p:ext uri="{BB962C8B-B14F-4D97-AF65-F5344CB8AC3E}">
        <p14:creationId xmlns:p14="http://schemas.microsoft.com/office/powerpoint/2010/main" val="226419963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684213" y="1879600"/>
            <a:ext cx="7477125" cy="685800"/>
          </a:xfrm>
        </p:spPr>
        <p:txBody>
          <a:bodyPr/>
          <a:lstStyle/>
          <a:p>
            <a:r>
              <a:rPr lang="de-DE" altLang="de-DE" dirty="0" smtClean="0"/>
              <a:t>Apache HTTP-Server: ~50% Market Share</a:t>
            </a:r>
          </a:p>
        </p:txBody>
      </p:sp>
      <p:sp>
        <p:nvSpPr>
          <p:cNvPr id="13315" name="Rectangle 4"/>
          <p:cNvSpPr>
            <a:spLocks noChangeArrowheads="1"/>
          </p:cNvSpPr>
          <p:nvPr/>
        </p:nvSpPr>
        <p:spPr bwMode="auto">
          <a:xfrm>
            <a:off x="2052638" y="3141663"/>
            <a:ext cx="19431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0"/>
              </a:spcBef>
              <a:buFontTx/>
              <a:buNone/>
            </a:pPr>
            <a:r>
              <a:rPr lang="de-DE" altLang="de-DE" sz="2800" dirty="0" err="1">
                <a:latin typeface="Tahoma" pitchFamily="34" charset="0"/>
              </a:rPr>
              <a:t>Eclipse</a:t>
            </a:r>
            <a:endParaRPr lang="de-DE" altLang="de-DE" sz="2800" dirty="0">
              <a:latin typeface="Tahoma" pitchFamily="34" charset="0"/>
            </a:endParaRPr>
          </a:p>
        </p:txBody>
      </p:sp>
      <p:sp>
        <p:nvSpPr>
          <p:cNvPr id="13316" name="Rectangle 5"/>
          <p:cNvSpPr>
            <a:spLocks noChangeArrowheads="1"/>
          </p:cNvSpPr>
          <p:nvPr/>
        </p:nvSpPr>
        <p:spPr bwMode="auto">
          <a:xfrm>
            <a:off x="684213" y="4598988"/>
            <a:ext cx="216058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0"/>
              </a:spcBef>
              <a:buFontTx/>
              <a:buNone/>
            </a:pPr>
            <a:r>
              <a:rPr lang="de-DE" altLang="de-DE" sz="2800" dirty="0">
                <a:latin typeface="Tahoma" pitchFamily="34" charset="0"/>
              </a:rPr>
              <a:t>Firefox</a:t>
            </a:r>
          </a:p>
        </p:txBody>
      </p:sp>
      <p:sp>
        <p:nvSpPr>
          <p:cNvPr id="13317" name="Rectangle 6"/>
          <p:cNvSpPr>
            <a:spLocks noChangeArrowheads="1"/>
          </p:cNvSpPr>
          <p:nvPr/>
        </p:nvSpPr>
        <p:spPr bwMode="auto">
          <a:xfrm>
            <a:off x="4859338" y="5798877"/>
            <a:ext cx="216058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0"/>
              </a:spcBef>
              <a:buFontTx/>
              <a:buNone/>
            </a:pPr>
            <a:r>
              <a:rPr lang="de-DE" altLang="de-DE" sz="2800" dirty="0">
                <a:latin typeface="Tahoma" pitchFamily="34" charset="0"/>
              </a:rPr>
              <a:t>Android</a:t>
            </a:r>
          </a:p>
        </p:txBody>
      </p:sp>
      <p:sp>
        <p:nvSpPr>
          <p:cNvPr id="13318" name="Rectangle 7"/>
          <p:cNvSpPr>
            <a:spLocks noChangeArrowheads="1"/>
          </p:cNvSpPr>
          <p:nvPr/>
        </p:nvSpPr>
        <p:spPr bwMode="auto">
          <a:xfrm>
            <a:off x="755650" y="476250"/>
            <a:ext cx="410368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0"/>
              </a:spcBef>
              <a:buFontTx/>
              <a:buNone/>
            </a:pPr>
            <a:r>
              <a:rPr lang="de-DE" altLang="de-DE" sz="2800" dirty="0" err="1" smtClean="0">
                <a:latin typeface="Tahoma" pitchFamily="34" charset="0"/>
              </a:rPr>
              <a:t>Many</a:t>
            </a:r>
            <a:r>
              <a:rPr lang="de-DE" altLang="de-DE" sz="2800" dirty="0" smtClean="0">
                <a:latin typeface="Tahoma" pitchFamily="34" charset="0"/>
              </a:rPr>
              <a:t>/all </a:t>
            </a:r>
            <a:r>
              <a:rPr lang="de-DE" altLang="de-DE" sz="2800" dirty="0" err="1" smtClean="0">
                <a:latin typeface="Tahoma" pitchFamily="34" charset="0"/>
              </a:rPr>
              <a:t>of</a:t>
            </a:r>
            <a:r>
              <a:rPr lang="de-DE" altLang="de-DE" sz="2800" dirty="0" smtClean="0">
                <a:latin typeface="Tahoma" pitchFamily="34" charset="0"/>
              </a:rPr>
              <a:t> </a:t>
            </a:r>
            <a:r>
              <a:rPr lang="de-DE" altLang="de-DE" sz="2800" dirty="0" err="1" smtClean="0">
                <a:latin typeface="Tahoma" pitchFamily="34" charset="0"/>
              </a:rPr>
              <a:t>us</a:t>
            </a:r>
            <a:r>
              <a:rPr lang="de-DE" altLang="de-DE" sz="2800" dirty="0" smtClean="0">
                <a:latin typeface="Tahoma" pitchFamily="34" charset="0"/>
              </a:rPr>
              <a:t> </a:t>
            </a:r>
            <a:r>
              <a:rPr lang="de-DE" altLang="de-DE" sz="2800" dirty="0" err="1" smtClean="0">
                <a:latin typeface="Tahoma" pitchFamily="34" charset="0"/>
              </a:rPr>
              <a:t>use</a:t>
            </a:r>
            <a:r>
              <a:rPr lang="de-DE" altLang="de-DE" sz="2800" dirty="0" smtClean="0">
                <a:latin typeface="Tahoma" pitchFamily="34" charset="0"/>
              </a:rPr>
              <a:t> Open Source </a:t>
            </a:r>
            <a:r>
              <a:rPr lang="de-DE" altLang="de-DE" sz="2800" dirty="0" err="1" smtClean="0">
                <a:latin typeface="Tahoma" pitchFamily="34" charset="0"/>
              </a:rPr>
              <a:t>products</a:t>
            </a:r>
            <a:r>
              <a:rPr lang="de-DE" altLang="de-DE" sz="2800" dirty="0" smtClean="0">
                <a:latin typeface="Tahoma" pitchFamily="34" charset="0"/>
              </a:rPr>
              <a:t>:</a:t>
            </a:r>
            <a:endParaRPr lang="de-DE" altLang="de-DE" sz="2800" dirty="0">
              <a:latin typeface="Tahoma" pitchFamily="34" charset="0"/>
            </a:endParaRPr>
          </a:p>
        </p:txBody>
      </p:sp>
      <p:sp>
        <p:nvSpPr>
          <p:cNvPr id="13319" name="Rectangle 5"/>
          <p:cNvSpPr>
            <a:spLocks noChangeArrowheads="1"/>
          </p:cNvSpPr>
          <p:nvPr/>
        </p:nvSpPr>
        <p:spPr bwMode="auto">
          <a:xfrm>
            <a:off x="2555875" y="5094288"/>
            <a:ext cx="216058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0"/>
              </a:spcBef>
              <a:buFontTx/>
              <a:buNone/>
            </a:pPr>
            <a:r>
              <a:rPr lang="de-DE" altLang="de-DE" sz="2800" dirty="0" err="1">
                <a:latin typeface="Tahoma" pitchFamily="34" charset="0"/>
              </a:rPr>
              <a:t>LaTeX</a:t>
            </a:r>
            <a:endParaRPr lang="de-DE" altLang="de-DE" sz="2800" dirty="0">
              <a:latin typeface="Tahoma" pitchFamily="34" charset="0"/>
            </a:endParaRPr>
          </a:p>
        </p:txBody>
      </p:sp>
      <p:sp>
        <p:nvSpPr>
          <p:cNvPr id="13320" name="Rectangle 5"/>
          <p:cNvSpPr>
            <a:spLocks noChangeArrowheads="1"/>
          </p:cNvSpPr>
          <p:nvPr/>
        </p:nvSpPr>
        <p:spPr bwMode="auto">
          <a:xfrm>
            <a:off x="6156325" y="4598988"/>
            <a:ext cx="216058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0"/>
              </a:spcBef>
              <a:buFontTx/>
              <a:buNone/>
            </a:pPr>
            <a:r>
              <a:rPr lang="de-DE" altLang="de-DE" sz="2800" dirty="0" err="1">
                <a:latin typeface="Tahoma" pitchFamily="34" charset="0"/>
              </a:rPr>
              <a:t>OpenOffice</a:t>
            </a:r>
            <a:r>
              <a:rPr lang="de-DE" altLang="de-DE" sz="2800" dirty="0">
                <a:latin typeface="Tahoma" pitchFamily="34" charset="0"/>
              </a:rPr>
              <a:t/>
            </a:r>
            <a:br>
              <a:rPr lang="de-DE" altLang="de-DE" sz="2800" dirty="0">
                <a:latin typeface="Tahoma" pitchFamily="34" charset="0"/>
              </a:rPr>
            </a:br>
            <a:r>
              <a:rPr lang="de-DE" altLang="de-DE" sz="2800" dirty="0" err="1">
                <a:latin typeface="Tahoma" pitchFamily="34" charset="0"/>
              </a:rPr>
              <a:t>LibreOffice</a:t>
            </a:r>
            <a:endParaRPr lang="de-DE" altLang="de-DE" sz="2800" dirty="0">
              <a:latin typeface="Tahoma" pitchFamily="34" charset="0"/>
            </a:endParaRPr>
          </a:p>
        </p:txBody>
      </p:sp>
      <p:sp>
        <p:nvSpPr>
          <p:cNvPr id="9" name="Rectangle 4"/>
          <p:cNvSpPr>
            <a:spLocks noChangeArrowheads="1"/>
          </p:cNvSpPr>
          <p:nvPr/>
        </p:nvSpPr>
        <p:spPr bwMode="auto">
          <a:xfrm>
            <a:off x="5436096" y="3294063"/>
            <a:ext cx="19431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0"/>
              </a:spcBef>
              <a:buFontTx/>
              <a:buNone/>
            </a:pPr>
            <a:r>
              <a:rPr lang="de-DE" altLang="de-DE" sz="2800" dirty="0" smtClean="0">
                <a:latin typeface="Tahoma" pitchFamily="34" charset="0"/>
              </a:rPr>
              <a:t>Apple IOS</a:t>
            </a:r>
            <a:endParaRPr lang="de-DE" altLang="de-DE" sz="2800" dirty="0">
              <a:latin typeface="Tahoma" pitchFamily="34" charset="0"/>
            </a:endParaRPr>
          </a:p>
        </p:txBody>
      </p:sp>
      <p:sp>
        <p:nvSpPr>
          <p:cNvPr id="3" name="Rechteck 2"/>
          <p:cNvSpPr/>
          <p:nvPr/>
        </p:nvSpPr>
        <p:spPr>
          <a:xfrm>
            <a:off x="6092820" y="819150"/>
            <a:ext cx="2109873" cy="584775"/>
          </a:xfrm>
          <a:prstGeom prst="rect">
            <a:avLst/>
          </a:prstGeom>
        </p:spPr>
        <p:txBody>
          <a:bodyPr wrap="none">
            <a:spAutoFit/>
          </a:bodyPr>
          <a:lstStyle/>
          <a:p>
            <a:r>
              <a:rPr lang="de-DE" sz="3200" b="1" dirty="0">
                <a:solidFill>
                  <a:schemeClr val="bg1">
                    <a:lumMod val="95000"/>
                  </a:schemeClr>
                </a:solidFill>
              </a:rPr>
              <a:t>Wordpress </a:t>
            </a:r>
          </a:p>
        </p:txBody>
      </p:sp>
      <p:sp>
        <p:nvSpPr>
          <p:cNvPr id="15" name="Rectangle 5"/>
          <p:cNvSpPr>
            <a:spLocks noChangeArrowheads="1"/>
          </p:cNvSpPr>
          <p:nvPr/>
        </p:nvSpPr>
        <p:spPr bwMode="auto">
          <a:xfrm>
            <a:off x="986046" y="5932488"/>
            <a:ext cx="216058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0"/>
              </a:spcBef>
              <a:buFontTx/>
              <a:buNone/>
            </a:pPr>
            <a:r>
              <a:rPr lang="de-DE" altLang="de-DE" sz="2800" dirty="0" smtClean="0">
                <a:latin typeface="Tahoma" pitchFamily="34" charset="0"/>
              </a:rPr>
              <a:t>Notepad++</a:t>
            </a:r>
            <a:endParaRPr lang="de-DE" altLang="de-DE" sz="2800" dirty="0">
              <a:latin typeface="Tahoma" pitchFamily="34" charset="0"/>
            </a:endParaRPr>
          </a:p>
        </p:txBody>
      </p:sp>
      <p:sp>
        <p:nvSpPr>
          <p:cNvPr id="16" name="Rectangle 5"/>
          <p:cNvSpPr>
            <a:spLocks noChangeArrowheads="1"/>
          </p:cNvSpPr>
          <p:nvPr/>
        </p:nvSpPr>
        <p:spPr bwMode="auto">
          <a:xfrm>
            <a:off x="3132138" y="4256088"/>
            <a:ext cx="216058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0"/>
              </a:spcBef>
              <a:buFontTx/>
              <a:buNone/>
            </a:pPr>
            <a:r>
              <a:rPr lang="de-DE" altLang="de-DE" sz="2800" dirty="0" err="1" smtClean="0">
                <a:latin typeface="Tahoma" pitchFamily="34" charset="0"/>
              </a:rPr>
              <a:t>Gimp</a:t>
            </a:r>
            <a:endParaRPr lang="de-DE" altLang="de-DE" sz="2800" dirty="0">
              <a:latin typeface="Tahoma" pitchFamily="34" charset="0"/>
            </a:endParaRPr>
          </a:p>
        </p:txBody>
      </p:sp>
    </p:spTree>
    <p:extLst>
      <p:ext uri="{BB962C8B-B14F-4D97-AF65-F5344CB8AC3E}">
        <p14:creationId xmlns:p14="http://schemas.microsoft.com/office/powerpoint/2010/main" val="280778443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idx="4294967295"/>
          </p:nvPr>
        </p:nvSpPr>
        <p:spPr/>
        <p:txBody>
          <a:bodyPr/>
          <a:lstStyle/>
          <a:p>
            <a:r>
              <a:rPr lang="de-DE" altLang="de-DE" dirty="0" smtClean="0"/>
              <a:t>Revenue in IT</a:t>
            </a:r>
          </a:p>
        </p:txBody>
      </p:sp>
      <p:sp>
        <p:nvSpPr>
          <p:cNvPr id="53251" name="Text Box 2"/>
          <p:cNvSpPr txBox="1">
            <a:spLocks noChangeArrowheads="1"/>
          </p:cNvSpPr>
          <p:nvPr/>
        </p:nvSpPr>
        <p:spPr bwMode="auto">
          <a:xfrm>
            <a:off x="-3052" y="5373216"/>
            <a:ext cx="6486525"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8229" rIns="0" bIns="0"/>
          <a:lstStyle>
            <a:lvl1pPr>
              <a:spcBef>
                <a:spcPct val="35000"/>
              </a:spcBef>
              <a:buChar char="•"/>
              <a:tabLst>
                <a:tab pos="723900" algn="l"/>
                <a:tab pos="1447800" algn="l"/>
                <a:tab pos="2171700" algn="l"/>
                <a:tab pos="2895600" algn="l"/>
                <a:tab pos="3619500" algn="l"/>
                <a:tab pos="4343400" algn="l"/>
                <a:tab pos="5067300" algn="l"/>
                <a:tab pos="5791200" algn="l"/>
                <a:tab pos="6515100" algn="l"/>
              </a:tabLst>
              <a:defRPr sz="1600">
                <a:solidFill>
                  <a:srgbClr val="D9D9D9"/>
                </a:solidFill>
                <a:latin typeface="Calibri" pitchFamily="34" charset="0"/>
              </a:defRPr>
            </a:lvl1pPr>
            <a:lvl2pPr marL="742950" indent="-285750">
              <a:spcBef>
                <a:spcPct val="35000"/>
              </a:spcBef>
              <a:buChar char="–"/>
              <a:tabLst>
                <a:tab pos="723900" algn="l"/>
                <a:tab pos="1447800" algn="l"/>
                <a:tab pos="2171700" algn="l"/>
                <a:tab pos="2895600" algn="l"/>
                <a:tab pos="3619500" algn="l"/>
                <a:tab pos="4343400" algn="l"/>
                <a:tab pos="5067300" algn="l"/>
                <a:tab pos="5791200" algn="l"/>
                <a:tab pos="6515100" algn="l"/>
              </a:tabLst>
              <a:defRPr sz="1600">
                <a:solidFill>
                  <a:srgbClr val="D9D9D9"/>
                </a:solidFill>
                <a:latin typeface="Calibri" pitchFamily="34" charset="0"/>
              </a:defRPr>
            </a:lvl2pPr>
            <a:lvl3pPr marL="1143000" indent="-228600">
              <a:spcBef>
                <a:spcPct val="35000"/>
              </a:spcBef>
              <a:buChar char="•"/>
              <a:tabLst>
                <a:tab pos="723900" algn="l"/>
                <a:tab pos="1447800" algn="l"/>
                <a:tab pos="2171700" algn="l"/>
                <a:tab pos="2895600" algn="l"/>
                <a:tab pos="3619500" algn="l"/>
                <a:tab pos="4343400" algn="l"/>
                <a:tab pos="5067300" algn="l"/>
                <a:tab pos="5791200" algn="l"/>
                <a:tab pos="6515100" algn="l"/>
              </a:tabLst>
              <a:defRPr sz="1600">
                <a:solidFill>
                  <a:srgbClr val="D9D9D9"/>
                </a:solidFill>
                <a:latin typeface="Calibri" pitchFamily="34" charset="0"/>
              </a:defRPr>
            </a:lvl3pPr>
            <a:lvl4pPr marL="1600200" indent="-228600">
              <a:spcBef>
                <a:spcPct val="35000"/>
              </a:spcBef>
              <a:buChar char="–"/>
              <a:tabLst>
                <a:tab pos="723900" algn="l"/>
                <a:tab pos="1447800" algn="l"/>
                <a:tab pos="2171700" algn="l"/>
                <a:tab pos="2895600" algn="l"/>
                <a:tab pos="3619500" algn="l"/>
                <a:tab pos="4343400" algn="l"/>
                <a:tab pos="5067300" algn="l"/>
                <a:tab pos="5791200" algn="l"/>
                <a:tab pos="6515100" algn="l"/>
              </a:tabLst>
              <a:defRPr sz="1600">
                <a:solidFill>
                  <a:srgbClr val="D9D9D9"/>
                </a:solidFill>
                <a:latin typeface="Calibri" pitchFamily="34" charset="0"/>
              </a:defRPr>
            </a:lvl4pPr>
            <a:lvl5pPr marL="2057400" indent="-228600">
              <a:spcBef>
                <a:spcPct val="35000"/>
              </a:spcBef>
              <a:buChar char="»"/>
              <a:tabLst>
                <a:tab pos="723900" algn="l"/>
                <a:tab pos="1447800" algn="l"/>
                <a:tab pos="2171700" algn="l"/>
                <a:tab pos="2895600" algn="l"/>
                <a:tab pos="3619500" algn="l"/>
                <a:tab pos="4343400" algn="l"/>
                <a:tab pos="5067300" algn="l"/>
                <a:tab pos="5791200" algn="l"/>
                <a:tab pos="6515100"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723900" algn="l"/>
                <a:tab pos="1447800" algn="l"/>
                <a:tab pos="2171700" algn="l"/>
                <a:tab pos="2895600" algn="l"/>
                <a:tab pos="3619500" algn="l"/>
                <a:tab pos="4343400" algn="l"/>
                <a:tab pos="5067300" algn="l"/>
                <a:tab pos="5791200" algn="l"/>
                <a:tab pos="6515100"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723900" algn="l"/>
                <a:tab pos="1447800" algn="l"/>
                <a:tab pos="2171700" algn="l"/>
                <a:tab pos="2895600" algn="l"/>
                <a:tab pos="3619500" algn="l"/>
                <a:tab pos="4343400" algn="l"/>
                <a:tab pos="5067300" algn="l"/>
                <a:tab pos="5791200" algn="l"/>
                <a:tab pos="6515100"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723900" algn="l"/>
                <a:tab pos="1447800" algn="l"/>
                <a:tab pos="2171700" algn="l"/>
                <a:tab pos="2895600" algn="l"/>
                <a:tab pos="3619500" algn="l"/>
                <a:tab pos="4343400" algn="l"/>
                <a:tab pos="5067300" algn="l"/>
                <a:tab pos="5791200" algn="l"/>
                <a:tab pos="6515100"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723900" algn="l"/>
                <a:tab pos="1447800" algn="l"/>
                <a:tab pos="2171700" algn="l"/>
                <a:tab pos="2895600" algn="l"/>
                <a:tab pos="3619500" algn="l"/>
                <a:tab pos="4343400" algn="l"/>
                <a:tab pos="5067300" algn="l"/>
                <a:tab pos="5791200" algn="l"/>
                <a:tab pos="6515100" algn="l"/>
              </a:tabLst>
              <a:defRPr sz="1600">
                <a:solidFill>
                  <a:srgbClr val="D9D9D9"/>
                </a:solidFill>
                <a:latin typeface="Calibri" pitchFamily="34" charset="0"/>
              </a:defRPr>
            </a:lvl9pPr>
          </a:lstStyle>
          <a:p>
            <a:pPr algn="r">
              <a:lnSpc>
                <a:spcPct val="98000"/>
              </a:lnSpc>
              <a:spcBef>
                <a:spcPct val="50000"/>
              </a:spcBef>
              <a:spcAft>
                <a:spcPts val="1288"/>
              </a:spcAft>
              <a:buFontTx/>
              <a:buNone/>
            </a:pPr>
            <a:r>
              <a:rPr lang="en-US" altLang="de-DE" sz="2900" dirty="0">
                <a:solidFill>
                  <a:schemeClr val="bg1"/>
                </a:solidFill>
                <a:latin typeface="DejaVu Sans" pitchFamily="34" charset="0"/>
              </a:rPr>
              <a:t>&lt; 10%: </a:t>
            </a:r>
            <a:r>
              <a:rPr lang="en-US" altLang="de-DE" sz="2900" dirty="0" smtClean="0">
                <a:solidFill>
                  <a:schemeClr val="bg1"/>
                </a:solidFill>
                <a:latin typeface="DejaVu Sans" pitchFamily="34" charset="0"/>
              </a:rPr>
              <a:t>Revenue of Software Licensing</a:t>
            </a:r>
            <a:endParaRPr lang="en-US" altLang="de-DE" sz="2900" dirty="0">
              <a:solidFill>
                <a:schemeClr val="bg1"/>
              </a:solidFill>
              <a:latin typeface="DejaVu Sans" pitchFamily="34" charset="0"/>
            </a:endParaRPr>
          </a:p>
          <a:p>
            <a:pPr algn="ctr">
              <a:lnSpc>
                <a:spcPct val="98000"/>
              </a:lnSpc>
              <a:spcBef>
                <a:spcPct val="50000"/>
              </a:spcBef>
              <a:spcAft>
                <a:spcPts val="1288"/>
              </a:spcAft>
              <a:buFontTx/>
              <a:buNone/>
            </a:pPr>
            <a:endParaRPr lang="en-US" altLang="de-DE" sz="2900" dirty="0">
              <a:solidFill>
                <a:schemeClr val="bg1"/>
              </a:solidFill>
              <a:latin typeface="DejaVu Sans" pitchFamily="34" charset="0"/>
            </a:endParaRPr>
          </a:p>
          <a:p>
            <a:pPr algn="ctr">
              <a:lnSpc>
                <a:spcPct val="98000"/>
              </a:lnSpc>
              <a:spcBef>
                <a:spcPct val="50000"/>
              </a:spcBef>
              <a:spcAft>
                <a:spcPts val="1288"/>
              </a:spcAft>
              <a:buFontTx/>
              <a:buNone/>
            </a:pPr>
            <a:endParaRPr lang="en-US" altLang="de-DE" sz="2900" dirty="0">
              <a:solidFill>
                <a:schemeClr val="bg1"/>
              </a:solidFill>
              <a:latin typeface="DejaVu Sans" pitchFamily="34" charset="0"/>
            </a:endParaRPr>
          </a:p>
          <a:p>
            <a:pPr algn="ctr">
              <a:lnSpc>
                <a:spcPct val="98000"/>
              </a:lnSpc>
              <a:spcBef>
                <a:spcPct val="50000"/>
              </a:spcBef>
              <a:spcAft>
                <a:spcPts val="1288"/>
              </a:spcAft>
              <a:buFontTx/>
              <a:buNone/>
            </a:pPr>
            <a:endParaRPr lang="en-US" altLang="de-DE" sz="2900" dirty="0">
              <a:solidFill>
                <a:schemeClr val="bg1"/>
              </a:solidFill>
              <a:latin typeface="DejaVu Sans" pitchFamily="34" charset="0"/>
            </a:endParaRPr>
          </a:p>
        </p:txBody>
      </p:sp>
      <p:sp>
        <p:nvSpPr>
          <p:cNvPr id="53252" name="Rectangle 6"/>
          <p:cNvSpPr>
            <a:spLocks noChangeArrowheads="1"/>
          </p:cNvSpPr>
          <p:nvPr/>
        </p:nvSpPr>
        <p:spPr bwMode="auto">
          <a:xfrm>
            <a:off x="4355976" y="2225040"/>
            <a:ext cx="3991798" cy="64633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r>
              <a:rPr lang="en-US" altLang="de-DE" sz="3600" dirty="0">
                <a:solidFill>
                  <a:schemeClr val="bg1"/>
                </a:solidFill>
                <a:latin typeface="DejaVu Sans" pitchFamily="34" charset="0"/>
              </a:rPr>
              <a:t>~ 90%: </a:t>
            </a:r>
            <a:r>
              <a:rPr lang="en-US" altLang="de-DE" sz="3600" dirty="0" smtClean="0">
                <a:solidFill>
                  <a:schemeClr val="bg1"/>
                </a:solidFill>
                <a:latin typeface="DejaVu Sans" pitchFamily="34" charset="0"/>
              </a:rPr>
              <a:t>Services</a:t>
            </a:r>
            <a:endParaRPr lang="de-DE" altLang="de-DE" sz="3600" dirty="0">
              <a:solidFill>
                <a:schemeClr val="bg1"/>
              </a:solidFill>
              <a:latin typeface="DejaVu Sans" pitchFamily="34" charset="0"/>
            </a:endParaRPr>
          </a:p>
        </p:txBody>
      </p:sp>
    </p:spTree>
    <p:extLst>
      <p:ext uri="{BB962C8B-B14F-4D97-AF65-F5344CB8AC3E}">
        <p14:creationId xmlns:p14="http://schemas.microsoft.com/office/powerpoint/2010/main" val="110694993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ltLang="de-DE" dirty="0">
                <a:solidFill>
                  <a:schemeClr val="bg1"/>
                </a:solidFill>
              </a:rPr>
              <a:t>Open Source Development</a:t>
            </a:r>
            <a:endParaRPr lang="de-DE" dirty="0"/>
          </a:p>
        </p:txBody>
      </p:sp>
      <p:sp>
        <p:nvSpPr>
          <p:cNvPr id="3" name="Inhaltsplatzhalter 2"/>
          <p:cNvSpPr>
            <a:spLocks noGrp="1"/>
          </p:cNvSpPr>
          <p:nvPr>
            <p:ph idx="1"/>
          </p:nvPr>
        </p:nvSpPr>
        <p:spPr/>
        <p:txBody>
          <a:bodyPr/>
          <a:lstStyle/>
          <a:p>
            <a:r>
              <a:rPr lang="en-US" altLang="de-DE" dirty="0">
                <a:solidFill>
                  <a:schemeClr val="bg1"/>
                </a:solidFill>
              </a:rPr>
              <a:t>Public access to code improves the quality</a:t>
            </a:r>
          </a:p>
          <a:p>
            <a:r>
              <a:rPr lang="en-US" altLang="de-DE" dirty="0">
                <a:solidFill>
                  <a:schemeClr val="bg1"/>
                </a:solidFill>
              </a:rPr>
              <a:t>Typically bugs are fixed faster</a:t>
            </a:r>
          </a:p>
          <a:p>
            <a:r>
              <a:rPr lang="en-US" altLang="de-DE" dirty="0">
                <a:solidFill>
                  <a:schemeClr val="bg1"/>
                </a:solidFill>
              </a:rPr>
              <a:t>Often more secure due to multiple scrutiny</a:t>
            </a:r>
          </a:p>
          <a:p>
            <a:r>
              <a:rPr lang="en-US" altLang="de-DE" dirty="0">
                <a:solidFill>
                  <a:schemeClr val="bg1"/>
                </a:solidFill>
              </a:rPr>
              <a:t>Innovation is easier – and...</a:t>
            </a:r>
          </a:p>
          <a:p>
            <a:r>
              <a:rPr lang="en-US" altLang="de-DE" dirty="0">
                <a:solidFill>
                  <a:schemeClr val="bg1"/>
                </a:solidFill>
              </a:rPr>
              <a:t>Users have full control about what they get</a:t>
            </a:r>
          </a:p>
          <a:p>
            <a:r>
              <a:rPr lang="en-US" altLang="de-DE" dirty="0">
                <a:solidFill>
                  <a:schemeClr val="bg1"/>
                </a:solidFill>
              </a:rPr>
              <a:t>...and many more advantages.</a:t>
            </a:r>
          </a:p>
          <a:p>
            <a:endParaRPr lang="de-DE" altLang="de-DE" dirty="0">
              <a:solidFill>
                <a:schemeClr val="bg1"/>
              </a:solidFill>
            </a:endParaRPr>
          </a:p>
          <a:p>
            <a:endParaRPr lang="de-DE" dirty="0"/>
          </a:p>
        </p:txBody>
      </p:sp>
      <p:sp>
        <p:nvSpPr>
          <p:cNvPr id="6" name="Rectangle 6"/>
          <p:cNvSpPr>
            <a:spLocks noChangeArrowheads="1"/>
          </p:cNvSpPr>
          <p:nvPr/>
        </p:nvSpPr>
        <p:spPr bwMode="auto">
          <a:xfrm>
            <a:off x="755650" y="5589588"/>
            <a:ext cx="4610100" cy="3317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accent2"/>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lnSpc>
                <a:spcPct val="98000"/>
              </a:lnSpc>
              <a:spcBef>
                <a:spcPct val="50000"/>
              </a:spcBef>
              <a:spcAft>
                <a:spcPts val="1038"/>
              </a:spcAft>
              <a:buFontTx/>
              <a:buNone/>
            </a:pPr>
            <a:r>
              <a:rPr lang="en-US" altLang="de-DE" dirty="0">
                <a:solidFill>
                  <a:schemeClr val="bg1"/>
                </a:solidFill>
              </a:rPr>
              <a:t>Read </a:t>
            </a:r>
            <a:r>
              <a:rPr lang="en-US" altLang="de-DE" dirty="0">
                <a:solidFill>
                  <a:schemeClr val="bg1"/>
                </a:solidFill>
                <a:hlinkClick r:id="rId2"/>
              </a:rPr>
              <a:t>http://producingoss.org</a:t>
            </a:r>
            <a:r>
              <a:rPr lang="en-US" altLang="de-DE" dirty="0">
                <a:solidFill>
                  <a:schemeClr val="bg1"/>
                </a:solidFill>
              </a:rPr>
              <a:t> by Karl </a:t>
            </a:r>
            <a:r>
              <a:rPr lang="en-US" altLang="de-DE" dirty="0" err="1">
                <a:solidFill>
                  <a:schemeClr val="bg1"/>
                </a:solidFill>
              </a:rPr>
              <a:t>Fogel</a:t>
            </a:r>
            <a:r>
              <a:rPr lang="en-US" altLang="de-DE" dirty="0">
                <a:solidFill>
                  <a:schemeClr val="bg1"/>
                </a:solidFill>
              </a:rPr>
              <a:t> for details</a:t>
            </a:r>
          </a:p>
        </p:txBody>
      </p:sp>
    </p:spTree>
    <p:extLst>
      <p:ext uri="{BB962C8B-B14F-4D97-AF65-F5344CB8AC3E}">
        <p14:creationId xmlns:p14="http://schemas.microsoft.com/office/powerpoint/2010/main" val="21474608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4" name="Titel 1"/>
          <p:cNvSpPr>
            <a:spLocks noGrp="1"/>
          </p:cNvSpPr>
          <p:nvPr>
            <p:ph type="title"/>
          </p:nvPr>
        </p:nvSpPr>
        <p:spPr/>
        <p:txBody>
          <a:bodyPr/>
          <a:lstStyle/>
          <a:p>
            <a:r>
              <a:rPr lang="de-DE" altLang="de-DE" dirty="0" smtClean="0"/>
              <a:t>Open Source Business</a:t>
            </a:r>
          </a:p>
        </p:txBody>
      </p:sp>
      <p:sp>
        <p:nvSpPr>
          <p:cNvPr id="4" name="Inhaltsplatzhalter 3"/>
          <p:cNvSpPr txBox="1">
            <a:spLocks/>
          </p:cNvSpPr>
          <p:nvPr/>
        </p:nvSpPr>
        <p:spPr bwMode="auto">
          <a:xfrm>
            <a:off x="682625" y="1671638"/>
            <a:ext cx="3168650" cy="450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ts val="1800"/>
              </a:spcBef>
              <a:spcAft>
                <a:spcPct val="0"/>
              </a:spcAft>
              <a:buChar char="•"/>
              <a:defRPr sz="1600">
                <a:solidFill>
                  <a:srgbClr val="D9D9D9"/>
                </a:solidFill>
                <a:latin typeface="+mn-lt"/>
                <a:ea typeface="+mn-ea"/>
                <a:cs typeface="+mn-cs"/>
              </a:defRPr>
            </a:lvl1pPr>
            <a:lvl2pPr marL="742950" indent="-285750" algn="l" rtl="0" eaLnBrk="0" fontAlgn="base" hangingPunct="0">
              <a:spcBef>
                <a:spcPts val="1800"/>
              </a:spcBef>
              <a:spcAft>
                <a:spcPct val="0"/>
              </a:spcAft>
              <a:buChar char="–"/>
              <a:defRPr sz="1600">
                <a:solidFill>
                  <a:srgbClr val="D9D9D9"/>
                </a:solidFill>
                <a:latin typeface="+mn-lt"/>
              </a:defRPr>
            </a:lvl2pPr>
            <a:lvl3pPr marL="1085850" indent="-228600" algn="l" rtl="0" eaLnBrk="0" fontAlgn="base" hangingPunct="0">
              <a:spcBef>
                <a:spcPts val="1800"/>
              </a:spcBef>
              <a:spcAft>
                <a:spcPct val="0"/>
              </a:spcAft>
              <a:buChar char="•"/>
              <a:defRPr sz="1600">
                <a:solidFill>
                  <a:srgbClr val="D9D9D9"/>
                </a:solidFill>
                <a:latin typeface="+mn-lt"/>
              </a:defRPr>
            </a:lvl3pPr>
            <a:lvl4pPr marL="1428750" indent="-228600" algn="l" rtl="0" eaLnBrk="0" fontAlgn="base" hangingPunct="0">
              <a:spcBef>
                <a:spcPts val="1800"/>
              </a:spcBef>
              <a:spcAft>
                <a:spcPct val="0"/>
              </a:spcAft>
              <a:buChar char="–"/>
              <a:defRPr sz="1600">
                <a:solidFill>
                  <a:srgbClr val="D9D9D9"/>
                </a:solidFill>
                <a:latin typeface="+mn-lt"/>
              </a:defRPr>
            </a:lvl4pPr>
            <a:lvl5pPr marL="1771650" indent="-228600" algn="l" rtl="0" eaLnBrk="0" fontAlgn="base" hangingPunct="0">
              <a:spcBef>
                <a:spcPts val="1800"/>
              </a:spcBef>
              <a:spcAft>
                <a:spcPct val="0"/>
              </a:spcAft>
              <a:buChar char="»"/>
              <a:defRPr sz="1600">
                <a:solidFill>
                  <a:srgbClr val="D9D9D9"/>
                </a:solidFill>
                <a:latin typeface="+mn-lt"/>
              </a:defRPr>
            </a:lvl5pPr>
            <a:lvl6pPr marL="2228850" indent="-228600" algn="l" rtl="0" eaLnBrk="0" fontAlgn="base" hangingPunct="0">
              <a:spcBef>
                <a:spcPct val="35000"/>
              </a:spcBef>
              <a:spcAft>
                <a:spcPct val="0"/>
              </a:spcAft>
              <a:buChar char="»"/>
              <a:defRPr sz="1600">
                <a:solidFill>
                  <a:srgbClr val="000072"/>
                </a:solidFill>
                <a:latin typeface="+mn-lt"/>
              </a:defRPr>
            </a:lvl6pPr>
            <a:lvl7pPr marL="2686050" indent="-228600" algn="l" rtl="0" eaLnBrk="0" fontAlgn="base" hangingPunct="0">
              <a:spcBef>
                <a:spcPct val="35000"/>
              </a:spcBef>
              <a:spcAft>
                <a:spcPct val="0"/>
              </a:spcAft>
              <a:buChar char="»"/>
              <a:defRPr sz="1600">
                <a:solidFill>
                  <a:srgbClr val="000072"/>
                </a:solidFill>
                <a:latin typeface="+mn-lt"/>
              </a:defRPr>
            </a:lvl7pPr>
            <a:lvl8pPr marL="3143250" indent="-228600" algn="l" rtl="0" eaLnBrk="0" fontAlgn="base" hangingPunct="0">
              <a:spcBef>
                <a:spcPct val="35000"/>
              </a:spcBef>
              <a:spcAft>
                <a:spcPct val="0"/>
              </a:spcAft>
              <a:buChar char="»"/>
              <a:defRPr sz="1600">
                <a:solidFill>
                  <a:srgbClr val="000072"/>
                </a:solidFill>
                <a:latin typeface="+mn-lt"/>
              </a:defRPr>
            </a:lvl8pPr>
            <a:lvl9pPr marL="3600450" indent="-228600" algn="l" rtl="0" eaLnBrk="0" fontAlgn="base" hangingPunct="0">
              <a:spcBef>
                <a:spcPct val="35000"/>
              </a:spcBef>
              <a:spcAft>
                <a:spcPct val="0"/>
              </a:spcAft>
              <a:buChar char="»"/>
              <a:defRPr sz="1600">
                <a:solidFill>
                  <a:srgbClr val="000072"/>
                </a:solidFill>
                <a:latin typeface="+mn-lt"/>
              </a:defRPr>
            </a:lvl9pPr>
          </a:lstStyle>
          <a:p>
            <a:pPr>
              <a:defRPr/>
            </a:pPr>
            <a:r>
              <a:rPr lang="en-US" altLang="de-DE" kern="0" dirty="0" smtClean="0"/>
              <a:t>Niche Market</a:t>
            </a:r>
          </a:p>
          <a:p>
            <a:pPr>
              <a:defRPr/>
            </a:pPr>
            <a:r>
              <a:rPr lang="en-US" altLang="de-DE" kern="0" dirty="0" smtClean="0"/>
              <a:t>"highly sophisticated products that solve a specific set of problems" [</a:t>
            </a:r>
            <a:r>
              <a:rPr lang="en-US" altLang="de-DE" kern="0" dirty="0" err="1" smtClean="0"/>
              <a:t>Holk</a:t>
            </a:r>
            <a:r>
              <a:rPr lang="en-US" altLang="de-DE" kern="0" dirty="0" smtClean="0"/>
              <a:t> &amp; </a:t>
            </a:r>
            <a:r>
              <a:rPr lang="en-US" altLang="de-DE" kern="0" dirty="0" err="1" smtClean="0"/>
              <a:t>Zigari</a:t>
            </a:r>
            <a:r>
              <a:rPr lang="en-US" altLang="de-DE" kern="0" dirty="0" smtClean="0"/>
              <a:t> 2007]</a:t>
            </a:r>
          </a:p>
          <a:p>
            <a:pPr>
              <a:defRPr/>
            </a:pPr>
            <a:endParaRPr lang="en-US" altLang="de-DE" kern="0" dirty="0"/>
          </a:p>
          <a:p>
            <a:pPr>
              <a:defRPr/>
            </a:pPr>
            <a:endParaRPr lang="en-US" altLang="de-DE" kern="0" dirty="0" smtClean="0"/>
          </a:p>
          <a:p>
            <a:pPr>
              <a:defRPr/>
            </a:pPr>
            <a:endParaRPr lang="de-DE" altLang="de-DE" kern="0" dirty="0" smtClean="0"/>
          </a:p>
        </p:txBody>
      </p:sp>
      <p:sp>
        <p:nvSpPr>
          <p:cNvPr id="5" name="Rechteck 4"/>
          <p:cNvSpPr/>
          <p:nvPr/>
        </p:nvSpPr>
        <p:spPr>
          <a:xfrm>
            <a:off x="704369" y="3356992"/>
            <a:ext cx="2238177" cy="461665"/>
          </a:xfrm>
          <a:prstGeom prst="rect">
            <a:avLst/>
          </a:prstGeom>
        </p:spPr>
        <p:txBody>
          <a:bodyPr wrap="none">
            <a:spAutoFit/>
          </a:bodyPr>
          <a:lstStyle/>
          <a:p>
            <a:pPr>
              <a:defRPr/>
            </a:pPr>
            <a:r>
              <a:rPr lang="de-DE" sz="2400" dirty="0" err="1" smtClean="0">
                <a:solidFill>
                  <a:schemeClr val="bg1">
                    <a:lumMod val="85000"/>
                  </a:schemeClr>
                </a:solidFill>
              </a:rPr>
              <a:t>Geoinformatics</a:t>
            </a:r>
            <a:r>
              <a:rPr lang="de-DE" sz="2400" dirty="0" smtClean="0">
                <a:solidFill>
                  <a:schemeClr val="bg1">
                    <a:lumMod val="85000"/>
                  </a:schemeClr>
                </a:solidFill>
              </a:rPr>
              <a:t>?</a:t>
            </a:r>
            <a:endParaRPr lang="en-US" altLang="de-DE" sz="2400" kern="0" dirty="0">
              <a:solidFill>
                <a:schemeClr val="bg1">
                  <a:lumMod val="85000"/>
                </a:schemeClr>
              </a:solidFill>
            </a:endParaRPr>
          </a:p>
        </p:txBody>
      </p:sp>
    </p:spTree>
    <p:extLst>
      <p:ext uri="{BB962C8B-B14F-4D97-AF65-F5344CB8AC3E}">
        <p14:creationId xmlns:p14="http://schemas.microsoft.com/office/powerpoint/2010/main" val="1843271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Inhaltsplatzhalter 3"/>
          <p:cNvSpPr txBox="1">
            <a:spLocks/>
          </p:cNvSpPr>
          <p:nvPr/>
        </p:nvSpPr>
        <p:spPr bwMode="auto">
          <a:xfrm>
            <a:off x="682625" y="1671638"/>
            <a:ext cx="3168650" cy="2413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ts val="1800"/>
              </a:spcBef>
              <a:spcAft>
                <a:spcPct val="0"/>
              </a:spcAft>
              <a:buChar char="•"/>
              <a:defRPr sz="1600">
                <a:solidFill>
                  <a:srgbClr val="D9D9D9"/>
                </a:solidFill>
                <a:latin typeface="+mn-lt"/>
                <a:ea typeface="+mn-ea"/>
                <a:cs typeface="+mn-cs"/>
              </a:defRPr>
            </a:lvl1pPr>
            <a:lvl2pPr marL="742950" indent="-285750" algn="l" rtl="0" eaLnBrk="0" fontAlgn="base" hangingPunct="0">
              <a:spcBef>
                <a:spcPts val="1800"/>
              </a:spcBef>
              <a:spcAft>
                <a:spcPct val="0"/>
              </a:spcAft>
              <a:buChar char="–"/>
              <a:defRPr sz="1600">
                <a:solidFill>
                  <a:srgbClr val="D9D9D9"/>
                </a:solidFill>
                <a:latin typeface="+mn-lt"/>
              </a:defRPr>
            </a:lvl2pPr>
            <a:lvl3pPr marL="1085850" indent="-228600" algn="l" rtl="0" eaLnBrk="0" fontAlgn="base" hangingPunct="0">
              <a:spcBef>
                <a:spcPts val="1800"/>
              </a:spcBef>
              <a:spcAft>
                <a:spcPct val="0"/>
              </a:spcAft>
              <a:buChar char="•"/>
              <a:defRPr sz="1600">
                <a:solidFill>
                  <a:srgbClr val="D9D9D9"/>
                </a:solidFill>
                <a:latin typeface="+mn-lt"/>
              </a:defRPr>
            </a:lvl3pPr>
            <a:lvl4pPr marL="1428750" indent="-228600" algn="l" rtl="0" eaLnBrk="0" fontAlgn="base" hangingPunct="0">
              <a:spcBef>
                <a:spcPts val="1800"/>
              </a:spcBef>
              <a:spcAft>
                <a:spcPct val="0"/>
              </a:spcAft>
              <a:buChar char="–"/>
              <a:defRPr sz="1600">
                <a:solidFill>
                  <a:srgbClr val="D9D9D9"/>
                </a:solidFill>
                <a:latin typeface="+mn-lt"/>
              </a:defRPr>
            </a:lvl4pPr>
            <a:lvl5pPr marL="1771650" indent="-228600" algn="l" rtl="0" eaLnBrk="0" fontAlgn="base" hangingPunct="0">
              <a:spcBef>
                <a:spcPts val="1800"/>
              </a:spcBef>
              <a:spcAft>
                <a:spcPct val="0"/>
              </a:spcAft>
              <a:buChar char="»"/>
              <a:defRPr sz="1600">
                <a:solidFill>
                  <a:srgbClr val="D9D9D9"/>
                </a:solidFill>
                <a:latin typeface="+mn-lt"/>
              </a:defRPr>
            </a:lvl5pPr>
            <a:lvl6pPr marL="2228850" indent="-228600" algn="l" rtl="0" eaLnBrk="0" fontAlgn="base" hangingPunct="0">
              <a:spcBef>
                <a:spcPct val="35000"/>
              </a:spcBef>
              <a:spcAft>
                <a:spcPct val="0"/>
              </a:spcAft>
              <a:buChar char="»"/>
              <a:defRPr sz="1600">
                <a:solidFill>
                  <a:srgbClr val="000072"/>
                </a:solidFill>
                <a:latin typeface="+mn-lt"/>
              </a:defRPr>
            </a:lvl6pPr>
            <a:lvl7pPr marL="2686050" indent="-228600" algn="l" rtl="0" eaLnBrk="0" fontAlgn="base" hangingPunct="0">
              <a:spcBef>
                <a:spcPct val="35000"/>
              </a:spcBef>
              <a:spcAft>
                <a:spcPct val="0"/>
              </a:spcAft>
              <a:buChar char="»"/>
              <a:defRPr sz="1600">
                <a:solidFill>
                  <a:srgbClr val="000072"/>
                </a:solidFill>
                <a:latin typeface="+mn-lt"/>
              </a:defRPr>
            </a:lvl7pPr>
            <a:lvl8pPr marL="3143250" indent="-228600" algn="l" rtl="0" eaLnBrk="0" fontAlgn="base" hangingPunct="0">
              <a:spcBef>
                <a:spcPct val="35000"/>
              </a:spcBef>
              <a:spcAft>
                <a:spcPct val="0"/>
              </a:spcAft>
              <a:buChar char="»"/>
              <a:defRPr sz="1600">
                <a:solidFill>
                  <a:srgbClr val="000072"/>
                </a:solidFill>
                <a:latin typeface="+mn-lt"/>
              </a:defRPr>
            </a:lvl8pPr>
            <a:lvl9pPr marL="3600450" indent="-228600" algn="l" rtl="0" eaLnBrk="0" fontAlgn="base" hangingPunct="0">
              <a:spcBef>
                <a:spcPct val="35000"/>
              </a:spcBef>
              <a:spcAft>
                <a:spcPct val="0"/>
              </a:spcAft>
              <a:buChar char="»"/>
              <a:defRPr sz="1600">
                <a:solidFill>
                  <a:srgbClr val="000072"/>
                </a:solidFill>
                <a:latin typeface="+mn-lt"/>
              </a:defRPr>
            </a:lvl9pPr>
          </a:lstStyle>
          <a:p>
            <a:pPr>
              <a:defRPr/>
            </a:pPr>
            <a:r>
              <a:rPr lang="en-US" altLang="de-DE" kern="0" dirty="0" smtClean="0"/>
              <a:t>Niche Market</a:t>
            </a:r>
          </a:p>
          <a:p>
            <a:pPr>
              <a:defRPr/>
            </a:pPr>
            <a:r>
              <a:rPr lang="en-US" altLang="de-DE" kern="0" dirty="0" smtClean="0"/>
              <a:t>"highly sophisticated products that solve a specific set of problems" [</a:t>
            </a:r>
            <a:r>
              <a:rPr lang="en-US" altLang="de-DE" kern="0" dirty="0" err="1" smtClean="0"/>
              <a:t>Holk</a:t>
            </a:r>
            <a:r>
              <a:rPr lang="en-US" altLang="de-DE" kern="0" dirty="0" smtClean="0"/>
              <a:t> &amp; </a:t>
            </a:r>
            <a:r>
              <a:rPr lang="en-US" altLang="de-DE" kern="0" dirty="0" err="1" smtClean="0"/>
              <a:t>Zigari</a:t>
            </a:r>
            <a:r>
              <a:rPr lang="en-US" altLang="de-DE" kern="0" dirty="0" smtClean="0"/>
              <a:t> 2007]</a:t>
            </a:r>
          </a:p>
          <a:p>
            <a:pPr>
              <a:defRPr/>
            </a:pPr>
            <a:endParaRPr lang="en-US" altLang="de-DE" kern="0" dirty="0"/>
          </a:p>
          <a:p>
            <a:pPr>
              <a:defRPr/>
            </a:pPr>
            <a:endParaRPr lang="en-US" altLang="de-DE" kern="0" dirty="0" smtClean="0"/>
          </a:p>
          <a:p>
            <a:pPr>
              <a:defRPr/>
            </a:pPr>
            <a:endParaRPr lang="de-DE" altLang="de-DE" kern="0" dirty="0" smtClean="0"/>
          </a:p>
        </p:txBody>
      </p:sp>
      <p:grpSp>
        <p:nvGrpSpPr>
          <p:cNvPr id="3" name="Gruppieren 2"/>
          <p:cNvGrpSpPr/>
          <p:nvPr/>
        </p:nvGrpSpPr>
        <p:grpSpPr>
          <a:xfrm>
            <a:off x="704369" y="1641475"/>
            <a:ext cx="8393594" cy="4883150"/>
            <a:chOff x="704369" y="1641475"/>
            <a:chExt cx="8393594" cy="4883150"/>
          </a:xfrm>
        </p:grpSpPr>
        <p:sp>
          <p:nvSpPr>
            <p:cNvPr id="55300" name="Text Box 6"/>
            <p:cNvSpPr txBox="1">
              <a:spLocks noChangeArrowheads="1"/>
            </p:cNvSpPr>
            <p:nvPr/>
          </p:nvSpPr>
          <p:spPr bwMode="auto">
            <a:xfrm>
              <a:off x="4859338" y="2914650"/>
              <a:ext cx="2816225" cy="322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5486" rIns="0" bIns="0"/>
            <a:lstStyle>
              <a:lvl1pPr>
                <a:spcBef>
                  <a:spcPct val="35000"/>
                </a:spcBef>
                <a:buChar char="•"/>
                <a:tabLst>
                  <a:tab pos="723900" algn="l"/>
                  <a:tab pos="1447800" algn="l"/>
                  <a:tab pos="2171700" algn="l"/>
                  <a:tab pos="2895600" algn="l"/>
                </a:tabLst>
                <a:defRPr sz="1600">
                  <a:solidFill>
                    <a:srgbClr val="D9D9D9"/>
                  </a:solidFill>
                  <a:latin typeface="Calibri" pitchFamily="34" charset="0"/>
                </a:defRPr>
              </a:lvl1pPr>
              <a:lvl2pPr marL="742950" indent="-285750">
                <a:spcBef>
                  <a:spcPct val="35000"/>
                </a:spcBef>
                <a:buChar char="–"/>
                <a:tabLst>
                  <a:tab pos="723900" algn="l"/>
                  <a:tab pos="1447800" algn="l"/>
                  <a:tab pos="2171700" algn="l"/>
                  <a:tab pos="2895600" algn="l"/>
                </a:tabLst>
                <a:defRPr sz="1600">
                  <a:solidFill>
                    <a:srgbClr val="D9D9D9"/>
                  </a:solidFill>
                  <a:latin typeface="Calibri" pitchFamily="34" charset="0"/>
                </a:defRPr>
              </a:lvl2pPr>
              <a:lvl3pPr marL="1143000" indent="-228600">
                <a:spcBef>
                  <a:spcPct val="35000"/>
                </a:spcBef>
                <a:buChar char="•"/>
                <a:tabLst>
                  <a:tab pos="723900" algn="l"/>
                  <a:tab pos="1447800" algn="l"/>
                  <a:tab pos="2171700" algn="l"/>
                  <a:tab pos="2895600" algn="l"/>
                </a:tabLst>
                <a:defRPr sz="1600">
                  <a:solidFill>
                    <a:srgbClr val="D9D9D9"/>
                  </a:solidFill>
                  <a:latin typeface="Calibri" pitchFamily="34" charset="0"/>
                </a:defRPr>
              </a:lvl3pPr>
              <a:lvl4pPr marL="1600200" indent="-228600">
                <a:spcBef>
                  <a:spcPct val="35000"/>
                </a:spcBef>
                <a:buChar char="–"/>
                <a:tabLst>
                  <a:tab pos="723900" algn="l"/>
                  <a:tab pos="1447800" algn="l"/>
                  <a:tab pos="2171700" algn="l"/>
                  <a:tab pos="2895600" algn="l"/>
                </a:tabLst>
                <a:defRPr sz="1600">
                  <a:solidFill>
                    <a:srgbClr val="D9D9D9"/>
                  </a:solidFill>
                  <a:latin typeface="Calibri" pitchFamily="34" charset="0"/>
                </a:defRPr>
              </a:lvl4pPr>
              <a:lvl5pPr marL="2057400" indent="-228600">
                <a:spcBef>
                  <a:spcPct val="35000"/>
                </a:spcBef>
                <a:buChar char="»"/>
                <a:tabLst>
                  <a:tab pos="723900" algn="l"/>
                  <a:tab pos="1447800" algn="l"/>
                  <a:tab pos="2171700" algn="l"/>
                  <a:tab pos="2895600"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723900" algn="l"/>
                  <a:tab pos="1447800" algn="l"/>
                  <a:tab pos="2171700" algn="l"/>
                  <a:tab pos="2895600"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723900" algn="l"/>
                  <a:tab pos="1447800" algn="l"/>
                  <a:tab pos="2171700" algn="l"/>
                  <a:tab pos="2895600"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723900" algn="l"/>
                  <a:tab pos="1447800" algn="l"/>
                  <a:tab pos="2171700" algn="l"/>
                  <a:tab pos="2895600"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723900" algn="l"/>
                  <a:tab pos="1447800" algn="l"/>
                  <a:tab pos="2171700" algn="l"/>
                  <a:tab pos="2895600" algn="l"/>
                </a:tabLst>
                <a:defRPr sz="1600">
                  <a:solidFill>
                    <a:srgbClr val="D9D9D9"/>
                  </a:solidFill>
                  <a:latin typeface="Calibri" pitchFamily="34" charset="0"/>
                </a:defRPr>
              </a:lvl9pPr>
            </a:lstStyle>
            <a:p>
              <a:pPr>
                <a:lnSpc>
                  <a:spcPct val="98000"/>
                </a:lnSpc>
                <a:spcBef>
                  <a:spcPct val="50000"/>
                </a:spcBef>
                <a:spcAft>
                  <a:spcPts val="1288"/>
                </a:spcAft>
                <a:buFontTx/>
                <a:buNone/>
              </a:pPr>
              <a:r>
                <a:rPr lang="en-US" altLang="de-DE" sz="2000" i="1" dirty="0" smtClean="0">
                  <a:solidFill>
                    <a:schemeClr val="bg1"/>
                  </a:solidFill>
                  <a:latin typeface="DejaVu Sans" pitchFamily="34" charset="0"/>
                </a:rPr>
                <a:t>Implementation of extensions</a:t>
              </a:r>
              <a:endParaRPr lang="en-US" altLang="de-DE" sz="2000" i="1" dirty="0">
                <a:solidFill>
                  <a:schemeClr val="bg1"/>
                </a:solidFill>
                <a:latin typeface="DejaVu Sans" pitchFamily="34" charset="0"/>
              </a:endParaRPr>
            </a:p>
          </p:txBody>
        </p:sp>
        <p:sp>
          <p:nvSpPr>
            <p:cNvPr id="55301" name="Text Box 7"/>
            <p:cNvSpPr txBox="1">
              <a:spLocks noChangeArrowheads="1"/>
            </p:cNvSpPr>
            <p:nvPr/>
          </p:nvSpPr>
          <p:spPr bwMode="auto">
            <a:xfrm>
              <a:off x="1349375" y="4991100"/>
              <a:ext cx="2157413"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5486" rIns="0" bIns="0"/>
            <a:lstStyle>
              <a:lvl1pPr>
                <a:spcBef>
                  <a:spcPct val="35000"/>
                </a:spcBef>
                <a:buChar char="•"/>
                <a:tabLst>
                  <a:tab pos="723900" algn="l"/>
                  <a:tab pos="1447800" algn="l"/>
                  <a:tab pos="2171700" algn="l"/>
                </a:tabLst>
                <a:defRPr sz="1600">
                  <a:solidFill>
                    <a:srgbClr val="D9D9D9"/>
                  </a:solidFill>
                  <a:latin typeface="Calibri" pitchFamily="34" charset="0"/>
                </a:defRPr>
              </a:lvl1pPr>
              <a:lvl2pPr marL="742950" indent="-285750">
                <a:spcBef>
                  <a:spcPct val="35000"/>
                </a:spcBef>
                <a:buChar char="–"/>
                <a:tabLst>
                  <a:tab pos="723900" algn="l"/>
                  <a:tab pos="1447800" algn="l"/>
                  <a:tab pos="2171700" algn="l"/>
                </a:tabLst>
                <a:defRPr sz="1600">
                  <a:solidFill>
                    <a:srgbClr val="D9D9D9"/>
                  </a:solidFill>
                  <a:latin typeface="Calibri" pitchFamily="34" charset="0"/>
                </a:defRPr>
              </a:lvl2pPr>
              <a:lvl3pPr marL="1143000" indent="-228600">
                <a:spcBef>
                  <a:spcPct val="35000"/>
                </a:spcBef>
                <a:buChar char="•"/>
                <a:tabLst>
                  <a:tab pos="723900" algn="l"/>
                  <a:tab pos="1447800" algn="l"/>
                  <a:tab pos="2171700" algn="l"/>
                </a:tabLst>
                <a:defRPr sz="1600">
                  <a:solidFill>
                    <a:srgbClr val="D9D9D9"/>
                  </a:solidFill>
                  <a:latin typeface="Calibri" pitchFamily="34" charset="0"/>
                </a:defRPr>
              </a:lvl3pPr>
              <a:lvl4pPr marL="1600200" indent="-228600">
                <a:spcBef>
                  <a:spcPct val="35000"/>
                </a:spcBef>
                <a:buChar char="–"/>
                <a:tabLst>
                  <a:tab pos="723900" algn="l"/>
                  <a:tab pos="1447800" algn="l"/>
                  <a:tab pos="2171700" algn="l"/>
                </a:tabLst>
                <a:defRPr sz="1600">
                  <a:solidFill>
                    <a:srgbClr val="D9D9D9"/>
                  </a:solidFill>
                  <a:latin typeface="Calibri" pitchFamily="34" charset="0"/>
                </a:defRPr>
              </a:lvl4pPr>
              <a:lvl5pPr marL="2057400" indent="-228600">
                <a:spcBef>
                  <a:spcPct val="35000"/>
                </a:spcBef>
                <a:buChar char="»"/>
                <a:tabLst>
                  <a:tab pos="723900" algn="l"/>
                  <a:tab pos="1447800" algn="l"/>
                  <a:tab pos="2171700"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723900" algn="l"/>
                  <a:tab pos="1447800" algn="l"/>
                  <a:tab pos="2171700"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723900" algn="l"/>
                  <a:tab pos="1447800" algn="l"/>
                  <a:tab pos="2171700"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723900" algn="l"/>
                  <a:tab pos="1447800" algn="l"/>
                  <a:tab pos="2171700"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723900" algn="l"/>
                  <a:tab pos="1447800" algn="l"/>
                  <a:tab pos="2171700" algn="l"/>
                </a:tabLst>
                <a:defRPr sz="1600">
                  <a:solidFill>
                    <a:srgbClr val="D9D9D9"/>
                  </a:solidFill>
                  <a:latin typeface="Calibri" pitchFamily="34" charset="0"/>
                </a:defRPr>
              </a:lvl9pPr>
            </a:lstStyle>
            <a:p>
              <a:pPr>
                <a:lnSpc>
                  <a:spcPct val="98000"/>
                </a:lnSpc>
                <a:spcBef>
                  <a:spcPct val="50000"/>
                </a:spcBef>
                <a:spcAft>
                  <a:spcPts val="1288"/>
                </a:spcAft>
                <a:buFontTx/>
                <a:buNone/>
              </a:pPr>
              <a:r>
                <a:rPr lang="en-US" altLang="de-DE" sz="2000" i="1">
                  <a:solidFill>
                    <a:schemeClr val="bg1"/>
                  </a:solidFill>
                  <a:latin typeface="DejaVu Sans" pitchFamily="34" charset="0"/>
                </a:rPr>
                <a:t>Maintenance</a:t>
              </a:r>
            </a:p>
          </p:txBody>
        </p:sp>
        <p:sp>
          <p:nvSpPr>
            <p:cNvPr id="55302" name="Text Box 8"/>
            <p:cNvSpPr txBox="1">
              <a:spLocks noChangeArrowheads="1"/>
            </p:cNvSpPr>
            <p:nvPr/>
          </p:nvSpPr>
          <p:spPr bwMode="auto">
            <a:xfrm>
              <a:off x="6132513" y="1641475"/>
              <a:ext cx="2157412" cy="322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5486" rIns="0" bIns="0"/>
            <a:lstStyle>
              <a:lvl1pPr>
                <a:spcBef>
                  <a:spcPct val="35000"/>
                </a:spcBef>
                <a:buChar char="•"/>
                <a:tabLst>
                  <a:tab pos="723900" algn="l"/>
                  <a:tab pos="1447800" algn="l"/>
                  <a:tab pos="2171700" algn="l"/>
                </a:tabLst>
                <a:defRPr sz="1600">
                  <a:solidFill>
                    <a:srgbClr val="D9D9D9"/>
                  </a:solidFill>
                  <a:latin typeface="Calibri" pitchFamily="34" charset="0"/>
                </a:defRPr>
              </a:lvl1pPr>
              <a:lvl2pPr marL="742950" indent="-285750">
                <a:spcBef>
                  <a:spcPct val="35000"/>
                </a:spcBef>
                <a:buChar char="–"/>
                <a:tabLst>
                  <a:tab pos="723900" algn="l"/>
                  <a:tab pos="1447800" algn="l"/>
                  <a:tab pos="2171700" algn="l"/>
                </a:tabLst>
                <a:defRPr sz="1600">
                  <a:solidFill>
                    <a:srgbClr val="D9D9D9"/>
                  </a:solidFill>
                  <a:latin typeface="Calibri" pitchFamily="34" charset="0"/>
                </a:defRPr>
              </a:lvl2pPr>
              <a:lvl3pPr marL="1143000" indent="-228600">
                <a:spcBef>
                  <a:spcPct val="35000"/>
                </a:spcBef>
                <a:buChar char="•"/>
                <a:tabLst>
                  <a:tab pos="723900" algn="l"/>
                  <a:tab pos="1447800" algn="l"/>
                  <a:tab pos="2171700" algn="l"/>
                </a:tabLst>
                <a:defRPr sz="1600">
                  <a:solidFill>
                    <a:srgbClr val="D9D9D9"/>
                  </a:solidFill>
                  <a:latin typeface="Calibri" pitchFamily="34" charset="0"/>
                </a:defRPr>
              </a:lvl3pPr>
              <a:lvl4pPr marL="1600200" indent="-228600">
                <a:spcBef>
                  <a:spcPct val="35000"/>
                </a:spcBef>
                <a:buChar char="–"/>
                <a:tabLst>
                  <a:tab pos="723900" algn="l"/>
                  <a:tab pos="1447800" algn="l"/>
                  <a:tab pos="2171700" algn="l"/>
                </a:tabLst>
                <a:defRPr sz="1600">
                  <a:solidFill>
                    <a:srgbClr val="D9D9D9"/>
                  </a:solidFill>
                  <a:latin typeface="Calibri" pitchFamily="34" charset="0"/>
                </a:defRPr>
              </a:lvl4pPr>
              <a:lvl5pPr marL="2057400" indent="-228600">
                <a:spcBef>
                  <a:spcPct val="35000"/>
                </a:spcBef>
                <a:buChar char="»"/>
                <a:tabLst>
                  <a:tab pos="723900" algn="l"/>
                  <a:tab pos="1447800" algn="l"/>
                  <a:tab pos="2171700"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723900" algn="l"/>
                  <a:tab pos="1447800" algn="l"/>
                  <a:tab pos="2171700"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723900" algn="l"/>
                  <a:tab pos="1447800" algn="l"/>
                  <a:tab pos="2171700"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723900" algn="l"/>
                  <a:tab pos="1447800" algn="l"/>
                  <a:tab pos="2171700"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723900" algn="l"/>
                  <a:tab pos="1447800" algn="l"/>
                  <a:tab pos="2171700" algn="l"/>
                </a:tabLst>
                <a:defRPr sz="1600">
                  <a:solidFill>
                    <a:srgbClr val="D9D9D9"/>
                  </a:solidFill>
                  <a:latin typeface="Calibri" pitchFamily="34" charset="0"/>
                </a:defRPr>
              </a:lvl9pPr>
            </a:lstStyle>
            <a:p>
              <a:pPr>
                <a:lnSpc>
                  <a:spcPct val="98000"/>
                </a:lnSpc>
                <a:spcBef>
                  <a:spcPct val="50000"/>
                </a:spcBef>
                <a:spcAft>
                  <a:spcPts val="1288"/>
                </a:spcAft>
                <a:buFontTx/>
                <a:buNone/>
              </a:pPr>
              <a:r>
                <a:rPr lang="en-US" altLang="de-DE" sz="2000" i="1">
                  <a:solidFill>
                    <a:schemeClr val="bg1"/>
                  </a:solidFill>
                  <a:latin typeface="DejaVu Sans" pitchFamily="34" charset="0"/>
                </a:rPr>
                <a:t>Consulting</a:t>
              </a:r>
            </a:p>
          </p:txBody>
        </p:sp>
        <p:sp>
          <p:nvSpPr>
            <p:cNvPr id="55303" name="Text Box 9"/>
            <p:cNvSpPr txBox="1">
              <a:spLocks noChangeArrowheads="1"/>
            </p:cNvSpPr>
            <p:nvPr/>
          </p:nvSpPr>
          <p:spPr bwMode="auto">
            <a:xfrm>
              <a:off x="7623175" y="3573463"/>
              <a:ext cx="1474788" cy="322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5486" rIns="0" bIns="0"/>
            <a:lstStyle>
              <a:lvl1pPr>
                <a:spcBef>
                  <a:spcPct val="35000"/>
                </a:spcBef>
                <a:buChar char="•"/>
                <a:tabLst>
                  <a:tab pos="723900" algn="l"/>
                  <a:tab pos="1447800" algn="l"/>
                </a:tabLst>
                <a:defRPr sz="1600">
                  <a:solidFill>
                    <a:srgbClr val="D9D9D9"/>
                  </a:solidFill>
                  <a:latin typeface="Calibri" pitchFamily="34" charset="0"/>
                </a:defRPr>
              </a:lvl1pPr>
              <a:lvl2pPr marL="742950" indent="-285750">
                <a:spcBef>
                  <a:spcPct val="35000"/>
                </a:spcBef>
                <a:buChar char="–"/>
                <a:tabLst>
                  <a:tab pos="723900" algn="l"/>
                  <a:tab pos="1447800" algn="l"/>
                </a:tabLst>
                <a:defRPr sz="1600">
                  <a:solidFill>
                    <a:srgbClr val="D9D9D9"/>
                  </a:solidFill>
                  <a:latin typeface="Calibri" pitchFamily="34" charset="0"/>
                </a:defRPr>
              </a:lvl2pPr>
              <a:lvl3pPr marL="1143000" indent="-228600">
                <a:spcBef>
                  <a:spcPct val="35000"/>
                </a:spcBef>
                <a:buChar char="•"/>
                <a:tabLst>
                  <a:tab pos="723900" algn="l"/>
                  <a:tab pos="1447800" algn="l"/>
                </a:tabLst>
                <a:defRPr sz="1600">
                  <a:solidFill>
                    <a:srgbClr val="D9D9D9"/>
                  </a:solidFill>
                  <a:latin typeface="Calibri" pitchFamily="34" charset="0"/>
                </a:defRPr>
              </a:lvl3pPr>
              <a:lvl4pPr marL="1600200" indent="-228600">
                <a:spcBef>
                  <a:spcPct val="35000"/>
                </a:spcBef>
                <a:buChar char="–"/>
                <a:tabLst>
                  <a:tab pos="723900" algn="l"/>
                  <a:tab pos="1447800" algn="l"/>
                </a:tabLst>
                <a:defRPr sz="1600">
                  <a:solidFill>
                    <a:srgbClr val="D9D9D9"/>
                  </a:solidFill>
                  <a:latin typeface="Calibri" pitchFamily="34" charset="0"/>
                </a:defRPr>
              </a:lvl4pPr>
              <a:lvl5pPr marL="2057400" indent="-228600">
                <a:spcBef>
                  <a:spcPct val="35000"/>
                </a:spcBef>
                <a:buChar char="»"/>
                <a:tabLst>
                  <a:tab pos="723900" algn="l"/>
                  <a:tab pos="1447800"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723900" algn="l"/>
                  <a:tab pos="1447800"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723900" algn="l"/>
                  <a:tab pos="1447800"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723900" algn="l"/>
                  <a:tab pos="1447800"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723900" algn="l"/>
                  <a:tab pos="1447800" algn="l"/>
                </a:tabLst>
                <a:defRPr sz="1600">
                  <a:solidFill>
                    <a:srgbClr val="D9D9D9"/>
                  </a:solidFill>
                  <a:latin typeface="Calibri" pitchFamily="34" charset="0"/>
                </a:defRPr>
              </a:lvl9pPr>
            </a:lstStyle>
            <a:p>
              <a:pPr>
                <a:lnSpc>
                  <a:spcPct val="98000"/>
                </a:lnSpc>
                <a:spcBef>
                  <a:spcPct val="50000"/>
                </a:spcBef>
                <a:spcAft>
                  <a:spcPts val="1288"/>
                </a:spcAft>
                <a:buFontTx/>
                <a:buNone/>
              </a:pPr>
              <a:r>
                <a:rPr lang="en-US" altLang="de-DE" sz="2000" i="1">
                  <a:solidFill>
                    <a:schemeClr val="bg1"/>
                  </a:solidFill>
                  <a:latin typeface="DejaVu Sans" pitchFamily="34" charset="0"/>
                </a:rPr>
                <a:t>Support </a:t>
              </a:r>
            </a:p>
          </p:txBody>
        </p:sp>
        <p:sp>
          <p:nvSpPr>
            <p:cNvPr id="55304" name="Text Box 10"/>
            <p:cNvSpPr txBox="1">
              <a:spLocks noChangeArrowheads="1"/>
            </p:cNvSpPr>
            <p:nvPr/>
          </p:nvSpPr>
          <p:spPr bwMode="auto">
            <a:xfrm>
              <a:off x="5724525" y="3924300"/>
              <a:ext cx="2155825" cy="322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5486" rIns="0" bIns="0"/>
            <a:lstStyle>
              <a:lvl1pPr>
                <a:spcBef>
                  <a:spcPct val="35000"/>
                </a:spcBef>
                <a:buChar char="•"/>
                <a:tabLst>
                  <a:tab pos="723900" algn="l"/>
                  <a:tab pos="1447800" algn="l"/>
                  <a:tab pos="2171700" algn="l"/>
                </a:tabLst>
                <a:defRPr sz="1600">
                  <a:solidFill>
                    <a:srgbClr val="D9D9D9"/>
                  </a:solidFill>
                  <a:latin typeface="Calibri" pitchFamily="34" charset="0"/>
                </a:defRPr>
              </a:lvl1pPr>
              <a:lvl2pPr marL="742950" indent="-285750">
                <a:spcBef>
                  <a:spcPct val="35000"/>
                </a:spcBef>
                <a:buChar char="–"/>
                <a:tabLst>
                  <a:tab pos="723900" algn="l"/>
                  <a:tab pos="1447800" algn="l"/>
                  <a:tab pos="2171700" algn="l"/>
                </a:tabLst>
                <a:defRPr sz="1600">
                  <a:solidFill>
                    <a:srgbClr val="D9D9D9"/>
                  </a:solidFill>
                  <a:latin typeface="Calibri" pitchFamily="34" charset="0"/>
                </a:defRPr>
              </a:lvl2pPr>
              <a:lvl3pPr marL="1143000" indent="-228600">
                <a:spcBef>
                  <a:spcPct val="35000"/>
                </a:spcBef>
                <a:buChar char="•"/>
                <a:tabLst>
                  <a:tab pos="723900" algn="l"/>
                  <a:tab pos="1447800" algn="l"/>
                  <a:tab pos="2171700" algn="l"/>
                </a:tabLst>
                <a:defRPr sz="1600">
                  <a:solidFill>
                    <a:srgbClr val="D9D9D9"/>
                  </a:solidFill>
                  <a:latin typeface="Calibri" pitchFamily="34" charset="0"/>
                </a:defRPr>
              </a:lvl3pPr>
              <a:lvl4pPr marL="1600200" indent="-228600">
                <a:spcBef>
                  <a:spcPct val="35000"/>
                </a:spcBef>
                <a:buChar char="–"/>
                <a:tabLst>
                  <a:tab pos="723900" algn="l"/>
                  <a:tab pos="1447800" algn="l"/>
                  <a:tab pos="2171700" algn="l"/>
                </a:tabLst>
                <a:defRPr sz="1600">
                  <a:solidFill>
                    <a:srgbClr val="D9D9D9"/>
                  </a:solidFill>
                  <a:latin typeface="Calibri" pitchFamily="34" charset="0"/>
                </a:defRPr>
              </a:lvl4pPr>
              <a:lvl5pPr marL="2057400" indent="-228600">
                <a:spcBef>
                  <a:spcPct val="35000"/>
                </a:spcBef>
                <a:buChar char="»"/>
                <a:tabLst>
                  <a:tab pos="723900" algn="l"/>
                  <a:tab pos="1447800" algn="l"/>
                  <a:tab pos="2171700"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723900" algn="l"/>
                  <a:tab pos="1447800" algn="l"/>
                  <a:tab pos="2171700"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723900" algn="l"/>
                  <a:tab pos="1447800" algn="l"/>
                  <a:tab pos="2171700"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723900" algn="l"/>
                  <a:tab pos="1447800" algn="l"/>
                  <a:tab pos="2171700"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723900" algn="l"/>
                  <a:tab pos="1447800" algn="l"/>
                  <a:tab pos="2171700" algn="l"/>
                </a:tabLst>
                <a:defRPr sz="1600">
                  <a:solidFill>
                    <a:srgbClr val="D9D9D9"/>
                  </a:solidFill>
                  <a:latin typeface="Calibri" pitchFamily="34" charset="0"/>
                </a:defRPr>
              </a:lvl9pPr>
            </a:lstStyle>
            <a:p>
              <a:pPr>
                <a:lnSpc>
                  <a:spcPct val="98000"/>
                </a:lnSpc>
                <a:spcBef>
                  <a:spcPct val="50000"/>
                </a:spcBef>
                <a:spcAft>
                  <a:spcPts val="1288"/>
                </a:spcAft>
                <a:buFontTx/>
                <a:buNone/>
              </a:pPr>
              <a:r>
                <a:rPr lang="en-US" altLang="de-DE" sz="2000" i="1">
                  <a:solidFill>
                    <a:schemeClr val="bg1"/>
                  </a:solidFill>
                  <a:latin typeface="DejaVu Sans" pitchFamily="34" charset="0"/>
                </a:rPr>
                <a:t>bug fixing</a:t>
              </a:r>
            </a:p>
          </p:txBody>
        </p:sp>
        <p:sp>
          <p:nvSpPr>
            <p:cNvPr id="55305" name="Text Box 11"/>
            <p:cNvSpPr txBox="1">
              <a:spLocks noChangeArrowheads="1"/>
            </p:cNvSpPr>
            <p:nvPr/>
          </p:nvSpPr>
          <p:spPr bwMode="auto">
            <a:xfrm>
              <a:off x="3917950" y="4557713"/>
              <a:ext cx="1944688" cy="322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5486" rIns="0" bIns="0"/>
            <a:lstStyle>
              <a:lvl1pPr>
                <a:spcBef>
                  <a:spcPct val="35000"/>
                </a:spcBef>
                <a:buChar char="•"/>
                <a:tabLst>
                  <a:tab pos="723900" algn="l"/>
                </a:tabLst>
                <a:defRPr sz="1600">
                  <a:solidFill>
                    <a:srgbClr val="D9D9D9"/>
                  </a:solidFill>
                  <a:latin typeface="Calibri" pitchFamily="34" charset="0"/>
                </a:defRPr>
              </a:lvl1pPr>
              <a:lvl2pPr marL="742950" indent="-285750">
                <a:spcBef>
                  <a:spcPct val="35000"/>
                </a:spcBef>
                <a:buChar char="–"/>
                <a:tabLst>
                  <a:tab pos="723900" algn="l"/>
                </a:tabLst>
                <a:defRPr sz="1600">
                  <a:solidFill>
                    <a:srgbClr val="D9D9D9"/>
                  </a:solidFill>
                  <a:latin typeface="Calibri" pitchFamily="34" charset="0"/>
                </a:defRPr>
              </a:lvl2pPr>
              <a:lvl3pPr marL="1143000" indent="-228600">
                <a:spcBef>
                  <a:spcPct val="35000"/>
                </a:spcBef>
                <a:buChar char="•"/>
                <a:tabLst>
                  <a:tab pos="723900" algn="l"/>
                </a:tabLst>
                <a:defRPr sz="1600">
                  <a:solidFill>
                    <a:srgbClr val="D9D9D9"/>
                  </a:solidFill>
                  <a:latin typeface="Calibri" pitchFamily="34" charset="0"/>
                </a:defRPr>
              </a:lvl3pPr>
              <a:lvl4pPr marL="1600200" indent="-228600">
                <a:spcBef>
                  <a:spcPct val="35000"/>
                </a:spcBef>
                <a:buChar char="–"/>
                <a:tabLst>
                  <a:tab pos="723900" algn="l"/>
                </a:tabLst>
                <a:defRPr sz="1600">
                  <a:solidFill>
                    <a:srgbClr val="D9D9D9"/>
                  </a:solidFill>
                  <a:latin typeface="Calibri" pitchFamily="34" charset="0"/>
                </a:defRPr>
              </a:lvl4pPr>
              <a:lvl5pPr marL="2057400" indent="-228600">
                <a:spcBef>
                  <a:spcPct val="35000"/>
                </a:spcBef>
                <a:buChar char="»"/>
                <a:tabLst>
                  <a:tab pos="723900"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723900"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723900"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723900"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723900" algn="l"/>
                </a:tabLst>
                <a:defRPr sz="1600">
                  <a:solidFill>
                    <a:srgbClr val="D9D9D9"/>
                  </a:solidFill>
                  <a:latin typeface="Calibri" pitchFamily="34" charset="0"/>
                </a:defRPr>
              </a:lvl9pPr>
            </a:lstStyle>
            <a:p>
              <a:pPr>
                <a:lnSpc>
                  <a:spcPct val="98000"/>
                </a:lnSpc>
                <a:spcBef>
                  <a:spcPct val="50000"/>
                </a:spcBef>
                <a:spcAft>
                  <a:spcPts val="1288"/>
                </a:spcAft>
                <a:buFontTx/>
                <a:buNone/>
              </a:pPr>
              <a:r>
                <a:rPr lang="en-US" altLang="de-DE" sz="2000" i="1" dirty="0" smtClean="0">
                  <a:solidFill>
                    <a:schemeClr val="bg1"/>
                  </a:solidFill>
                  <a:latin typeface="DejaVu Sans" pitchFamily="34" charset="0"/>
                </a:rPr>
                <a:t>Training and Education</a:t>
              </a:r>
              <a:endParaRPr lang="en-US" altLang="de-DE" sz="2000" i="1" dirty="0">
                <a:solidFill>
                  <a:schemeClr val="bg1"/>
                </a:solidFill>
                <a:latin typeface="DejaVu Sans" pitchFamily="34" charset="0"/>
              </a:endParaRPr>
            </a:p>
          </p:txBody>
        </p:sp>
        <p:sp>
          <p:nvSpPr>
            <p:cNvPr id="55306" name="Text Box 12"/>
            <p:cNvSpPr txBox="1">
              <a:spLocks noChangeArrowheads="1"/>
            </p:cNvSpPr>
            <p:nvPr/>
          </p:nvSpPr>
          <p:spPr bwMode="auto">
            <a:xfrm>
              <a:off x="6448425" y="4840288"/>
              <a:ext cx="2455863" cy="644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5486" rIns="0" bIns="0"/>
            <a:lstStyle>
              <a:lvl1pPr>
                <a:spcBef>
                  <a:spcPct val="35000"/>
                </a:spcBef>
                <a:buChar char="•"/>
                <a:tabLst>
                  <a:tab pos="723900" algn="l"/>
                  <a:tab pos="1447800" algn="l"/>
                  <a:tab pos="2171700" algn="l"/>
                </a:tabLst>
                <a:defRPr sz="1600">
                  <a:solidFill>
                    <a:srgbClr val="D9D9D9"/>
                  </a:solidFill>
                  <a:latin typeface="Calibri" pitchFamily="34" charset="0"/>
                </a:defRPr>
              </a:lvl1pPr>
              <a:lvl2pPr marL="742950" indent="-285750">
                <a:spcBef>
                  <a:spcPct val="35000"/>
                </a:spcBef>
                <a:buChar char="–"/>
                <a:tabLst>
                  <a:tab pos="723900" algn="l"/>
                  <a:tab pos="1447800" algn="l"/>
                  <a:tab pos="2171700" algn="l"/>
                </a:tabLst>
                <a:defRPr sz="1600">
                  <a:solidFill>
                    <a:srgbClr val="D9D9D9"/>
                  </a:solidFill>
                  <a:latin typeface="Calibri" pitchFamily="34" charset="0"/>
                </a:defRPr>
              </a:lvl2pPr>
              <a:lvl3pPr marL="1143000" indent="-228600">
                <a:spcBef>
                  <a:spcPct val="35000"/>
                </a:spcBef>
                <a:buChar char="•"/>
                <a:tabLst>
                  <a:tab pos="723900" algn="l"/>
                  <a:tab pos="1447800" algn="l"/>
                  <a:tab pos="2171700" algn="l"/>
                </a:tabLst>
                <a:defRPr sz="1600">
                  <a:solidFill>
                    <a:srgbClr val="D9D9D9"/>
                  </a:solidFill>
                  <a:latin typeface="Calibri" pitchFamily="34" charset="0"/>
                </a:defRPr>
              </a:lvl3pPr>
              <a:lvl4pPr marL="1600200" indent="-228600">
                <a:spcBef>
                  <a:spcPct val="35000"/>
                </a:spcBef>
                <a:buChar char="–"/>
                <a:tabLst>
                  <a:tab pos="723900" algn="l"/>
                  <a:tab pos="1447800" algn="l"/>
                  <a:tab pos="2171700" algn="l"/>
                </a:tabLst>
                <a:defRPr sz="1600">
                  <a:solidFill>
                    <a:srgbClr val="D9D9D9"/>
                  </a:solidFill>
                  <a:latin typeface="Calibri" pitchFamily="34" charset="0"/>
                </a:defRPr>
              </a:lvl4pPr>
              <a:lvl5pPr marL="2057400" indent="-228600">
                <a:spcBef>
                  <a:spcPct val="35000"/>
                </a:spcBef>
                <a:buChar char="»"/>
                <a:tabLst>
                  <a:tab pos="723900" algn="l"/>
                  <a:tab pos="1447800" algn="l"/>
                  <a:tab pos="2171700"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723900" algn="l"/>
                  <a:tab pos="1447800" algn="l"/>
                  <a:tab pos="2171700"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723900" algn="l"/>
                  <a:tab pos="1447800" algn="l"/>
                  <a:tab pos="2171700"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723900" algn="l"/>
                  <a:tab pos="1447800" algn="l"/>
                  <a:tab pos="2171700"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723900" algn="l"/>
                  <a:tab pos="1447800" algn="l"/>
                  <a:tab pos="2171700" algn="l"/>
                </a:tabLst>
                <a:defRPr sz="1600">
                  <a:solidFill>
                    <a:srgbClr val="D9D9D9"/>
                  </a:solidFill>
                  <a:latin typeface="Calibri" pitchFamily="34" charset="0"/>
                </a:defRPr>
              </a:lvl9pPr>
            </a:lstStyle>
            <a:p>
              <a:pPr algn="ctr">
                <a:lnSpc>
                  <a:spcPct val="98000"/>
                </a:lnSpc>
                <a:spcBef>
                  <a:spcPct val="50000"/>
                </a:spcBef>
                <a:spcAft>
                  <a:spcPts val="1288"/>
                </a:spcAft>
                <a:buFontTx/>
                <a:buNone/>
              </a:pPr>
              <a:r>
                <a:rPr lang="en-US" altLang="de-DE" sz="2000" i="1">
                  <a:solidFill>
                    <a:schemeClr val="bg1"/>
                  </a:solidFill>
                  <a:latin typeface="DejaVu Sans" pitchFamily="34" charset="0"/>
                </a:rPr>
                <a:t>Service Level Agreement</a:t>
              </a:r>
            </a:p>
          </p:txBody>
        </p:sp>
        <p:sp>
          <p:nvSpPr>
            <p:cNvPr id="55307" name="Text Box 14"/>
            <p:cNvSpPr txBox="1">
              <a:spLocks noChangeArrowheads="1"/>
            </p:cNvSpPr>
            <p:nvPr/>
          </p:nvSpPr>
          <p:spPr bwMode="auto">
            <a:xfrm>
              <a:off x="4516438" y="2220913"/>
              <a:ext cx="4183062" cy="322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5486" rIns="0" bIns="0"/>
            <a:lstStyle>
              <a:lvl1pPr>
                <a:spcBef>
                  <a:spcPct val="35000"/>
                </a:spcBef>
                <a:buChar char="•"/>
                <a:tabLst>
                  <a:tab pos="723900" algn="l"/>
                  <a:tab pos="1447800" algn="l"/>
                  <a:tab pos="2171700" algn="l"/>
                  <a:tab pos="2895600" algn="l"/>
                  <a:tab pos="3619500" algn="l"/>
                  <a:tab pos="4343400" algn="l"/>
                </a:tabLst>
                <a:defRPr sz="1600">
                  <a:solidFill>
                    <a:srgbClr val="D9D9D9"/>
                  </a:solidFill>
                  <a:latin typeface="Calibri" pitchFamily="34" charset="0"/>
                </a:defRPr>
              </a:lvl1pPr>
              <a:lvl2pPr marL="742950" indent="-285750">
                <a:spcBef>
                  <a:spcPct val="35000"/>
                </a:spcBef>
                <a:buChar char="–"/>
                <a:tabLst>
                  <a:tab pos="723900" algn="l"/>
                  <a:tab pos="1447800" algn="l"/>
                  <a:tab pos="2171700" algn="l"/>
                  <a:tab pos="2895600" algn="l"/>
                  <a:tab pos="3619500" algn="l"/>
                  <a:tab pos="4343400" algn="l"/>
                </a:tabLst>
                <a:defRPr sz="1600">
                  <a:solidFill>
                    <a:srgbClr val="D9D9D9"/>
                  </a:solidFill>
                  <a:latin typeface="Calibri" pitchFamily="34" charset="0"/>
                </a:defRPr>
              </a:lvl2pPr>
              <a:lvl3pPr marL="1143000" indent="-228600">
                <a:spcBef>
                  <a:spcPct val="35000"/>
                </a:spcBef>
                <a:buChar char="•"/>
                <a:tabLst>
                  <a:tab pos="723900" algn="l"/>
                  <a:tab pos="1447800" algn="l"/>
                  <a:tab pos="2171700" algn="l"/>
                  <a:tab pos="2895600" algn="l"/>
                  <a:tab pos="3619500" algn="l"/>
                  <a:tab pos="4343400" algn="l"/>
                </a:tabLst>
                <a:defRPr sz="1600">
                  <a:solidFill>
                    <a:srgbClr val="D9D9D9"/>
                  </a:solidFill>
                  <a:latin typeface="Calibri" pitchFamily="34" charset="0"/>
                </a:defRPr>
              </a:lvl3pPr>
              <a:lvl4pPr marL="1600200" indent="-228600">
                <a:spcBef>
                  <a:spcPct val="35000"/>
                </a:spcBef>
                <a:buChar char="–"/>
                <a:tabLst>
                  <a:tab pos="723900" algn="l"/>
                  <a:tab pos="1447800" algn="l"/>
                  <a:tab pos="2171700" algn="l"/>
                  <a:tab pos="2895600" algn="l"/>
                  <a:tab pos="3619500" algn="l"/>
                  <a:tab pos="4343400" algn="l"/>
                </a:tabLst>
                <a:defRPr sz="1600">
                  <a:solidFill>
                    <a:srgbClr val="D9D9D9"/>
                  </a:solidFill>
                  <a:latin typeface="Calibri" pitchFamily="34" charset="0"/>
                </a:defRPr>
              </a:lvl4pPr>
              <a:lvl5pPr marL="2057400" indent="-228600">
                <a:spcBef>
                  <a:spcPct val="35000"/>
                </a:spcBef>
                <a:buChar char="»"/>
                <a:tabLst>
                  <a:tab pos="723900" algn="l"/>
                  <a:tab pos="1447800" algn="l"/>
                  <a:tab pos="2171700" algn="l"/>
                  <a:tab pos="2895600" algn="l"/>
                  <a:tab pos="3619500" algn="l"/>
                  <a:tab pos="4343400"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723900" algn="l"/>
                  <a:tab pos="1447800" algn="l"/>
                  <a:tab pos="2171700" algn="l"/>
                  <a:tab pos="2895600" algn="l"/>
                  <a:tab pos="3619500" algn="l"/>
                  <a:tab pos="4343400"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723900" algn="l"/>
                  <a:tab pos="1447800" algn="l"/>
                  <a:tab pos="2171700" algn="l"/>
                  <a:tab pos="2895600" algn="l"/>
                  <a:tab pos="3619500" algn="l"/>
                  <a:tab pos="4343400"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723900" algn="l"/>
                  <a:tab pos="1447800" algn="l"/>
                  <a:tab pos="2171700" algn="l"/>
                  <a:tab pos="2895600" algn="l"/>
                  <a:tab pos="3619500" algn="l"/>
                  <a:tab pos="4343400"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723900" algn="l"/>
                  <a:tab pos="1447800" algn="l"/>
                  <a:tab pos="2171700" algn="l"/>
                  <a:tab pos="2895600" algn="l"/>
                  <a:tab pos="3619500" algn="l"/>
                  <a:tab pos="4343400" algn="l"/>
                </a:tabLst>
                <a:defRPr sz="1600">
                  <a:solidFill>
                    <a:srgbClr val="D9D9D9"/>
                  </a:solidFill>
                  <a:latin typeface="Calibri" pitchFamily="34" charset="0"/>
                </a:defRPr>
              </a:lvl9pPr>
            </a:lstStyle>
            <a:p>
              <a:pPr>
                <a:lnSpc>
                  <a:spcPct val="98000"/>
                </a:lnSpc>
                <a:spcBef>
                  <a:spcPct val="50000"/>
                </a:spcBef>
                <a:spcAft>
                  <a:spcPts val="1288"/>
                </a:spcAft>
                <a:buFontTx/>
                <a:buNone/>
              </a:pPr>
              <a:r>
                <a:rPr lang="en-US" altLang="de-DE" sz="2000" i="1" dirty="0" err="1" smtClean="0">
                  <a:solidFill>
                    <a:schemeClr val="bg1"/>
                  </a:solidFill>
                  <a:latin typeface="DejaVu Sans" pitchFamily="34" charset="0"/>
                </a:rPr>
                <a:t>Spezialized</a:t>
              </a:r>
              <a:r>
                <a:rPr lang="en-US" altLang="de-DE" sz="2000" i="1" dirty="0" smtClean="0">
                  <a:solidFill>
                    <a:schemeClr val="bg1"/>
                  </a:solidFill>
                  <a:latin typeface="DejaVu Sans" pitchFamily="34" charset="0"/>
                </a:rPr>
                <a:t> Distributions</a:t>
              </a:r>
              <a:endParaRPr lang="en-US" altLang="de-DE" sz="2000" i="1" dirty="0">
                <a:solidFill>
                  <a:schemeClr val="bg1"/>
                </a:solidFill>
                <a:latin typeface="DejaVu Sans" pitchFamily="34" charset="0"/>
              </a:endParaRPr>
            </a:p>
          </p:txBody>
        </p:sp>
        <p:sp>
          <p:nvSpPr>
            <p:cNvPr id="2" name="Rechteck 1"/>
            <p:cNvSpPr/>
            <p:nvPr/>
          </p:nvSpPr>
          <p:spPr>
            <a:xfrm>
              <a:off x="5873750" y="6186488"/>
              <a:ext cx="3224213" cy="338137"/>
            </a:xfrm>
            <a:prstGeom prst="rect">
              <a:avLst/>
            </a:prstGeom>
          </p:spPr>
          <p:txBody>
            <a:bodyPr>
              <a:spAutoFit/>
            </a:bodyPr>
            <a:lstStyle/>
            <a:p>
              <a:pPr>
                <a:defRPr/>
              </a:pPr>
              <a:r>
                <a:rPr lang="en-US" dirty="0">
                  <a:solidFill>
                    <a:schemeClr val="bg1">
                      <a:lumMod val="95000"/>
                    </a:schemeClr>
                  </a:solidFill>
                </a:rPr>
                <a:t>[</a:t>
              </a:r>
              <a:r>
                <a:rPr lang="en-US" dirty="0" err="1">
                  <a:solidFill>
                    <a:schemeClr val="bg1">
                      <a:lumMod val="95000"/>
                    </a:schemeClr>
                  </a:solidFill>
                </a:rPr>
                <a:t>Kooths</a:t>
              </a:r>
              <a:r>
                <a:rPr lang="en-US" dirty="0">
                  <a:solidFill>
                    <a:schemeClr val="bg1">
                      <a:lumMod val="95000"/>
                    </a:schemeClr>
                  </a:solidFill>
                </a:rPr>
                <a:t>, </a:t>
              </a:r>
              <a:r>
                <a:rPr lang="en-US" dirty="0" err="1">
                  <a:solidFill>
                    <a:schemeClr val="bg1">
                      <a:lumMod val="95000"/>
                    </a:schemeClr>
                  </a:solidFill>
                </a:rPr>
                <a:t>Langenfurth</a:t>
              </a:r>
              <a:r>
                <a:rPr lang="en-US" dirty="0">
                  <a:solidFill>
                    <a:schemeClr val="bg1">
                      <a:lumMod val="95000"/>
                    </a:schemeClr>
                  </a:solidFill>
                </a:rPr>
                <a:t>, </a:t>
              </a:r>
              <a:r>
                <a:rPr lang="en-US" dirty="0" err="1">
                  <a:solidFill>
                    <a:schemeClr val="bg1">
                      <a:lumMod val="95000"/>
                    </a:schemeClr>
                  </a:solidFill>
                </a:rPr>
                <a:t>Kalwey</a:t>
              </a:r>
              <a:r>
                <a:rPr lang="en-US" dirty="0">
                  <a:solidFill>
                    <a:schemeClr val="bg1">
                      <a:lumMod val="95000"/>
                    </a:schemeClr>
                  </a:solidFill>
                </a:rPr>
                <a:t> 2003]</a:t>
              </a:r>
              <a:endParaRPr lang="de-DE" dirty="0">
                <a:solidFill>
                  <a:schemeClr val="bg1">
                    <a:lumMod val="95000"/>
                  </a:schemeClr>
                </a:solidFill>
              </a:endParaRPr>
            </a:p>
          </p:txBody>
        </p:sp>
        <p:sp>
          <p:nvSpPr>
            <p:cNvPr id="55309" name="Text Box 7"/>
            <p:cNvSpPr txBox="1">
              <a:spLocks noChangeArrowheads="1"/>
            </p:cNvSpPr>
            <p:nvPr/>
          </p:nvSpPr>
          <p:spPr bwMode="auto">
            <a:xfrm>
              <a:off x="711200" y="4214813"/>
              <a:ext cx="2157413"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5486" rIns="0" bIns="0"/>
            <a:lstStyle>
              <a:lvl1pPr>
                <a:spcBef>
                  <a:spcPct val="35000"/>
                </a:spcBef>
                <a:buChar char="•"/>
                <a:tabLst>
                  <a:tab pos="723900" algn="l"/>
                  <a:tab pos="1447800" algn="l"/>
                  <a:tab pos="2171700" algn="l"/>
                </a:tabLst>
                <a:defRPr sz="1600">
                  <a:solidFill>
                    <a:srgbClr val="D9D9D9"/>
                  </a:solidFill>
                  <a:latin typeface="Calibri" pitchFamily="34" charset="0"/>
                </a:defRPr>
              </a:lvl1pPr>
              <a:lvl2pPr marL="742950" indent="-285750">
                <a:spcBef>
                  <a:spcPct val="35000"/>
                </a:spcBef>
                <a:buChar char="–"/>
                <a:tabLst>
                  <a:tab pos="723900" algn="l"/>
                  <a:tab pos="1447800" algn="l"/>
                  <a:tab pos="2171700" algn="l"/>
                </a:tabLst>
                <a:defRPr sz="1600">
                  <a:solidFill>
                    <a:srgbClr val="D9D9D9"/>
                  </a:solidFill>
                  <a:latin typeface="Calibri" pitchFamily="34" charset="0"/>
                </a:defRPr>
              </a:lvl2pPr>
              <a:lvl3pPr marL="1143000" indent="-228600">
                <a:spcBef>
                  <a:spcPct val="35000"/>
                </a:spcBef>
                <a:buChar char="•"/>
                <a:tabLst>
                  <a:tab pos="723900" algn="l"/>
                  <a:tab pos="1447800" algn="l"/>
                  <a:tab pos="2171700" algn="l"/>
                </a:tabLst>
                <a:defRPr sz="1600">
                  <a:solidFill>
                    <a:srgbClr val="D9D9D9"/>
                  </a:solidFill>
                  <a:latin typeface="Calibri" pitchFamily="34" charset="0"/>
                </a:defRPr>
              </a:lvl3pPr>
              <a:lvl4pPr marL="1600200" indent="-228600">
                <a:spcBef>
                  <a:spcPct val="35000"/>
                </a:spcBef>
                <a:buChar char="–"/>
                <a:tabLst>
                  <a:tab pos="723900" algn="l"/>
                  <a:tab pos="1447800" algn="l"/>
                  <a:tab pos="2171700" algn="l"/>
                </a:tabLst>
                <a:defRPr sz="1600">
                  <a:solidFill>
                    <a:srgbClr val="D9D9D9"/>
                  </a:solidFill>
                  <a:latin typeface="Calibri" pitchFamily="34" charset="0"/>
                </a:defRPr>
              </a:lvl4pPr>
              <a:lvl5pPr marL="2057400" indent="-228600">
                <a:spcBef>
                  <a:spcPct val="35000"/>
                </a:spcBef>
                <a:buChar char="»"/>
                <a:tabLst>
                  <a:tab pos="723900" algn="l"/>
                  <a:tab pos="1447800" algn="l"/>
                  <a:tab pos="2171700"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723900" algn="l"/>
                  <a:tab pos="1447800" algn="l"/>
                  <a:tab pos="2171700"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723900" algn="l"/>
                  <a:tab pos="1447800" algn="l"/>
                  <a:tab pos="2171700"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723900" algn="l"/>
                  <a:tab pos="1447800" algn="l"/>
                  <a:tab pos="2171700"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723900" algn="l"/>
                  <a:tab pos="1447800" algn="l"/>
                  <a:tab pos="2171700" algn="l"/>
                </a:tabLst>
                <a:defRPr sz="1600">
                  <a:solidFill>
                    <a:srgbClr val="D9D9D9"/>
                  </a:solidFill>
                  <a:latin typeface="Calibri" pitchFamily="34" charset="0"/>
                </a:defRPr>
              </a:lvl9pPr>
            </a:lstStyle>
            <a:p>
              <a:pPr>
                <a:lnSpc>
                  <a:spcPct val="98000"/>
                </a:lnSpc>
                <a:spcBef>
                  <a:spcPct val="50000"/>
                </a:spcBef>
                <a:spcAft>
                  <a:spcPts val="1288"/>
                </a:spcAft>
                <a:buFontTx/>
                <a:buNone/>
              </a:pPr>
              <a:r>
                <a:rPr lang="en-US" altLang="de-DE" sz="2000" i="1" dirty="0">
                  <a:solidFill>
                    <a:schemeClr val="bg1"/>
                  </a:solidFill>
                  <a:latin typeface="DejaVu Sans" pitchFamily="34" charset="0"/>
                </a:rPr>
                <a:t>Crowd Funding</a:t>
              </a:r>
            </a:p>
          </p:txBody>
        </p:sp>
        <p:sp>
          <p:nvSpPr>
            <p:cNvPr id="17" name="Rechteck 16"/>
            <p:cNvSpPr/>
            <p:nvPr/>
          </p:nvSpPr>
          <p:spPr>
            <a:xfrm>
              <a:off x="704369" y="3356992"/>
              <a:ext cx="2238177" cy="461665"/>
            </a:xfrm>
            <a:prstGeom prst="rect">
              <a:avLst/>
            </a:prstGeom>
          </p:spPr>
          <p:txBody>
            <a:bodyPr wrap="none">
              <a:spAutoFit/>
            </a:bodyPr>
            <a:lstStyle/>
            <a:p>
              <a:pPr>
                <a:defRPr/>
              </a:pPr>
              <a:r>
                <a:rPr lang="de-DE" sz="2400" dirty="0" err="1" smtClean="0">
                  <a:solidFill>
                    <a:schemeClr val="bg1">
                      <a:lumMod val="85000"/>
                    </a:schemeClr>
                  </a:solidFill>
                </a:rPr>
                <a:t>Geoinformatics</a:t>
              </a:r>
              <a:r>
                <a:rPr lang="de-DE" sz="2400" dirty="0" smtClean="0">
                  <a:solidFill>
                    <a:schemeClr val="bg1">
                      <a:lumMod val="85000"/>
                    </a:schemeClr>
                  </a:solidFill>
                </a:rPr>
                <a:t>?</a:t>
              </a:r>
              <a:endParaRPr lang="en-US" altLang="de-DE" sz="2400" kern="0" dirty="0">
                <a:solidFill>
                  <a:schemeClr val="bg1">
                    <a:lumMod val="85000"/>
                  </a:schemeClr>
                </a:solidFill>
              </a:endParaRPr>
            </a:p>
          </p:txBody>
        </p:sp>
      </p:grpSp>
      <p:sp>
        <p:nvSpPr>
          <p:cNvPr id="19" name="Titel 1"/>
          <p:cNvSpPr>
            <a:spLocks noGrp="1"/>
          </p:cNvSpPr>
          <p:nvPr>
            <p:ph type="title"/>
          </p:nvPr>
        </p:nvSpPr>
        <p:spPr/>
        <p:txBody>
          <a:bodyPr/>
          <a:lstStyle/>
          <a:p>
            <a:r>
              <a:rPr lang="de-DE" altLang="de-DE" dirty="0" smtClean="0"/>
              <a:t>Open Source Business</a:t>
            </a:r>
          </a:p>
        </p:txBody>
      </p:sp>
    </p:spTree>
    <p:extLst>
      <p:ext uri="{BB962C8B-B14F-4D97-AF65-F5344CB8AC3E}">
        <p14:creationId xmlns:p14="http://schemas.microsoft.com/office/powerpoint/2010/main" val="382762572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pload.wikimedia.org/wikipedia/commons/thumb/8/8b/Pannage_in_the_New_Forest.JPG/1024px-Pannage_in_the_New_Fore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3231"/>
            <a:ext cx="9153525"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180018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uppieren 3"/>
          <p:cNvGrpSpPr>
            <a:grpSpLocks/>
          </p:cNvGrpSpPr>
          <p:nvPr/>
        </p:nvGrpSpPr>
        <p:grpSpPr bwMode="auto">
          <a:xfrm>
            <a:off x="1149350" y="2046288"/>
            <a:ext cx="6415088" cy="4144962"/>
            <a:chOff x="1149163" y="2045722"/>
            <a:chExt cx="6415940" cy="4145642"/>
          </a:xfrm>
        </p:grpSpPr>
        <p:sp>
          <p:nvSpPr>
            <p:cNvPr id="12292" name="Rechteck 4"/>
            <p:cNvSpPr>
              <a:spLocks noChangeArrowheads="1"/>
            </p:cNvSpPr>
            <p:nvPr/>
          </p:nvSpPr>
          <p:spPr bwMode="auto">
            <a:xfrm>
              <a:off x="2237810" y="2045722"/>
              <a:ext cx="155972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r>
                <a:rPr lang="en-US" altLang="de-DE" sz="2800">
                  <a:solidFill>
                    <a:srgbClr val="FF0000"/>
                  </a:solidFill>
                </a:rPr>
                <a:t>Autodesk</a:t>
              </a:r>
              <a:endParaRPr lang="de-DE" altLang="de-DE" sz="2800">
                <a:solidFill>
                  <a:srgbClr val="FF0000"/>
                </a:solidFill>
              </a:endParaRPr>
            </a:p>
          </p:txBody>
        </p:sp>
        <p:sp>
          <p:nvSpPr>
            <p:cNvPr id="12293" name="Rechteck 5"/>
            <p:cNvSpPr>
              <a:spLocks noChangeArrowheads="1"/>
            </p:cNvSpPr>
            <p:nvPr/>
          </p:nvSpPr>
          <p:spPr bwMode="auto">
            <a:xfrm>
              <a:off x="2409171" y="4216678"/>
              <a:ext cx="1217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r>
                <a:rPr lang="de-DE" altLang="de-DE" sz="2800">
                  <a:solidFill>
                    <a:srgbClr val="FF0000"/>
                  </a:solidFill>
                </a:rPr>
                <a:t>Google</a:t>
              </a:r>
            </a:p>
          </p:txBody>
        </p:sp>
        <p:sp>
          <p:nvSpPr>
            <p:cNvPr id="12294" name="Rechteck 6"/>
            <p:cNvSpPr>
              <a:spLocks noChangeArrowheads="1"/>
            </p:cNvSpPr>
            <p:nvPr/>
          </p:nvSpPr>
          <p:spPr bwMode="auto">
            <a:xfrm>
              <a:off x="4686297" y="2755667"/>
              <a:ext cx="7777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r>
                <a:rPr lang="de-DE" altLang="de-DE" sz="2800">
                  <a:solidFill>
                    <a:srgbClr val="FF0000"/>
                  </a:solidFill>
                </a:rPr>
                <a:t>IBM</a:t>
              </a:r>
            </a:p>
          </p:txBody>
        </p:sp>
        <p:sp>
          <p:nvSpPr>
            <p:cNvPr id="12295" name="Rechteck 7"/>
            <p:cNvSpPr>
              <a:spLocks noChangeArrowheads="1"/>
            </p:cNvSpPr>
            <p:nvPr/>
          </p:nvSpPr>
          <p:spPr bwMode="auto">
            <a:xfrm>
              <a:off x="4947747" y="4199801"/>
              <a:ext cx="159434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r>
                <a:rPr lang="de-DE" altLang="de-DE" sz="2800">
                  <a:solidFill>
                    <a:srgbClr val="FF0000"/>
                  </a:solidFill>
                </a:rPr>
                <a:t>Microsoft</a:t>
              </a:r>
            </a:p>
          </p:txBody>
        </p:sp>
        <p:sp>
          <p:nvSpPr>
            <p:cNvPr id="12296" name="Rechteck 8"/>
            <p:cNvSpPr>
              <a:spLocks noChangeArrowheads="1"/>
            </p:cNvSpPr>
            <p:nvPr/>
          </p:nvSpPr>
          <p:spPr bwMode="auto">
            <a:xfrm>
              <a:off x="1185811" y="5668144"/>
              <a:ext cx="11384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r>
                <a:rPr lang="de-DE" altLang="de-DE" sz="2800">
                  <a:solidFill>
                    <a:srgbClr val="FF0000"/>
                  </a:solidFill>
                </a:rPr>
                <a:t>Adobe</a:t>
              </a:r>
            </a:p>
          </p:txBody>
        </p:sp>
        <p:sp>
          <p:nvSpPr>
            <p:cNvPr id="12297" name="Rechteck 9"/>
            <p:cNvSpPr>
              <a:spLocks noChangeArrowheads="1"/>
            </p:cNvSpPr>
            <p:nvPr/>
          </p:nvSpPr>
          <p:spPr bwMode="auto">
            <a:xfrm>
              <a:off x="6485828" y="5178137"/>
              <a:ext cx="59503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r>
                <a:rPr lang="de-DE" altLang="de-DE" sz="2800">
                  <a:solidFill>
                    <a:srgbClr val="FF0000"/>
                  </a:solidFill>
                </a:rPr>
                <a:t>HP</a:t>
              </a:r>
            </a:p>
          </p:txBody>
        </p:sp>
        <p:sp>
          <p:nvSpPr>
            <p:cNvPr id="12298" name="Rechteck 10"/>
            <p:cNvSpPr>
              <a:spLocks noChangeArrowheads="1"/>
            </p:cNvSpPr>
            <p:nvPr/>
          </p:nvSpPr>
          <p:spPr bwMode="auto">
            <a:xfrm>
              <a:off x="6442039" y="2276872"/>
              <a:ext cx="11230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r>
                <a:rPr lang="en-US" altLang="de-DE" sz="2800">
                  <a:solidFill>
                    <a:srgbClr val="FF0000"/>
                  </a:solidFill>
                </a:rPr>
                <a:t>Oracle</a:t>
              </a:r>
              <a:endParaRPr lang="de-DE" altLang="de-DE" sz="2800">
                <a:solidFill>
                  <a:srgbClr val="FF0000"/>
                </a:solidFill>
              </a:endParaRPr>
            </a:p>
          </p:txBody>
        </p:sp>
        <p:sp>
          <p:nvSpPr>
            <p:cNvPr id="12299" name="Rechteck 11"/>
            <p:cNvSpPr>
              <a:spLocks noChangeArrowheads="1"/>
            </p:cNvSpPr>
            <p:nvPr/>
          </p:nvSpPr>
          <p:spPr bwMode="auto">
            <a:xfrm>
              <a:off x="1149163" y="2793132"/>
              <a:ext cx="7072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r>
                <a:rPr lang="de-DE" altLang="de-DE" sz="2800">
                  <a:solidFill>
                    <a:srgbClr val="FF0000"/>
                  </a:solidFill>
                </a:rPr>
                <a:t>Esri</a:t>
              </a:r>
            </a:p>
          </p:txBody>
        </p:sp>
      </p:grpSp>
      <p:sp>
        <p:nvSpPr>
          <p:cNvPr id="17411" name="Rectangle 2"/>
          <p:cNvSpPr>
            <a:spLocks noGrp="1" noChangeArrowheads="1"/>
          </p:cNvSpPr>
          <p:nvPr>
            <p:ph type="title"/>
          </p:nvPr>
        </p:nvSpPr>
        <p:spPr>
          <a:xfrm>
            <a:off x="539750" y="2708275"/>
            <a:ext cx="8461375" cy="2444750"/>
          </a:xfrm>
          <a:solidFill>
            <a:srgbClr val="DDDDDD">
              <a:alpha val="50195"/>
            </a:srgbClr>
          </a:solidFill>
        </p:spPr>
        <p:txBody>
          <a:bodyPr tIns="180000" bIns="180000"/>
          <a:lstStyle/>
          <a:p>
            <a:pPr algn="r"/>
            <a:r>
              <a:rPr lang="de-DE" altLang="de-DE" sz="4000" dirty="0" smtClean="0">
                <a:solidFill>
                  <a:schemeClr val="bg1"/>
                </a:solidFill>
              </a:rPr>
              <a:t>Open Source </a:t>
            </a:r>
            <a:r>
              <a:rPr lang="de-DE" altLang="de-DE" sz="4000" dirty="0" err="1" smtClean="0">
                <a:solidFill>
                  <a:schemeClr val="bg1"/>
                </a:solidFill>
              </a:rPr>
              <a:t>is</a:t>
            </a:r>
            <a:r>
              <a:rPr lang="de-DE" altLang="de-DE" sz="4000" dirty="0" smtClean="0">
                <a:solidFill>
                  <a:schemeClr val="bg1"/>
                </a:solidFill>
              </a:rPr>
              <a:t> </a:t>
            </a:r>
            <a:r>
              <a:rPr lang="de-DE" altLang="de-DE" sz="4000" dirty="0" err="1" smtClean="0">
                <a:solidFill>
                  <a:schemeClr val="bg1"/>
                </a:solidFill>
              </a:rPr>
              <a:t>used</a:t>
            </a:r>
            <a:r>
              <a:rPr lang="de-DE" altLang="de-DE" sz="4000" dirty="0" smtClean="0">
                <a:solidFill>
                  <a:schemeClr val="bg1"/>
                </a:solidFill>
              </a:rPr>
              <a:t> </a:t>
            </a:r>
            <a:r>
              <a:rPr lang="de-DE" altLang="de-DE" sz="4000" dirty="0" err="1" smtClean="0">
                <a:solidFill>
                  <a:schemeClr val="bg1"/>
                </a:solidFill>
              </a:rPr>
              <a:t>often</a:t>
            </a:r>
            <a:r>
              <a:rPr lang="de-DE" altLang="de-DE" sz="4000" dirty="0" smtClean="0">
                <a:solidFill>
                  <a:schemeClr val="bg1"/>
                </a:solidFill>
              </a:rPr>
              <a:t> </a:t>
            </a:r>
            <a:r>
              <a:rPr lang="de-DE" altLang="de-DE" sz="4000" dirty="0" err="1" smtClean="0">
                <a:solidFill>
                  <a:schemeClr val="bg1"/>
                </a:solidFill>
              </a:rPr>
              <a:t>internally</a:t>
            </a:r>
            <a:r>
              <a:rPr lang="de-DE" altLang="de-DE" sz="4000" dirty="0" smtClean="0">
                <a:solidFill>
                  <a:schemeClr val="bg1"/>
                </a:solidFill>
              </a:rPr>
              <a:t> in </a:t>
            </a:r>
            <a:r>
              <a:rPr lang="de-DE" altLang="de-DE" sz="4000" dirty="0" err="1" smtClean="0">
                <a:solidFill>
                  <a:schemeClr val="bg1"/>
                </a:solidFill>
              </a:rPr>
              <a:t>Closed</a:t>
            </a:r>
            <a:r>
              <a:rPr lang="de-DE" altLang="de-DE" sz="4000" dirty="0" smtClean="0">
                <a:solidFill>
                  <a:schemeClr val="bg1"/>
                </a:solidFill>
              </a:rPr>
              <a:t> Source</a:t>
            </a:r>
          </a:p>
        </p:txBody>
      </p:sp>
    </p:spTree>
    <p:extLst>
      <p:ext uri="{BB962C8B-B14F-4D97-AF65-F5344CB8AC3E}">
        <p14:creationId xmlns:p14="http://schemas.microsoft.com/office/powerpoint/2010/main" val="15330735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Usage</a:t>
            </a:r>
            <a:r>
              <a:rPr lang="de-DE" dirty="0" smtClean="0"/>
              <a:t> </a:t>
            </a:r>
            <a:r>
              <a:rPr lang="de-DE" dirty="0" err="1" smtClean="0"/>
              <a:t>of</a:t>
            </a:r>
            <a:r>
              <a:rPr lang="de-DE" dirty="0" smtClean="0"/>
              <a:t> Open Source in </a:t>
            </a:r>
            <a:r>
              <a:rPr lang="de-DE" dirty="0" err="1" smtClean="0"/>
              <a:t>Closed</a:t>
            </a:r>
            <a:r>
              <a:rPr lang="de-DE" dirty="0" smtClean="0"/>
              <a:t> </a:t>
            </a:r>
            <a:r>
              <a:rPr lang="de-DE" dirty="0"/>
              <a:t>S</a:t>
            </a:r>
            <a:r>
              <a:rPr lang="de-DE" dirty="0" smtClean="0"/>
              <a:t>ource</a:t>
            </a:r>
            <a:endParaRPr lang="de-DE" dirty="0"/>
          </a:p>
        </p:txBody>
      </p:sp>
      <p:sp>
        <p:nvSpPr>
          <p:cNvPr id="3" name="Inhaltsplatzhalter 2"/>
          <p:cNvSpPr>
            <a:spLocks noGrp="1"/>
          </p:cNvSpPr>
          <p:nvPr>
            <p:ph idx="1"/>
          </p:nvPr>
        </p:nvSpPr>
        <p:spPr/>
        <p:txBody>
          <a:bodyPr/>
          <a:lstStyle/>
          <a:p>
            <a:r>
              <a:rPr lang="de-DE" dirty="0" smtClean="0"/>
              <a:t>”an </a:t>
            </a:r>
            <a:r>
              <a:rPr lang="de-DE" dirty="0" err="1" smtClean="0"/>
              <a:t>average</a:t>
            </a:r>
            <a:r>
              <a:rPr lang="de-DE" dirty="0" smtClean="0"/>
              <a:t> </a:t>
            </a:r>
            <a:r>
              <a:rPr lang="en-US" dirty="0" smtClean="0"/>
              <a:t>product </a:t>
            </a:r>
            <a:r>
              <a:rPr lang="en-US" dirty="0"/>
              <a:t>or application contains almost 700 MB </a:t>
            </a:r>
            <a:r>
              <a:rPr lang="en-US" dirty="0" smtClean="0"/>
              <a:t>of code</a:t>
            </a:r>
            <a:r>
              <a:rPr lang="en-US" sz="1800" b="1" dirty="0"/>
              <a:t>, 22% of which is open source software</a:t>
            </a:r>
            <a:r>
              <a:rPr lang="en-US" dirty="0"/>
              <a:t> </a:t>
            </a:r>
            <a:r>
              <a:rPr lang="en-US" dirty="0" smtClean="0"/>
              <a:t>… </a:t>
            </a:r>
            <a:r>
              <a:rPr lang="en-US" sz="2000" b="1" dirty="0" smtClean="0"/>
              <a:t>almost </a:t>
            </a:r>
            <a:r>
              <a:rPr lang="en-US" sz="2000" b="1" dirty="0"/>
              <a:t>80% </a:t>
            </a:r>
            <a:r>
              <a:rPr lang="en-US" dirty="0"/>
              <a:t>of newly deployed code is </a:t>
            </a:r>
            <a:r>
              <a:rPr lang="en-US" dirty="0" smtClean="0"/>
              <a:t>Open </a:t>
            </a:r>
            <a:r>
              <a:rPr lang="de-DE" dirty="0" smtClean="0"/>
              <a:t>Source” [1]</a:t>
            </a:r>
          </a:p>
          <a:p>
            <a:r>
              <a:rPr lang="de-DE" dirty="0" smtClean="0"/>
              <a:t>"</a:t>
            </a:r>
            <a:r>
              <a:rPr lang="de-DE" sz="2000" b="1" dirty="0" smtClean="0"/>
              <a:t>44</a:t>
            </a:r>
            <a:r>
              <a:rPr lang="de-DE" sz="2000" b="1" dirty="0"/>
              <a:t>%</a:t>
            </a:r>
            <a:r>
              <a:rPr lang="de-DE" b="1" dirty="0"/>
              <a:t> </a:t>
            </a:r>
            <a:r>
              <a:rPr lang="de-DE" b="1" dirty="0" err="1"/>
              <a:t>of</a:t>
            </a:r>
            <a:r>
              <a:rPr lang="de-DE" b="1" dirty="0"/>
              <a:t> </a:t>
            </a:r>
            <a:r>
              <a:rPr lang="de-DE" b="1" dirty="0" smtClean="0"/>
              <a:t>all </a:t>
            </a:r>
            <a:r>
              <a:rPr lang="de-DE" b="1" dirty="0" err="1" smtClean="0"/>
              <a:t>code</a:t>
            </a:r>
            <a:r>
              <a:rPr lang="de-DE" b="1" dirty="0" smtClean="0"/>
              <a:t> </a:t>
            </a:r>
            <a:r>
              <a:rPr lang="de-DE" b="1" dirty="0"/>
              <a:t>was Open </a:t>
            </a:r>
            <a:r>
              <a:rPr lang="de-DE" b="1" dirty="0" smtClean="0"/>
              <a:t>Source</a:t>
            </a:r>
            <a:r>
              <a:rPr lang="de-DE" dirty="0"/>
              <a:t> ” </a:t>
            </a:r>
            <a:r>
              <a:rPr lang="de-DE" dirty="0" smtClean="0"/>
              <a:t> [2]</a:t>
            </a:r>
          </a:p>
          <a:p>
            <a:r>
              <a:rPr lang="de-DE" dirty="0" smtClean="0"/>
              <a:t>"</a:t>
            </a:r>
            <a:r>
              <a:rPr lang="en-US" dirty="0"/>
              <a:t>sampling continues to find </a:t>
            </a:r>
            <a:r>
              <a:rPr lang="en-US" dirty="0" smtClean="0"/>
              <a:t>that between </a:t>
            </a:r>
            <a:r>
              <a:rPr lang="en-US" dirty="0"/>
              <a:t>30 and 70% of code submitted </a:t>
            </a:r>
            <a:r>
              <a:rPr lang="en-US" dirty="0" smtClean="0"/>
              <a:t>as Internally </a:t>
            </a:r>
            <a:r>
              <a:rPr lang="en-US" dirty="0"/>
              <a:t>d</a:t>
            </a:r>
            <a:r>
              <a:rPr lang="en-US" dirty="0" smtClean="0"/>
              <a:t>eveloped </a:t>
            </a:r>
            <a:r>
              <a:rPr lang="en-US" dirty="0"/>
              <a:t>is identifiably </a:t>
            </a:r>
            <a:r>
              <a:rPr lang="en-US" dirty="0" smtClean="0"/>
              <a:t>from third-parties</a:t>
            </a:r>
            <a:r>
              <a:rPr lang="en-US" dirty="0"/>
              <a:t>, most often in the form of </a:t>
            </a:r>
            <a:r>
              <a:rPr lang="en-US" dirty="0" smtClean="0"/>
              <a:t> Open </a:t>
            </a:r>
            <a:r>
              <a:rPr lang="de-DE" dirty="0" smtClean="0"/>
              <a:t>Source </a:t>
            </a:r>
            <a:r>
              <a:rPr lang="de-DE" dirty="0" err="1"/>
              <a:t>components</a:t>
            </a:r>
            <a:r>
              <a:rPr lang="de-DE" dirty="0"/>
              <a:t> </a:t>
            </a:r>
            <a:r>
              <a:rPr lang="de-DE" dirty="0" err="1"/>
              <a:t>and</a:t>
            </a:r>
            <a:r>
              <a:rPr lang="de-DE" dirty="0"/>
              <a:t> Commercial </a:t>
            </a:r>
            <a:r>
              <a:rPr lang="de-DE" dirty="0" err="1"/>
              <a:t>libraries</a:t>
            </a:r>
            <a:r>
              <a:rPr lang="de-DE" dirty="0"/>
              <a:t>” </a:t>
            </a:r>
            <a:r>
              <a:rPr lang="de-DE" dirty="0" smtClean="0"/>
              <a:t>[3]</a:t>
            </a:r>
            <a:endParaRPr lang="de-DE" dirty="0"/>
          </a:p>
        </p:txBody>
      </p:sp>
      <p:sp>
        <p:nvSpPr>
          <p:cNvPr id="4" name="Textfeld 3"/>
          <p:cNvSpPr txBox="1"/>
          <p:nvPr/>
        </p:nvSpPr>
        <p:spPr>
          <a:xfrm>
            <a:off x="827584" y="4862770"/>
            <a:ext cx="6984776" cy="1192634"/>
          </a:xfrm>
          <a:prstGeom prst="rect">
            <a:avLst/>
          </a:prstGeom>
          <a:noFill/>
        </p:spPr>
        <p:txBody>
          <a:bodyPr wrap="square" rtlCol="0">
            <a:spAutoFit/>
          </a:bodyPr>
          <a:lstStyle/>
          <a:p>
            <a:r>
              <a:rPr lang="en-US" sz="1100" dirty="0">
                <a:solidFill>
                  <a:schemeClr val="bg1">
                    <a:lumMod val="95000"/>
                  </a:schemeClr>
                </a:solidFill>
              </a:rPr>
              <a:t>zit. </a:t>
            </a:r>
            <a:r>
              <a:rPr lang="en-US" sz="1100" dirty="0" err="1">
                <a:solidFill>
                  <a:schemeClr val="bg1">
                    <a:lumMod val="95000"/>
                  </a:schemeClr>
                </a:solidFill>
              </a:rPr>
              <a:t>nach</a:t>
            </a:r>
            <a:r>
              <a:rPr lang="en-US" sz="1100" dirty="0">
                <a:solidFill>
                  <a:schemeClr val="bg1">
                    <a:lumMod val="95000"/>
                  </a:schemeClr>
                </a:solidFill>
              </a:rPr>
              <a:t> Carlo </a:t>
            </a:r>
            <a:r>
              <a:rPr lang="en-US" sz="1100" dirty="0" err="1">
                <a:solidFill>
                  <a:schemeClr val="bg1">
                    <a:lumMod val="95000"/>
                  </a:schemeClr>
                </a:solidFill>
              </a:rPr>
              <a:t>Daffara</a:t>
            </a:r>
            <a:r>
              <a:rPr lang="en-US" sz="1100" dirty="0">
                <a:solidFill>
                  <a:schemeClr val="bg1">
                    <a:lumMod val="95000"/>
                  </a:schemeClr>
                </a:solidFill>
              </a:rPr>
              <a:t> </a:t>
            </a:r>
            <a:r>
              <a:rPr lang="en-US" sz="1100" dirty="0" smtClean="0">
                <a:solidFill>
                  <a:schemeClr val="bg1">
                    <a:lumMod val="95000"/>
                  </a:schemeClr>
                </a:solidFill>
              </a:rPr>
              <a:t>(2012): </a:t>
            </a:r>
            <a:r>
              <a:rPr lang="en-US" sz="1100" dirty="0">
                <a:solidFill>
                  <a:schemeClr val="bg1">
                    <a:lumMod val="95000"/>
                  </a:schemeClr>
                </a:solidFill>
              </a:rPr>
              <a:t>Estimating the economic contribution of Open </a:t>
            </a:r>
            <a:r>
              <a:rPr lang="en-US" sz="1100" dirty="0" smtClean="0">
                <a:solidFill>
                  <a:schemeClr val="bg1">
                    <a:lumMod val="95000"/>
                  </a:schemeClr>
                </a:solidFill>
              </a:rPr>
              <a:t>Source Software </a:t>
            </a:r>
            <a:r>
              <a:rPr lang="en-US" sz="1100" dirty="0">
                <a:solidFill>
                  <a:schemeClr val="bg1">
                    <a:lumMod val="95000"/>
                  </a:schemeClr>
                </a:solidFill>
              </a:rPr>
              <a:t>to the European economy. In: Shane </a:t>
            </a:r>
            <a:r>
              <a:rPr lang="en-US" sz="1100" dirty="0" smtClean="0">
                <a:solidFill>
                  <a:schemeClr val="bg1">
                    <a:lumMod val="95000"/>
                  </a:schemeClr>
                </a:solidFill>
              </a:rPr>
              <a:t>Coughlan (</a:t>
            </a:r>
            <a:r>
              <a:rPr lang="en-US" sz="1100" dirty="0" err="1" smtClean="0">
                <a:solidFill>
                  <a:schemeClr val="bg1">
                    <a:lumMod val="95000"/>
                  </a:schemeClr>
                </a:solidFill>
              </a:rPr>
              <a:t>Hrsg</a:t>
            </a:r>
            <a:r>
              <a:rPr lang="en-US" sz="1100" dirty="0" smtClean="0">
                <a:solidFill>
                  <a:schemeClr val="bg1">
                    <a:lumMod val="95000"/>
                  </a:schemeClr>
                </a:solidFill>
              </a:rPr>
              <a:t>.) (2012) The </a:t>
            </a:r>
            <a:r>
              <a:rPr lang="en-US" sz="1100" dirty="0">
                <a:solidFill>
                  <a:schemeClr val="bg1">
                    <a:lumMod val="95000"/>
                  </a:schemeClr>
                </a:solidFill>
              </a:rPr>
              <a:t>First </a:t>
            </a:r>
            <a:r>
              <a:rPr lang="en-US" sz="1100" dirty="0" err="1">
                <a:solidFill>
                  <a:schemeClr val="bg1">
                    <a:lumMod val="95000"/>
                  </a:schemeClr>
                </a:solidFill>
              </a:rPr>
              <a:t>OpenForum</a:t>
            </a:r>
            <a:r>
              <a:rPr lang="en-US" sz="1100" dirty="0">
                <a:solidFill>
                  <a:schemeClr val="bg1">
                    <a:lumMod val="95000"/>
                  </a:schemeClr>
                </a:solidFill>
              </a:rPr>
              <a:t> Academy Conference </a:t>
            </a:r>
            <a:r>
              <a:rPr lang="en-US" sz="1100" dirty="0" smtClean="0">
                <a:solidFill>
                  <a:schemeClr val="bg1">
                    <a:lumMod val="95000"/>
                  </a:schemeClr>
                </a:solidFill>
              </a:rPr>
              <a:t>Proceedings</a:t>
            </a:r>
            <a:endParaRPr lang="en-US" sz="1100" dirty="0">
              <a:solidFill>
                <a:schemeClr val="bg1">
                  <a:lumMod val="95000"/>
                </a:schemeClr>
              </a:solidFill>
            </a:endParaRPr>
          </a:p>
          <a:p>
            <a:r>
              <a:rPr lang="en-US" sz="1100" dirty="0" smtClean="0">
                <a:solidFill>
                  <a:schemeClr val="bg1">
                    <a:lumMod val="95000"/>
                  </a:schemeClr>
                </a:solidFill>
              </a:rPr>
              <a:t>[1] </a:t>
            </a:r>
            <a:r>
              <a:rPr lang="en-US" sz="1100" dirty="0" err="1" smtClean="0">
                <a:solidFill>
                  <a:schemeClr val="bg1">
                    <a:lumMod val="95000"/>
                  </a:schemeClr>
                </a:solidFill>
              </a:rPr>
              <a:t>McQuaide</a:t>
            </a:r>
            <a:r>
              <a:rPr lang="en-US" sz="1100" dirty="0">
                <a:solidFill>
                  <a:schemeClr val="bg1">
                    <a:lumMod val="95000"/>
                  </a:schemeClr>
                </a:solidFill>
              </a:rPr>
              <a:t>, B., “Distributed Multi-Source Development </a:t>
            </a:r>
            <a:r>
              <a:rPr lang="en-US" sz="1100" dirty="0" smtClean="0">
                <a:solidFill>
                  <a:schemeClr val="bg1">
                    <a:lumMod val="95000"/>
                  </a:schemeClr>
                </a:solidFill>
              </a:rPr>
              <a:t>with </a:t>
            </a:r>
            <a:r>
              <a:rPr lang="de-DE" sz="1100" dirty="0" smtClean="0">
                <a:solidFill>
                  <a:schemeClr val="bg1">
                    <a:lumMod val="95000"/>
                  </a:schemeClr>
                </a:solidFill>
              </a:rPr>
              <a:t>Open </a:t>
            </a:r>
            <a:r>
              <a:rPr lang="de-DE" sz="1100" dirty="0">
                <a:solidFill>
                  <a:schemeClr val="bg1">
                    <a:lumMod val="95000"/>
                  </a:schemeClr>
                </a:solidFill>
              </a:rPr>
              <a:t>Source:”, </a:t>
            </a:r>
            <a:r>
              <a:rPr lang="de-DE" sz="1100" dirty="0" err="1">
                <a:solidFill>
                  <a:schemeClr val="bg1">
                    <a:lumMod val="95000"/>
                  </a:schemeClr>
                </a:solidFill>
              </a:rPr>
              <a:t>LinuxCon</a:t>
            </a:r>
            <a:r>
              <a:rPr lang="de-DE" sz="1100" dirty="0">
                <a:solidFill>
                  <a:schemeClr val="bg1">
                    <a:lumMod val="95000"/>
                  </a:schemeClr>
                </a:solidFill>
              </a:rPr>
              <a:t> </a:t>
            </a:r>
            <a:r>
              <a:rPr lang="de-DE" sz="1100" dirty="0" smtClean="0">
                <a:solidFill>
                  <a:schemeClr val="bg1">
                    <a:lumMod val="95000"/>
                  </a:schemeClr>
                </a:solidFill>
              </a:rPr>
              <a:t>2010</a:t>
            </a:r>
          </a:p>
          <a:p>
            <a:r>
              <a:rPr lang="de-DE" sz="1100" dirty="0" smtClean="0">
                <a:solidFill>
                  <a:schemeClr val="bg1">
                    <a:lumMod val="95000"/>
                  </a:schemeClr>
                </a:solidFill>
              </a:rPr>
              <a:t>[2] </a:t>
            </a:r>
            <a:r>
              <a:rPr lang="en-US" sz="1100" dirty="0" err="1">
                <a:solidFill>
                  <a:schemeClr val="bg1">
                    <a:lumMod val="95000"/>
                  </a:schemeClr>
                </a:solidFill>
              </a:rPr>
              <a:t>Daffara</a:t>
            </a:r>
            <a:r>
              <a:rPr lang="en-US" sz="1100" dirty="0">
                <a:solidFill>
                  <a:schemeClr val="bg1">
                    <a:lumMod val="95000"/>
                  </a:schemeClr>
                </a:solidFill>
              </a:rPr>
              <a:t>, C. “The Economic Value of Open Source Software</a:t>
            </a:r>
            <a:r>
              <a:rPr lang="en-US" sz="1100" dirty="0" smtClean="0">
                <a:solidFill>
                  <a:schemeClr val="bg1">
                    <a:lumMod val="95000"/>
                  </a:schemeClr>
                </a:solidFill>
              </a:rPr>
              <a:t>”. Submitted </a:t>
            </a:r>
            <a:r>
              <a:rPr lang="en-US" sz="1100" dirty="0">
                <a:solidFill>
                  <a:schemeClr val="bg1">
                    <a:lumMod val="95000"/>
                  </a:schemeClr>
                </a:solidFill>
              </a:rPr>
              <a:t>presentation, </a:t>
            </a:r>
            <a:r>
              <a:rPr lang="en-US" sz="1100" dirty="0" err="1">
                <a:solidFill>
                  <a:schemeClr val="bg1">
                    <a:lumMod val="95000"/>
                  </a:schemeClr>
                </a:solidFill>
              </a:rPr>
              <a:t>TransferSummit</a:t>
            </a:r>
            <a:r>
              <a:rPr lang="en-US" sz="1100" dirty="0">
                <a:solidFill>
                  <a:schemeClr val="bg1">
                    <a:lumMod val="95000"/>
                  </a:schemeClr>
                </a:solidFill>
              </a:rPr>
              <a:t> Oxford </a:t>
            </a:r>
            <a:r>
              <a:rPr lang="en-US" sz="1100" dirty="0" smtClean="0">
                <a:solidFill>
                  <a:schemeClr val="bg1">
                    <a:lumMod val="95000"/>
                  </a:schemeClr>
                </a:solidFill>
              </a:rPr>
              <a:t>2010</a:t>
            </a:r>
          </a:p>
          <a:p>
            <a:r>
              <a:rPr lang="en-US" sz="1100" dirty="0" smtClean="0">
                <a:solidFill>
                  <a:schemeClr val="bg1">
                    <a:lumMod val="95000"/>
                  </a:schemeClr>
                </a:solidFill>
              </a:rPr>
              <a:t>[3</a:t>
            </a:r>
            <a:r>
              <a:rPr lang="en-US" sz="1100" dirty="0">
                <a:solidFill>
                  <a:schemeClr val="bg1">
                    <a:lumMod val="95000"/>
                  </a:schemeClr>
                </a:solidFill>
              </a:rPr>
              <a:t>] </a:t>
            </a:r>
            <a:r>
              <a:rPr lang="en-US" sz="1100" dirty="0" err="1">
                <a:solidFill>
                  <a:schemeClr val="bg1">
                    <a:lumMod val="95000"/>
                  </a:schemeClr>
                </a:solidFill>
              </a:rPr>
              <a:t>Veracode</a:t>
            </a:r>
            <a:r>
              <a:rPr lang="en-US" sz="1100" dirty="0">
                <a:solidFill>
                  <a:schemeClr val="bg1">
                    <a:lumMod val="95000"/>
                  </a:schemeClr>
                </a:solidFill>
              </a:rPr>
              <a:t>, “State of Software Security Report volume 3”, 2011</a:t>
            </a:r>
            <a:endParaRPr lang="de-DE" sz="1100" dirty="0">
              <a:solidFill>
                <a:schemeClr val="bg1">
                  <a:lumMod val="95000"/>
                </a:schemeClr>
              </a:solidFill>
            </a:endParaRPr>
          </a:p>
        </p:txBody>
      </p:sp>
    </p:spTree>
    <p:extLst>
      <p:ext uri="{BB962C8B-B14F-4D97-AF65-F5344CB8AC3E}">
        <p14:creationId xmlns:p14="http://schemas.microsoft.com/office/powerpoint/2010/main" val="246815860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uppieren 3"/>
          <p:cNvGrpSpPr>
            <a:grpSpLocks/>
          </p:cNvGrpSpPr>
          <p:nvPr/>
        </p:nvGrpSpPr>
        <p:grpSpPr bwMode="auto">
          <a:xfrm>
            <a:off x="1149350" y="2046288"/>
            <a:ext cx="6415088" cy="4144962"/>
            <a:chOff x="1149163" y="2045722"/>
            <a:chExt cx="6415940" cy="4145642"/>
          </a:xfrm>
        </p:grpSpPr>
        <p:sp>
          <p:nvSpPr>
            <p:cNvPr id="12292" name="Rechteck 4"/>
            <p:cNvSpPr>
              <a:spLocks noChangeArrowheads="1"/>
            </p:cNvSpPr>
            <p:nvPr/>
          </p:nvSpPr>
          <p:spPr bwMode="auto">
            <a:xfrm>
              <a:off x="2237810" y="2045722"/>
              <a:ext cx="155972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r>
                <a:rPr lang="en-US" altLang="de-DE" sz="2800">
                  <a:solidFill>
                    <a:srgbClr val="FF0000"/>
                  </a:solidFill>
                </a:rPr>
                <a:t>Autodesk</a:t>
              </a:r>
              <a:endParaRPr lang="de-DE" altLang="de-DE" sz="2800">
                <a:solidFill>
                  <a:srgbClr val="FF0000"/>
                </a:solidFill>
              </a:endParaRPr>
            </a:p>
          </p:txBody>
        </p:sp>
        <p:sp>
          <p:nvSpPr>
            <p:cNvPr id="12293" name="Rechteck 5"/>
            <p:cNvSpPr>
              <a:spLocks noChangeArrowheads="1"/>
            </p:cNvSpPr>
            <p:nvPr/>
          </p:nvSpPr>
          <p:spPr bwMode="auto">
            <a:xfrm>
              <a:off x="2409171" y="4216678"/>
              <a:ext cx="1217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r>
                <a:rPr lang="de-DE" altLang="de-DE" sz="2800">
                  <a:solidFill>
                    <a:srgbClr val="FF0000"/>
                  </a:solidFill>
                </a:rPr>
                <a:t>Google</a:t>
              </a:r>
            </a:p>
          </p:txBody>
        </p:sp>
        <p:sp>
          <p:nvSpPr>
            <p:cNvPr id="12294" name="Rechteck 6"/>
            <p:cNvSpPr>
              <a:spLocks noChangeArrowheads="1"/>
            </p:cNvSpPr>
            <p:nvPr/>
          </p:nvSpPr>
          <p:spPr bwMode="auto">
            <a:xfrm>
              <a:off x="4686297" y="2755667"/>
              <a:ext cx="7777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r>
                <a:rPr lang="de-DE" altLang="de-DE" sz="2800">
                  <a:solidFill>
                    <a:srgbClr val="FF0000"/>
                  </a:solidFill>
                </a:rPr>
                <a:t>IBM</a:t>
              </a:r>
            </a:p>
          </p:txBody>
        </p:sp>
        <p:sp>
          <p:nvSpPr>
            <p:cNvPr id="12295" name="Rechteck 7"/>
            <p:cNvSpPr>
              <a:spLocks noChangeArrowheads="1"/>
            </p:cNvSpPr>
            <p:nvPr/>
          </p:nvSpPr>
          <p:spPr bwMode="auto">
            <a:xfrm>
              <a:off x="4947747" y="4199801"/>
              <a:ext cx="159434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r>
                <a:rPr lang="de-DE" altLang="de-DE" sz="2800">
                  <a:solidFill>
                    <a:srgbClr val="FF0000"/>
                  </a:solidFill>
                </a:rPr>
                <a:t>Microsoft</a:t>
              </a:r>
            </a:p>
          </p:txBody>
        </p:sp>
        <p:sp>
          <p:nvSpPr>
            <p:cNvPr id="12296" name="Rechteck 8"/>
            <p:cNvSpPr>
              <a:spLocks noChangeArrowheads="1"/>
            </p:cNvSpPr>
            <p:nvPr/>
          </p:nvSpPr>
          <p:spPr bwMode="auto">
            <a:xfrm>
              <a:off x="1185811" y="5668144"/>
              <a:ext cx="11384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r>
                <a:rPr lang="de-DE" altLang="de-DE" sz="2800">
                  <a:solidFill>
                    <a:srgbClr val="FF0000"/>
                  </a:solidFill>
                </a:rPr>
                <a:t>Adobe</a:t>
              </a:r>
            </a:p>
          </p:txBody>
        </p:sp>
        <p:sp>
          <p:nvSpPr>
            <p:cNvPr id="12297" name="Rechteck 9"/>
            <p:cNvSpPr>
              <a:spLocks noChangeArrowheads="1"/>
            </p:cNvSpPr>
            <p:nvPr/>
          </p:nvSpPr>
          <p:spPr bwMode="auto">
            <a:xfrm>
              <a:off x="6485828" y="5178137"/>
              <a:ext cx="59503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r>
                <a:rPr lang="de-DE" altLang="de-DE" sz="2800">
                  <a:solidFill>
                    <a:srgbClr val="FF0000"/>
                  </a:solidFill>
                </a:rPr>
                <a:t>HP</a:t>
              </a:r>
            </a:p>
          </p:txBody>
        </p:sp>
        <p:sp>
          <p:nvSpPr>
            <p:cNvPr id="12298" name="Rechteck 10"/>
            <p:cNvSpPr>
              <a:spLocks noChangeArrowheads="1"/>
            </p:cNvSpPr>
            <p:nvPr/>
          </p:nvSpPr>
          <p:spPr bwMode="auto">
            <a:xfrm>
              <a:off x="6442039" y="2276872"/>
              <a:ext cx="11230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r>
                <a:rPr lang="en-US" altLang="de-DE" sz="2800">
                  <a:solidFill>
                    <a:srgbClr val="FF0000"/>
                  </a:solidFill>
                </a:rPr>
                <a:t>Oracle</a:t>
              </a:r>
              <a:endParaRPr lang="de-DE" altLang="de-DE" sz="2800">
                <a:solidFill>
                  <a:srgbClr val="FF0000"/>
                </a:solidFill>
              </a:endParaRPr>
            </a:p>
          </p:txBody>
        </p:sp>
        <p:sp>
          <p:nvSpPr>
            <p:cNvPr id="12299" name="Rechteck 11"/>
            <p:cNvSpPr>
              <a:spLocks noChangeArrowheads="1"/>
            </p:cNvSpPr>
            <p:nvPr/>
          </p:nvSpPr>
          <p:spPr bwMode="auto">
            <a:xfrm>
              <a:off x="1149163" y="2793132"/>
              <a:ext cx="7072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r>
                <a:rPr lang="de-DE" altLang="de-DE" sz="2800">
                  <a:solidFill>
                    <a:srgbClr val="FF0000"/>
                  </a:solidFill>
                </a:rPr>
                <a:t>Esri</a:t>
              </a:r>
            </a:p>
          </p:txBody>
        </p:sp>
      </p:grpSp>
      <p:sp>
        <p:nvSpPr>
          <p:cNvPr id="17411" name="Rectangle 2"/>
          <p:cNvSpPr>
            <a:spLocks noGrp="1" noChangeArrowheads="1"/>
          </p:cNvSpPr>
          <p:nvPr>
            <p:ph type="title"/>
          </p:nvPr>
        </p:nvSpPr>
        <p:spPr>
          <a:xfrm>
            <a:off x="539750" y="2708275"/>
            <a:ext cx="8461375" cy="2444750"/>
          </a:xfrm>
          <a:solidFill>
            <a:srgbClr val="DDDDDD">
              <a:alpha val="50195"/>
            </a:srgbClr>
          </a:solidFill>
        </p:spPr>
        <p:txBody>
          <a:bodyPr tIns="180000" bIns="180000"/>
          <a:lstStyle/>
          <a:p>
            <a:pPr algn="r"/>
            <a:r>
              <a:rPr lang="de-DE" altLang="de-DE" sz="4000" dirty="0" smtClean="0">
                <a:solidFill>
                  <a:schemeClr val="bg1"/>
                </a:solidFill>
              </a:rPr>
              <a:t>Open Source </a:t>
            </a:r>
            <a:r>
              <a:rPr lang="de-DE" altLang="de-DE" sz="4000" dirty="0" err="1" smtClean="0">
                <a:solidFill>
                  <a:schemeClr val="bg1"/>
                </a:solidFill>
              </a:rPr>
              <a:t>contributes</a:t>
            </a:r>
            <a:r>
              <a:rPr lang="de-DE" altLang="de-DE" sz="4000" dirty="0" smtClean="0">
                <a:solidFill>
                  <a:schemeClr val="bg1"/>
                </a:solidFill>
              </a:rPr>
              <a:t> </a:t>
            </a:r>
            <a:r>
              <a:rPr lang="de-DE" altLang="de-DE" sz="4000" dirty="0" err="1" smtClean="0">
                <a:solidFill>
                  <a:schemeClr val="bg1"/>
                </a:solidFill>
              </a:rPr>
              <a:t>significantly</a:t>
            </a:r>
            <a:r>
              <a:rPr lang="de-DE" altLang="de-DE" sz="4000" dirty="0" smtClean="0">
                <a:solidFill>
                  <a:schemeClr val="bg1"/>
                </a:solidFill>
              </a:rPr>
              <a:t> </a:t>
            </a:r>
            <a:r>
              <a:rPr lang="de-DE" altLang="de-DE" sz="4000" dirty="0" err="1" smtClean="0">
                <a:solidFill>
                  <a:schemeClr val="bg1"/>
                </a:solidFill>
              </a:rPr>
              <a:t>to</a:t>
            </a:r>
            <a:r>
              <a:rPr lang="de-DE" altLang="de-DE" sz="4000" dirty="0" smtClean="0">
                <a:solidFill>
                  <a:schemeClr val="bg1"/>
                </a:solidFill>
              </a:rPr>
              <a:t> </a:t>
            </a:r>
            <a:r>
              <a:rPr lang="de-DE" altLang="de-DE" sz="4000" dirty="0" err="1" smtClean="0">
                <a:solidFill>
                  <a:schemeClr val="bg1"/>
                </a:solidFill>
              </a:rPr>
              <a:t>economy</a:t>
            </a:r>
            <a:endParaRPr lang="de-DE" altLang="de-DE" sz="4000" dirty="0" smtClean="0">
              <a:solidFill>
                <a:schemeClr val="bg1"/>
              </a:solidFill>
            </a:endParaRPr>
          </a:p>
        </p:txBody>
      </p:sp>
    </p:spTree>
    <p:extLst>
      <p:ext uri="{BB962C8B-B14F-4D97-AF65-F5344CB8AC3E}">
        <p14:creationId xmlns:p14="http://schemas.microsoft.com/office/powerpoint/2010/main" val="14351736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ltLang="de-DE" dirty="0" err="1" smtClean="0">
                <a:solidFill>
                  <a:schemeClr val="bg1"/>
                </a:solidFill>
              </a:rPr>
              <a:t>Contribution</a:t>
            </a:r>
            <a:r>
              <a:rPr lang="de-DE" altLang="de-DE" dirty="0" smtClean="0">
                <a:solidFill>
                  <a:schemeClr val="bg1"/>
                </a:solidFill>
              </a:rPr>
              <a:t> </a:t>
            </a:r>
            <a:r>
              <a:rPr lang="de-DE" altLang="de-DE" dirty="0" err="1" smtClean="0">
                <a:solidFill>
                  <a:schemeClr val="bg1"/>
                </a:solidFill>
              </a:rPr>
              <a:t>to</a:t>
            </a:r>
            <a:r>
              <a:rPr lang="de-DE" altLang="de-DE" dirty="0" smtClean="0">
                <a:solidFill>
                  <a:schemeClr val="bg1"/>
                </a:solidFill>
              </a:rPr>
              <a:t> </a:t>
            </a:r>
            <a:r>
              <a:rPr lang="de-DE" altLang="de-DE" dirty="0" err="1" smtClean="0">
                <a:solidFill>
                  <a:schemeClr val="bg1"/>
                </a:solidFill>
              </a:rPr>
              <a:t>to</a:t>
            </a:r>
            <a:r>
              <a:rPr lang="de-DE" altLang="de-DE" dirty="0" smtClean="0">
                <a:solidFill>
                  <a:schemeClr val="bg1"/>
                </a:solidFill>
              </a:rPr>
              <a:t> </a:t>
            </a:r>
            <a:r>
              <a:rPr lang="de-DE" altLang="de-DE" dirty="0" err="1">
                <a:solidFill>
                  <a:schemeClr val="bg1"/>
                </a:solidFill>
              </a:rPr>
              <a:t>economy</a:t>
            </a:r>
            <a:endParaRPr lang="de-DE" dirty="0"/>
          </a:p>
        </p:txBody>
      </p:sp>
      <p:sp>
        <p:nvSpPr>
          <p:cNvPr id="3" name="Inhaltsplatzhalter 2"/>
          <p:cNvSpPr>
            <a:spLocks noGrp="1"/>
          </p:cNvSpPr>
          <p:nvPr>
            <p:ph idx="1"/>
          </p:nvPr>
        </p:nvSpPr>
        <p:spPr/>
        <p:txBody>
          <a:bodyPr/>
          <a:lstStyle/>
          <a:p>
            <a:r>
              <a:rPr lang="en-US" dirty="0" smtClean="0"/>
              <a:t>2005: HP </a:t>
            </a:r>
            <a:r>
              <a:rPr lang="en-US" dirty="0"/>
              <a:t>reported </a:t>
            </a:r>
            <a:r>
              <a:rPr lang="en-US" sz="2400" b="1" dirty="0"/>
              <a:t>Linux-related </a:t>
            </a:r>
            <a:r>
              <a:rPr lang="en-US" sz="2400" b="1" dirty="0" smtClean="0"/>
              <a:t>revenues </a:t>
            </a:r>
            <a:r>
              <a:rPr lang="en-US" dirty="0" smtClean="0"/>
              <a:t>higher </a:t>
            </a:r>
            <a:r>
              <a:rPr lang="en-US" dirty="0"/>
              <a:t>than 2.5B</a:t>
            </a:r>
            <a:r>
              <a:rPr lang="en-US" dirty="0" smtClean="0"/>
              <a:t>$ [1]</a:t>
            </a:r>
          </a:p>
          <a:p>
            <a:r>
              <a:rPr lang="en-US" dirty="0" smtClean="0"/>
              <a:t>2005:  IBM reports </a:t>
            </a:r>
            <a:r>
              <a:rPr lang="de-DE" sz="2000" b="1" dirty="0" smtClean="0"/>
              <a:t>OSS-</a:t>
            </a:r>
            <a:r>
              <a:rPr lang="de-DE" sz="2000" b="1" dirty="0" err="1" smtClean="0"/>
              <a:t>related</a:t>
            </a:r>
            <a:r>
              <a:rPr lang="de-DE" sz="2000" b="1" dirty="0" smtClean="0"/>
              <a:t> </a:t>
            </a:r>
            <a:r>
              <a:rPr lang="de-DE" sz="2000" b="1" dirty="0" err="1"/>
              <a:t>revenues</a:t>
            </a:r>
            <a:r>
              <a:rPr lang="de-DE" sz="2000" b="1" dirty="0"/>
              <a:t> </a:t>
            </a:r>
            <a:r>
              <a:rPr lang="de-DE" dirty="0" err="1"/>
              <a:t>of</a:t>
            </a:r>
            <a:r>
              <a:rPr lang="de-DE" dirty="0"/>
              <a:t> 4.5B</a:t>
            </a:r>
            <a:r>
              <a:rPr lang="de-DE" dirty="0" smtClean="0"/>
              <a:t>$ [1]</a:t>
            </a:r>
          </a:p>
          <a:p>
            <a:endParaRPr lang="de-DE" dirty="0"/>
          </a:p>
          <a:p>
            <a:r>
              <a:rPr lang="de-DE" dirty="0" smtClean="0"/>
              <a:t>"</a:t>
            </a:r>
            <a:r>
              <a:rPr lang="en-US" dirty="0" smtClean="0"/>
              <a:t>[…] </a:t>
            </a:r>
            <a:r>
              <a:rPr lang="en-US" dirty="0"/>
              <a:t>Open </a:t>
            </a:r>
            <a:r>
              <a:rPr lang="en-US" dirty="0" smtClean="0"/>
              <a:t>Source does </a:t>
            </a:r>
            <a:r>
              <a:rPr lang="en-US" dirty="0"/>
              <a:t>have at least an immediate economic effect through </a:t>
            </a:r>
            <a:r>
              <a:rPr lang="en-US" dirty="0" smtClean="0"/>
              <a:t>code reuse </a:t>
            </a:r>
            <a:r>
              <a:rPr lang="en-US" dirty="0"/>
              <a:t>and effort </a:t>
            </a:r>
            <a:r>
              <a:rPr lang="en-US" dirty="0" smtClean="0"/>
              <a:t>reduction</a:t>
            </a:r>
            <a:r>
              <a:rPr lang="en-US" dirty="0"/>
              <a:t> […]</a:t>
            </a:r>
            <a:r>
              <a:rPr lang="en-US" dirty="0" smtClean="0"/>
              <a:t> [of] at </a:t>
            </a:r>
            <a:r>
              <a:rPr lang="en-US" dirty="0"/>
              <a:t>least </a:t>
            </a:r>
            <a:r>
              <a:rPr lang="en-US" sz="2400" b="1" dirty="0"/>
              <a:t>114B€/year</a:t>
            </a:r>
            <a:r>
              <a:rPr lang="en-US" dirty="0"/>
              <a:t>, through direct savings</a:t>
            </a:r>
            <a:r>
              <a:rPr lang="en-US" dirty="0" smtClean="0"/>
              <a:t>, reduction </a:t>
            </a:r>
            <a:r>
              <a:rPr lang="en-US" dirty="0"/>
              <a:t>in project failure and improvements in </a:t>
            </a:r>
            <a:r>
              <a:rPr lang="en-US" dirty="0" smtClean="0"/>
              <a:t>code maintenance </a:t>
            </a:r>
            <a:r>
              <a:rPr lang="en-US" dirty="0"/>
              <a:t>costs - equivalent to </a:t>
            </a:r>
            <a:r>
              <a:rPr lang="en-US" b="1" dirty="0"/>
              <a:t>30% of the entire </a:t>
            </a:r>
            <a:r>
              <a:rPr lang="en-US" b="1" dirty="0" smtClean="0"/>
              <a:t>software and </a:t>
            </a:r>
            <a:r>
              <a:rPr lang="en-US" b="1" dirty="0"/>
              <a:t>services market</a:t>
            </a:r>
            <a:r>
              <a:rPr lang="en-US" dirty="0" smtClean="0"/>
              <a:t>. " [1]</a:t>
            </a:r>
            <a:endParaRPr lang="de-DE" dirty="0"/>
          </a:p>
        </p:txBody>
      </p:sp>
      <p:sp>
        <p:nvSpPr>
          <p:cNvPr id="4" name="Textfeld 3"/>
          <p:cNvSpPr txBox="1"/>
          <p:nvPr/>
        </p:nvSpPr>
        <p:spPr>
          <a:xfrm>
            <a:off x="827584" y="5552509"/>
            <a:ext cx="7560840" cy="430887"/>
          </a:xfrm>
          <a:prstGeom prst="rect">
            <a:avLst/>
          </a:prstGeom>
          <a:noFill/>
        </p:spPr>
        <p:txBody>
          <a:bodyPr wrap="square" rtlCol="0">
            <a:spAutoFit/>
          </a:bodyPr>
          <a:lstStyle/>
          <a:p>
            <a:r>
              <a:rPr lang="en-US" sz="1100" dirty="0" smtClean="0">
                <a:solidFill>
                  <a:schemeClr val="bg1">
                    <a:lumMod val="95000"/>
                  </a:schemeClr>
                </a:solidFill>
              </a:rPr>
              <a:t>[1] Carlo </a:t>
            </a:r>
            <a:r>
              <a:rPr lang="en-US" sz="1100" dirty="0" err="1">
                <a:solidFill>
                  <a:schemeClr val="bg1">
                    <a:lumMod val="95000"/>
                  </a:schemeClr>
                </a:solidFill>
              </a:rPr>
              <a:t>Daffara</a:t>
            </a:r>
            <a:r>
              <a:rPr lang="en-US" sz="1100" dirty="0">
                <a:solidFill>
                  <a:schemeClr val="bg1">
                    <a:lumMod val="95000"/>
                  </a:schemeClr>
                </a:solidFill>
              </a:rPr>
              <a:t> </a:t>
            </a:r>
            <a:r>
              <a:rPr lang="en-US" sz="1100" dirty="0" smtClean="0">
                <a:solidFill>
                  <a:schemeClr val="bg1">
                    <a:lumMod val="95000"/>
                  </a:schemeClr>
                </a:solidFill>
              </a:rPr>
              <a:t>(2012): </a:t>
            </a:r>
            <a:r>
              <a:rPr lang="en-US" sz="1100" dirty="0">
                <a:solidFill>
                  <a:schemeClr val="bg1">
                    <a:lumMod val="95000"/>
                  </a:schemeClr>
                </a:solidFill>
              </a:rPr>
              <a:t>Estimating the economic contribution of Open </a:t>
            </a:r>
            <a:r>
              <a:rPr lang="en-US" sz="1100" dirty="0" smtClean="0">
                <a:solidFill>
                  <a:schemeClr val="bg1">
                    <a:lumMod val="95000"/>
                  </a:schemeClr>
                </a:solidFill>
              </a:rPr>
              <a:t>Source Software </a:t>
            </a:r>
            <a:r>
              <a:rPr lang="en-US" sz="1100" dirty="0">
                <a:solidFill>
                  <a:schemeClr val="bg1">
                    <a:lumMod val="95000"/>
                  </a:schemeClr>
                </a:solidFill>
              </a:rPr>
              <a:t>to the European </a:t>
            </a:r>
            <a:r>
              <a:rPr lang="en-US" sz="1100" dirty="0" smtClean="0">
                <a:solidFill>
                  <a:schemeClr val="bg1">
                    <a:lumMod val="95000"/>
                  </a:schemeClr>
                </a:solidFill>
              </a:rPr>
              <a:t>economy. </a:t>
            </a:r>
            <a:r>
              <a:rPr lang="en-US" sz="1100" dirty="0">
                <a:solidFill>
                  <a:schemeClr val="bg1">
                    <a:lumMod val="95000"/>
                  </a:schemeClr>
                </a:solidFill>
              </a:rPr>
              <a:t>In:  In: Shane Coughlan (</a:t>
            </a:r>
            <a:r>
              <a:rPr lang="en-US" sz="1100" dirty="0" err="1">
                <a:solidFill>
                  <a:schemeClr val="bg1">
                    <a:lumMod val="95000"/>
                  </a:schemeClr>
                </a:solidFill>
              </a:rPr>
              <a:t>Hrsg</a:t>
            </a:r>
            <a:r>
              <a:rPr lang="en-US" sz="1100" dirty="0">
                <a:solidFill>
                  <a:schemeClr val="bg1">
                    <a:lumMod val="95000"/>
                  </a:schemeClr>
                </a:solidFill>
              </a:rPr>
              <a:t>.) (2012) The First </a:t>
            </a:r>
            <a:r>
              <a:rPr lang="en-US" sz="1100" dirty="0" err="1">
                <a:solidFill>
                  <a:schemeClr val="bg1">
                    <a:lumMod val="95000"/>
                  </a:schemeClr>
                </a:solidFill>
              </a:rPr>
              <a:t>OpenForum</a:t>
            </a:r>
            <a:r>
              <a:rPr lang="en-US" sz="1100" dirty="0">
                <a:solidFill>
                  <a:schemeClr val="bg1">
                    <a:lumMod val="95000"/>
                  </a:schemeClr>
                </a:solidFill>
              </a:rPr>
              <a:t> Academy Conference Proceedings</a:t>
            </a:r>
          </a:p>
        </p:txBody>
      </p:sp>
    </p:spTree>
    <p:extLst>
      <p:ext uri="{BB962C8B-B14F-4D97-AF65-F5344CB8AC3E}">
        <p14:creationId xmlns:p14="http://schemas.microsoft.com/office/powerpoint/2010/main" val="164584476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el 1"/>
          <p:cNvSpPr>
            <a:spLocks noGrp="1"/>
          </p:cNvSpPr>
          <p:nvPr>
            <p:ph type="title"/>
          </p:nvPr>
        </p:nvSpPr>
        <p:spPr/>
        <p:txBody>
          <a:bodyPr/>
          <a:lstStyle/>
          <a:p>
            <a:r>
              <a:rPr lang="de-DE" altLang="de-DE" dirty="0" err="1" smtClean="0"/>
              <a:t>Some</a:t>
            </a:r>
            <a:r>
              <a:rPr lang="de-DE" altLang="de-DE" dirty="0" smtClean="0"/>
              <a:t> </a:t>
            </a:r>
            <a:r>
              <a:rPr lang="de-DE" altLang="de-DE" dirty="0" err="1" smtClean="0"/>
              <a:t>economic</a:t>
            </a:r>
            <a:r>
              <a:rPr lang="de-DE" altLang="de-DE" dirty="0" smtClean="0"/>
              <a:t> </a:t>
            </a:r>
            <a:r>
              <a:rPr lang="de-DE" altLang="de-DE" dirty="0" err="1" smtClean="0"/>
              <a:t>key</a:t>
            </a:r>
            <a:r>
              <a:rPr lang="de-DE" altLang="de-DE" dirty="0" smtClean="0"/>
              <a:t> </a:t>
            </a:r>
            <a:r>
              <a:rPr lang="de-DE" altLang="de-DE" dirty="0" err="1" smtClean="0"/>
              <a:t>indicators</a:t>
            </a:r>
            <a:r>
              <a:rPr lang="de-DE" altLang="de-DE" dirty="0" smtClean="0"/>
              <a:t> (OS in </a:t>
            </a:r>
            <a:r>
              <a:rPr lang="de-DE" altLang="de-DE" dirty="0" err="1" smtClean="0"/>
              <a:t>general</a:t>
            </a:r>
            <a:r>
              <a:rPr lang="de-DE" altLang="de-DE" dirty="0" smtClean="0"/>
              <a:t>)</a:t>
            </a:r>
          </a:p>
        </p:txBody>
      </p:sp>
      <p:sp>
        <p:nvSpPr>
          <p:cNvPr id="57347" name="Inhaltsplatzhalter 2"/>
          <p:cNvSpPr>
            <a:spLocks noGrp="1"/>
          </p:cNvSpPr>
          <p:nvPr>
            <p:ph idx="1"/>
          </p:nvPr>
        </p:nvSpPr>
        <p:spPr/>
        <p:txBody>
          <a:bodyPr/>
          <a:lstStyle/>
          <a:p>
            <a:r>
              <a:rPr lang="en-US" altLang="de-DE" dirty="0" smtClean="0"/>
              <a:t>Lawton and </a:t>
            </a:r>
            <a:r>
              <a:rPr lang="en-US" altLang="de-DE" dirty="0" err="1" smtClean="0"/>
              <a:t>Notarfonzo</a:t>
            </a:r>
            <a:r>
              <a:rPr lang="en-US" altLang="de-DE" dirty="0" smtClean="0"/>
              <a:t> state that packaged open source applications generated revenues of </a:t>
            </a:r>
            <a:r>
              <a:rPr lang="en-US" altLang="de-DE" sz="2400" b="1" dirty="0" smtClean="0"/>
              <a:t>$1.8 billion</a:t>
            </a:r>
            <a:r>
              <a:rPr lang="en-US" altLang="de-DE" dirty="0" smtClean="0"/>
              <a:t> in 2006 […]. The software division of the Software &amp; Information Industry Association estimates that total packaged software revenues were $235 billion in 2006 […]. </a:t>
            </a:r>
          </a:p>
          <a:p>
            <a:endParaRPr lang="en-US" altLang="de-DE" dirty="0" smtClean="0"/>
          </a:p>
          <a:p>
            <a:r>
              <a:rPr lang="en-US" altLang="de-DE" dirty="0" smtClean="0"/>
              <a:t>Our work shows that the additions to open source projects, the total project size (measured in source lines of code), the number of new open source projects, and the total number of open source projects </a:t>
            </a:r>
            <a:r>
              <a:rPr lang="en-US" altLang="de-DE" sz="2000" b="1" dirty="0" smtClean="0"/>
              <a:t>are growing at an exponential rate</a:t>
            </a:r>
            <a:r>
              <a:rPr lang="en-US" altLang="de-DE" dirty="0" smtClean="0"/>
              <a:t>. The total amount of source code and the total number of projects double about every 14 months.</a:t>
            </a:r>
          </a:p>
          <a:p>
            <a:endParaRPr lang="en-US" altLang="de-DE" dirty="0" smtClean="0"/>
          </a:p>
          <a:p>
            <a:endParaRPr lang="en-US" altLang="de-DE" dirty="0" smtClean="0"/>
          </a:p>
          <a:p>
            <a:r>
              <a:rPr lang="en-US" altLang="de-DE" dirty="0" err="1" smtClean="0"/>
              <a:t>RedHat</a:t>
            </a:r>
            <a:r>
              <a:rPr lang="en-US" altLang="de-DE" dirty="0" smtClean="0"/>
              <a:t>: 1.8 Billion US$ a year!</a:t>
            </a:r>
            <a:endParaRPr lang="de-DE" altLang="de-DE" dirty="0" smtClean="0"/>
          </a:p>
        </p:txBody>
      </p:sp>
      <p:sp>
        <p:nvSpPr>
          <p:cNvPr id="4" name="Rechteck 3"/>
          <p:cNvSpPr/>
          <p:nvPr/>
        </p:nvSpPr>
        <p:spPr>
          <a:xfrm>
            <a:off x="3851275" y="4724400"/>
            <a:ext cx="4572000" cy="584200"/>
          </a:xfrm>
          <a:prstGeom prst="rect">
            <a:avLst/>
          </a:prstGeom>
        </p:spPr>
        <p:txBody>
          <a:bodyPr>
            <a:spAutoFit/>
          </a:bodyPr>
          <a:lstStyle/>
          <a:p>
            <a:pPr>
              <a:defRPr/>
            </a:pPr>
            <a:r>
              <a:rPr lang="en-US" dirty="0">
                <a:solidFill>
                  <a:schemeClr val="bg1">
                    <a:lumMod val="85000"/>
                  </a:schemeClr>
                </a:solidFill>
              </a:rPr>
              <a:t>[http://dirkriehle.com/publications/2008-2/the-total-growth-of-open-source/]</a:t>
            </a:r>
            <a:endParaRPr lang="de-DE" dirty="0">
              <a:solidFill>
                <a:schemeClr val="bg1">
                  <a:lumMod val="85000"/>
                </a:schemeClr>
              </a:solidFill>
            </a:endParaRPr>
          </a:p>
        </p:txBody>
      </p:sp>
    </p:spTree>
    <p:extLst>
      <p:ext uri="{BB962C8B-B14F-4D97-AF65-F5344CB8AC3E}">
        <p14:creationId xmlns:p14="http://schemas.microsoft.com/office/powerpoint/2010/main" val="37297266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C:\Users\behr\AppData\Local\Temp\SNAGHTMLc2c88f.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440" y="537369"/>
            <a:ext cx="4392612" cy="234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Picture 4" descr="C:\Users\behr\AppData\Local\Temp\SNAGHTMLc420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3394075"/>
            <a:ext cx="68961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eck 2"/>
          <p:cNvSpPr/>
          <p:nvPr/>
        </p:nvSpPr>
        <p:spPr>
          <a:xfrm>
            <a:off x="684213" y="6092825"/>
            <a:ext cx="8266112" cy="1061829"/>
          </a:xfrm>
          <a:prstGeom prst="rect">
            <a:avLst/>
          </a:prstGeom>
        </p:spPr>
        <p:txBody>
          <a:bodyPr wrap="square">
            <a:spAutoFit/>
          </a:bodyPr>
          <a:lstStyle/>
          <a:p>
            <a:pPr>
              <a:defRPr/>
            </a:pPr>
            <a:r>
              <a:rPr lang="de-DE" sz="1400" dirty="0" smtClean="0">
                <a:solidFill>
                  <a:schemeClr val="bg1">
                    <a:lumMod val="95000"/>
                  </a:schemeClr>
                </a:solidFill>
              </a:rPr>
              <a:t>Source: </a:t>
            </a:r>
            <a:r>
              <a:rPr lang="de-DE" sz="1400" dirty="0" err="1" smtClean="0">
                <a:solidFill>
                  <a:schemeClr val="bg1">
                    <a:lumMod val="95000"/>
                  </a:schemeClr>
                </a:solidFill>
              </a:rPr>
              <a:t>a.o</a:t>
            </a:r>
            <a:r>
              <a:rPr lang="de-DE" sz="1400" dirty="0" smtClean="0">
                <a:solidFill>
                  <a:schemeClr val="bg1">
                    <a:lumMod val="95000"/>
                  </a:schemeClr>
                </a:solidFill>
              </a:rPr>
              <a:t>. </a:t>
            </a:r>
            <a:r>
              <a:rPr lang="de-DE" sz="1400" dirty="0">
                <a:solidFill>
                  <a:schemeClr val="bg1">
                    <a:lumMod val="95000"/>
                  </a:schemeClr>
                </a:solidFill>
                <a:hlinkClick r:id="rId4"/>
              </a:rPr>
              <a:t>http://</a:t>
            </a:r>
            <a:r>
              <a:rPr lang="de-DE" sz="1400" dirty="0" smtClean="0">
                <a:solidFill>
                  <a:schemeClr val="bg1">
                    <a:lumMod val="95000"/>
                  </a:schemeClr>
                </a:solidFill>
                <a:hlinkClick r:id="rId4"/>
              </a:rPr>
              <a:t>www.heise.de/open/artikel/EU-Studie-Open-Source-ist-gut-fuer-die-Wirtschaft-222037.html</a:t>
            </a:r>
            <a:r>
              <a:rPr lang="de-DE" sz="1400" dirty="0" smtClean="0">
                <a:solidFill>
                  <a:schemeClr val="bg1">
                    <a:lumMod val="95000"/>
                  </a:schemeClr>
                </a:solidFill>
              </a:rPr>
              <a:t/>
            </a:r>
            <a:br>
              <a:rPr lang="de-DE" sz="1400" dirty="0" smtClean="0">
                <a:solidFill>
                  <a:schemeClr val="bg1">
                    <a:lumMod val="95000"/>
                  </a:schemeClr>
                </a:solidFill>
              </a:rPr>
            </a:br>
            <a:r>
              <a:rPr lang="de-DE" sz="1400" dirty="0">
                <a:solidFill>
                  <a:schemeClr val="bg1">
                    <a:lumMod val="95000"/>
                  </a:schemeClr>
                </a:solidFill>
              </a:rPr>
              <a:t>US Department </a:t>
            </a:r>
            <a:r>
              <a:rPr lang="de-DE" sz="1400" dirty="0" err="1">
                <a:solidFill>
                  <a:schemeClr val="bg1">
                    <a:lumMod val="95000"/>
                  </a:schemeClr>
                </a:solidFill>
              </a:rPr>
              <a:t>of</a:t>
            </a:r>
            <a:r>
              <a:rPr lang="de-DE" sz="1400" dirty="0">
                <a:solidFill>
                  <a:schemeClr val="bg1">
                    <a:lumMod val="95000"/>
                  </a:schemeClr>
                </a:solidFill>
              </a:rPr>
              <a:t> </a:t>
            </a:r>
            <a:r>
              <a:rPr lang="de-DE" sz="1400" dirty="0" err="1">
                <a:solidFill>
                  <a:schemeClr val="bg1">
                    <a:lumMod val="95000"/>
                  </a:schemeClr>
                </a:solidFill>
              </a:rPr>
              <a:t>Defence</a:t>
            </a:r>
            <a:r>
              <a:rPr lang="de-DE" sz="1400" dirty="0">
                <a:solidFill>
                  <a:schemeClr val="bg1">
                    <a:lumMod val="95000"/>
                  </a:schemeClr>
                </a:solidFill>
              </a:rPr>
              <a:t> (2009: </a:t>
            </a:r>
            <a:r>
              <a:rPr lang="en-US" sz="1400" dirty="0">
                <a:solidFill>
                  <a:schemeClr val="bg1">
                    <a:lumMod val="95000"/>
                  </a:schemeClr>
                </a:solidFill>
              </a:rPr>
              <a:t>Clarifying Guidance Regarding Open Source Software (OSS). </a:t>
            </a:r>
            <a:r>
              <a:rPr lang="de-DE" sz="1400" dirty="0">
                <a:solidFill>
                  <a:schemeClr val="bg1">
                    <a:lumMod val="95000"/>
                  </a:schemeClr>
                </a:solidFill>
              </a:rPr>
              <a:t>https://dodcio.defense.gov/Portals/0/Documents/OSSFAQ/2009OSS.pdf [2018-10-09]</a:t>
            </a:r>
          </a:p>
          <a:p>
            <a:pPr>
              <a:defRPr/>
            </a:pPr>
            <a:endParaRPr lang="de-DE" sz="1400" dirty="0">
              <a:solidFill>
                <a:schemeClr val="bg1">
                  <a:lumMod val="95000"/>
                </a:schemeClr>
              </a:solidFill>
            </a:endParaRPr>
          </a:p>
        </p:txBody>
      </p:sp>
      <p:pic>
        <p:nvPicPr>
          <p:cNvPr id="58373" name="Picture 6" descr="C:\Users\behr\AppData\Local\Temp\SNAGHTMLc5a344.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76825" y="-385763"/>
            <a:ext cx="2798763" cy="209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24325" y="4437063"/>
            <a:ext cx="4826000" cy="1920875"/>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accent2"/>
                </a:solidFill>
                <a:miter lim="800000"/>
                <a:headEnd/>
                <a:tailEnd/>
              </a14:hiddenLine>
            </a:ext>
          </a:extLst>
        </p:spPr>
      </p:pic>
      <p:pic>
        <p:nvPicPr>
          <p:cNvPr id="58375" name="Picture 9" descr="C:\Users\behr\AppData\Local\Temp\SNAGHTMLcc73cc.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213" y="4221163"/>
            <a:ext cx="3943350"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6" name="Picture 11" descr="C:\Users\behr\AppData\Local\Temp\SNAGHTMLcff579.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79912" y="1492913"/>
            <a:ext cx="438150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C:\Users\Behr\AppData\Local\Temp\SNAGHTML1be945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504" y="3178838"/>
            <a:ext cx="7648575" cy="1219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09052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pic>
        <p:nvPicPr>
          <p:cNvPr id="18434" name="Picture 2" descr="C:\Users\Behr\AppData\Local\Temp\SNAGHTML5e5613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625" y="2852936"/>
            <a:ext cx="6705600" cy="1790701"/>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C:\Users\Behr\AppData\Local\Temp\SNAGHTML5e6066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749" y="1124744"/>
            <a:ext cx="6629400" cy="1628776"/>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p:cNvSpPr/>
          <p:nvPr/>
        </p:nvSpPr>
        <p:spPr>
          <a:xfrm>
            <a:off x="467544" y="5805264"/>
            <a:ext cx="4572000" cy="584775"/>
          </a:xfrm>
          <a:prstGeom prst="rect">
            <a:avLst/>
          </a:prstGeom>
        </p:spPr>
        <p:txBody>
          <a:bodyPr>
            <a:spAutoFit/>
          </a:bodyPr>
          <a:lstStyle/>
          <a:p>
            <a:r>
              <a:rPr lang="de-DE" dirty="0">
                <a:solidFill>
                  <a:schemeClr val="bg1">
                    <a:lumMod val="95000"/>
                  </a:schemeClr>
                </a:solidFill>
              </a:rPr>
              <a:t>https://www.zdnet.com/article/hollywood-goes-open-source/</a:t>
            </a:r>
          </a:p>
        </p:txBody>
      </p:sp>
    </p:spTree>
    <p:extLst>
      <p:ext uri="{BB962C8B-B14F-4D97-AF65-F5344CB8AC3E}">
        <p14:creationId xmlns:p14="http://schemas.microsoft.com/office/powerpoint/2010/main" val="2249841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2280" y="361156"/>
            <a:ext cx="4648200" cy="4313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937" y="1312863"/>
            <a:ext cx="5848350" cy="2409825"/>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accent2"/>
                </a:solidFill>
                <a:miter lim="800000"/>
                <a:headEnd/>
                <a:tailEnd/>
              </a14:hiddenLine>
            </a:ext>
          </a:extLst>
        </p:spPr>
      </p:pic>
      <p:pic>
        <p:nvPicPr>
          <p:cNvPr id="1741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8638" y="2638425"/>
            <a:ext cx="2457450" cy="158115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accent2"/>
                </a:solidFill>
                <a:miter lim="800000"/>
                <a:headEnd/>
                <a:tailEnd/>
              </a14:hiddenLine>
            </a:ext>
          </a:extLst>
        </p:spPr>
      </p:pic>
      <p:pic>
        <p:nvPicPr>
          <p:cNvPr id="1741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8788" y="4314825"/>
            <a:ext cx="5219700" cy="140970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accent2"/>
                </a:solidFill>
                <a:miter lim="800000"/>
                <a:headEnd/>
                <a:tailEnd/>
              </a14:hiddenLine>
            </a:ext>
          </a:extLst>
        </p:spPr>
      </p:pic>
      <p:pic>
        <p:nvPicPr>
          <p:cNvPr id="17413" name="Picture 7" descr="C:\Users\behr\AppData\Local\Temp\SNAGHTMLf8acf6.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2592" y="2952750"/>
            <a:ext cx="4381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9" descr="C:\Users\behr\AppData\Local\Temp\SNAGHTMLf99a5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49575" y="5953125"/>
            <a:ext cx="590550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11" descr="C:\Users\behr\AppData\Local\Temp\SNAGHTMLfa601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850" y="4219575"/>
            <a:ext cx="24098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13" descr="C:\Users\behr\AppData\Local\Temp\SNAGHTML13d7d9e.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504" y="235426"/>
            <a:ext cx="4638675"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458873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113"/>
            <a:ext cx="10374313" cy="7237412"/>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accent2"/>
                </a:solidFill>
                <a:miter lim="800000"/>
                <a:headEnd/>
                <a:tailEnd/>
              </a14:hiddenLine>
            </a:ext>
          </a:extLst>
        </p:spPr>
      </p:pic>
      <p:sp>
        <p:nvSpPr>
          <p:cNvPr id="59395" name="Titel 1"/>
          <p:cNvSpPr>
            <a:spLocks noGrp="1"/>
          </p:cNvSpPr>
          <p:nvPr>
            <p:ph type="title"/>
          </p:nvPr>
        </p:nvSpPr>
        <p:spPr/>
        <p:txBody>
          <a:bodyPr/>
          <a:lstStyle/>
          <a:p>
            <a:endParaRPr lang="de-DE" altLang="de-DE" smtClean="0"/>
          </a:p>
        </p:txBody>
      </p:sp>
      <p:graphicFrame>
        <p:nvGraphicFramePr>
          <p:cNvPr id="6" name="Inhaltsplatzhalter 5"/>
          <p:cNvGraphicFramePr>
            <a:graphicFrameLocks noGrp="1"/>
          </p:cNvGraphicFramePr>
          <p:nvPr>
            <p:ph idx="1"/>
          </p:nvPr>
        </p:nvGraphicFramePr>
        <p:xfrm>
          <a:off x="-1044623" y="764704"/>
          <a:ext cx="6480720" cy="36917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9397" name="Rechteck 4"/>
          <p:cNvSpPr>
            <a:spLocks noChangeArrowheads="1"/>
          </p:cNvSpPr>
          <p:nvPr/>
        </p:nvSpPr>
        <p:spPr bwMode="auto">
          <a:xfrm rot="-5400000">
            <a:off x="-2321719" y="3769519"/>
            <a:ext cx="52371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r>
              <a:rPr lang="de-DE" altLang="de-DE" sz="1400">
                <a:solidFill>
                  <a:schemeClr val="tx1"/>
                </a:solidFill>
              </a:rPr>
              <a:t>Source: M. J. Skok, http://de.slideshare.net/mjskok/2014-future-of-open-source-8th-annual-survey-results</a:t>
            </a:r>
          </a:p>
        </p:txBody>
      </p:sp>
      <p:sp>
        <p:nvSpPr>
          <p:cNvPr id="7" name="Rechteck 6"/>
          <p:cNvSpPr/>
          <p:nvPr/>
        </p:nvSpPr>
        <p:spPr>
          <a:xfrm>
            <a:off x="1692275" y="4221163"/>
            <a:ext cx="7705725" cy="1938337"/>
          </a:xfrm>
          <a:prstGeom prst="rect">
            <a:avLst/>
          </a:prstGeom>
          <a:solidFill>
            <a:schemeClr val="bg1">
              <a:lumMod val="85000"/>
              <a:alpha val="69000"/>
            </a:schemeClr>
          </a:solidFill>
        </p:spPr>
        <p:txBody>
          <a:bodyPr>
            <a:spAutoFit/>
          </a:bodyPr>
          <a:lstStyle/>
          <a:p>
            <a:pPr>
              <a:defRPr/>
            </a:pPr>
            <a:r>
              <a:rPr lang="de-DE" sz="2400">
                <a:solidFill>
                  <a:schemeClr val="tx1">
                    <a:lumMod val="75000"/>
                    <a:lumOff val="25000"/>
                  </a:schemeClr>
                </a:solidFill>
              </a:rPr>
              <a:t>"die Open Source-Software bietet […] keine neuen, sondern nur einen Teil der bereits auf dem kommerziellen Softwaremarkt gegebenen Geschäftsmöglichkeiten. </a:t>
            </a:r>
            <a:br>
              <a:rPr lang="de-DE" sz="2400">
                <a:solidFill>
                  <a:schemeClr val="tx1">
                    <a:lumMod val="75000"/>
                    <a:lumOff val="25000"/>
                  </a:schemeClr>
                </a:solidFill>
              </a:rPr>
            </a:br>
            <a:r>
              <a:rPr lang="de-DE" sz="2400">
                <a:solidFill>
                  <a:schemeClr val="tx1">
                    <a:lumMod val="75000"/>
                    <a:lumOff val="25000"/>
                  </a:schemeClr>
                </a:solidFill>
              </a:rPr>
              <a:t>Diese wirken gesamtwirtschaftlich substitutiv und nicht additiv." </a:t>
            </a:r>
            <a:r>
              <a:rPr lang="de-DE" sz="1800">
                <a:solidFill>
                  <a:schemeClr val="tx1">
                    <a:lumMod val="75000"/>
                    <a:lumOff val="25000"/>
                  </a:schemeClr>
                </a:solidFill>
              </a:rPr>
              <a:t>[</a:t>
            </a:r>
            <a:r>
              <a:rPr lang="de-DE" sz="1800"/>
              <a:t>Kooths et al. 2003]</a:t>
            </a:r>
            <a:endParaRPr lang="de-DE" sz="2400">
              <a:solidFill>
                <a:schemeClr val="tx1">
                  <a:lumMod val="75000"/>
                  <a:lumOff val="25000"/>
                </a:schemeClr>
              </a:solidFill>
            </a:endParaRPr>
          </a:p>
        </p:txBody>
      </p:sp>
    </p:spTree>
    <p:extLst>
      <p:ext uri="{BB962C8B-B14F-4D97-AF65-F5344CB8AC3E}">
        <p14:creationId xmlns:p14="http://schemas.microsoft.com/office/powerpoint/2010/main" val="3584757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3175"/>
            <a:ext cx="11671300" cy="6854825"/>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accent2"/>
                </a:solidFill>
                <a:miter lim="800000"/>
                <a:headEnd/>
                <a:tailEnd/>
              </a14:hiddenLine>
            </a:ext>
          </a:extLst>
        </p:spPr>
      </p:pic>
      <p:sp>
        <p:nvSpPr>
          <p:cNvPr id="5" name="Rechteck 4"/>
          <p:cNvSpPr/>
          <p:nvPr/>
        </p:nvSpPr>
        <p:spPr>
          <a:xfrm>
            <a:off x="755576" y="4149080"/>
            <a:ext cx="7704856" cy="2046714"/>
          </a:xfrm>
          <a:prstGeom prst="rect">
            <a:avLst/>
          </a:prstGeom>
        </p:spPr>
        <p:txBody>
          <a:bodyPr wrap="square">
            <a:spAutoFit/>
          </a:bodyPr>
          <a:lstStyle/>
          <a:p>
            <a:pPr>
              <a:defRPr/>
            </a:pPr>
            <a:r>
              <a:rPr lang="en-US" sz="2400" dirty="0">
                <a:solidFill>
                  <a:schemeClr val="bg1">
                    <a:lumMod val="95000"/>
                  </a:schemeClr>
                </a:solidFill>
              </a:rPr>
              <a:t>"Linux made it clear how well open source works, not just from a technical standpoint, but also from a business, commercial, and community standpoint."</a:t>
            </a:r>
          </a:p>
          <a:p>
            <a:pPr>
              <a:defRPr/>
            </a:pPr>
            <a:r>
              <a:rPr lang="en-US" sz="1800" dirty="0">
                <a:solidFill>
                  <a:schemeClr val="bg1">
                    <a:lumMod val="95000"/>
                  </a:schemeClr>
                </a:solidFill>
              </a:rPr>
              <a:t>Linus Torvalds, 2014 </a:t>
            </a:r>
            <a:br>
              <a:rPr lang="en-US" sz="1800" dirty="0">
                <a:solidFill>
                  <a:schemeClr val="bg1">
                    <a:lumMod val="95000"/>
                  </a:schemeClr>
                </a:solidFill>
              </a:rPr>
            </a:br>
            <a:r>
              <a:rPr lang="en-US" sz="1400" dirty="0">
                <a:solidFill>
                  <a:schemeClr val="bg1">
                    <a:lumMod val="95000"/>
                  </a:schemeClr>
                </a:solidFill>
              </a:rPr>
              <a:t>[ http://www.infoworld.com/article/2608107/linux/linus-torvalds-to-developers--to-succeed--make-it-personal.html]</a:t>
            </a:r>
            <a:endParaRPr lang="de-DE" sz="1800" dirty="0">
              <a:solidFill>
                <a:schemeClr val="bg1">
                  <a:lumMod val="95000"/>
                </a:schemeClr>
              </a:solidFill>
            </a:endParaRPr>
          </a:p>
        </p:txBody>
      </p:sp>
    </p:spTree>
    <p:extLst>
      <p:ext uri="{BB962C8B-B14F-4D97-AF65-F5344CB8AC3E}">
        <p14:creationId xmlns:p14="http://schemas.microsoft.com/office/powerpoint/2010/main" val="24802622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pic>
        <p:nvPicPr>
          <p:cNvPr id="2050" name="Picture 2" descr="https://upload.wikimedia.org/wikipedia/commons/2/2f/Wimbledon_Windmi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392"/>
            <a:ext cx="9280300" cy="6957392"/>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p:cNvSpPr/>
          <p:nvPr/>
        </p:nvSpPr>
        <p:spPr>
          <a:xfrm>
            <a:off x="251520" y="5589240"/>
            <a:ext cx="7110536" cy="830997"/>
          </a:xfrm>
          <a:prstGeom prst="rect">
            <a:avLst/>
          </a:prstGeom>
        </p:spPr>
        <p:txBody>
          <a:bodyPr wrap="square">
            <a:spAutoFit/>
          </a:bodyPr>
          <a:lstStyle/>
          <a:p>
            <a:r>
              <a:rPr lang="en-US" dirty="0">
                <a:solidFill>
                  <a:schemeClr val="bg2">
                    <a:lumMod val="50000"/>
                  </a:schemeClr>
                </a:solidFill>
              </a:rPr>
              <a:t>The windmill on Wimbledon </a:t>
            </a:r>
            <a:r>
              <a:rPr lang="en-US" dirty="0" err="1">
                <a:solidFill>
                  <a:schemeClr val="bg2">
                    <a:lumMod val="50000"/>
                  </a:schemeClr>
                </a:solidFill>
              </a:rPr>
              <a:t>Common</a:t>
            </a:r>
            <a:r>
              <a:rPr lang="en-US" dirty="0" err="1" smtClean="0">
                <a:solidFill>
                  <a:schemeClr val="bg2">
                    <a:lumMod val="50000"/>
                  </a:schemeClr>
                </a:solidFill>
              </a:rPr>
              <a:t>..By</a:t>
            </a:r>
            <a:r>
              <a:rPr lang="en-US" dirty="0" smtClean="0">
                <a:solidFill>
                  <a:schemeClr val="bg2">
                    <a:lumMod val="50000"/>
                  </a:schemeClr>
                </a:solidFill>
              </a:rPr>
              <a:t> </a:t>
            </a:r>
            <a:r>
              <a:rPr lang="en-US" dirty="0">
                <a:solidFill>
                  <a:schemeClr val="bg2">
                    <a:lumMod val="50000"/>
                  </a:schemeClr>
                </a:solidFill>
              </a:rPr>
              <a:t>Adrian Robson at English Wikipedia - Transferred from </a:t>
            </a:r>
            <a:r>
              <a:rPr lang="en-US" dirty="0" err="1">
                <a:solidFill>
                  <a:schemeClr val="bg2">
                    <a:lumMod val="50000"/>
                  </a:schemeClr>
                </a:solidFill>
              </a:rPr>
              <a:t>en.wikipedia</a:t>
            </a:r>
            <a:r>
              <a:rPr lang="en-US" dirty="0">
                <a:solidFill>
                  <a:schemeClr val="bg2">
                    <a:lumMod val="50000"/>
                  </a:schemeClr>
                </a:solidFill>
              </a:rPr>
              <a:t> to Commons by Small-town hero., Public Domain, https://commons.wikimedia.org/w/index.php?curid=4116885</a:t>
            </a:r>
            <a:endParaRPr lang="de-DE" dirty="0">
              <a:solidFill>
                <a:schemeClr val="bg2">
                  <a:lumMod val="50000"/>
                </a:schemeClr>
              </a:solidFill>
            </a:endParaRPr>
          </a:p>
        </p:txBody>
      </p:sp>
    </p:spTree>
    <p:extLst>
      <p:ext uri="{BB962C8B-B14F-4D97-AF65-F5344CB8AC3E}">
        <p14:creationId xmlns:p14="http://schemas.microsoft.com/office/powerpoint/2010/main" val="254213012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5790"/>
            <a:ext cx="9238232" cy="8123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6" descr="C:\Users\behr\AppData\Local\Temp\SNAGHTML27a366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6238" y="4437063"/>
            <a:ext cx="5834062"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C:\Users\behr\AppData\Local\Temp\SNAGHTML27a93d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225" y="2133600"/>
            <a:ext cx="44672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hteck 7"/>
          <p:cNvSpPr/>
          <p:nvPr/>
        </p:nvSpPr>
        <p:spPr>
          <a:xfrm>
            <a:off x="4572000" y="6092825"/>
            <a:ext cx="4572000" cy="338554"/>
          </a:xfrm>
          <a:prstGeom prst="rect">
            <a:avLst/>
          </a:prstGeom>
        </p:spPr>
        <p:txBody>
          <a:bodyPr wrap="square">
            <a:spAutoFit/>
          </a:bodyPr>
          <a:lstStyle/>
          <a:p>
            <a:pPr>
              <a:defRPr/>
            </a:pPr>
            <a:r>
              <a:rPr lang="de-DE" dirty="0"/>
              <a:t>http://www.apple.com/opensource</a:t>
            </a:r>
            <a:r>
              <a:rPr lang="de-DE" dirty="0" smtClean="0"/>
              <a:t>/ [2018-10-11]</a:t>
            </a:r>
            <a:endParaRPr lang="de-DE" dirty="0"/>
          </a:p>
        </p:txBody>
      </p:sp>
      <p:sp>
        <p:nvSpPr>
          <p:cNvPr id="9" name="Rechteck 8"/>
          <p:cNvSpPr/>
          <p:nvPr/>
        </p:nvSpPr>
        <p:spPr>
          <a:xfrm rot="19729184">
            <a:off x="1804636" y="3419822"/>
            <a:ext cx="5253746" cy="1077218"/>
          </a:xfrm>
          <a:prstGeom prst="rect">
            <a:avLst/>
          </a:prstGeom>
          <a:solidFill>
            <a:schemeClr val="bg1">
              <a:lumMod val="75000"/>
              <a:alpha val="68000"/>
            </a:schemeClr>
          </a:solidFill>
        </p:spPr>
        <p:txBody>
          <a:bodyPr wrap="none">
            <a:spAutoFit/>
          </a:bodyPr>
          <a:lstStyle/>
          <a:p>
            <a:pPr>
              <a:defRPr/>
            </a:pPr>
            <a:r>
              <a:rPr lang="de-DE" sz="3200" dirty="0" smtClean="0">
                <a:solidFill>
                  <a:schemeClr val="tx1">
                    <a:lumMod val="75000"/>
                    <a:lumOff val="25000"/>
                  </a:schemeClr>
                </a:solidFill>
              </a:rPr>
              <a:t>Business </a:t>
            </a:r>
            <a:r>
              <a:rPr lang="de-DE" sz="3200" dirty="0" err="1" smtClean="0">
                <a:solidFill>
                  <a:schemeClr val="tx1">
                    <a:lumMod val="75000"/>
                    <a:lumOff val="25000"/>
                  </a:schemeClr>
                </a:solidFill>
              </a:rPr>
              <a:t>modell</a:t>
            </a:r>
            <a:r>
              <a:rPr lang="de-DE" sz="3200" dirty="0">
                <a:solidFill>
                  <a:schemeClr val="tx1">
                    <a:lumMod val="75000"/>
                    <a:lumOff val="25000"/>
                  </a:schemeClr>
                </a:solidFill>
              </a:rPr>
              <a:t>: </a:t>
            </a:r>
            <a:br>
              <a:rPr lang="de-DE" sz="3200" dirty="0">
                <a:solidFill>
                  <a:schemeClr val="tx1">
                    <a:lumMod val="75000"/>
                    <a:lumOff val="25000"/>
                  </a:schemeClr>
                </a:solidFill>
              </a:rPr>
            </a:br>
            <a:r>
              <a:rPr lang="de-DE" sz="3200" dirty="0" smtClean="0">
                <a:solidFill>
                  <a:schemeClr val="tx1">
                    <a:lumMod val="75000"/>
                    <a:lumOff val="25000"/>
                  </a:schemeClr>
                </a:solidFill>
              </a:rPr>
              <a:t>"</a:t>
            </a:r>
            <a:r>
              <a:rPr lang="de-DE" sz="3200" dirty="0" err="1" smtClean="0">
                <a:solidFill>
                  <a:schemeClr val="tx1">
                    <a:lumMod val="75000"/>
                    <a:lumOff val="25000"/>
                  </a:schemeClr>
                </a:solidFill>
              </a:rPr>
              <a:t>Selling</a:t>
            </a:r>
            <a:r>
              <a:rPr lang="de-DE" sz="3200" dirty="0" smtClean="0">
                <a:solidFill>
                  <a:schemeClr val="tx1">
                    <a:lumMod val="75000"/>
                    <a:lumOff val="25000"/>
                  </a:schemeClr>
                </a:solidFill>
              </a:rPr>
              <a:t> additional </a:t>
            </a:r>
            <a:r>
              <a:rPr lang="de-DE" sz="3200" dirty="0" err="1" smtClean="0">
                <a:solidFill>
                  <a:schemeClr val="tx1">
                    <a:lumMod val="75000"/>
                    <a:lumOff val="25000"/>
                  </a:schemeClr>
                </a:solidFill>
              </a:rPr>
              <a:t>hardware</a:t>
            </a:r>
            <a:r>
              <a:rPr lang="de-DE" sz="3200" dirty="0" smtClean="0">
                <a:solidFill>
                  <a:schemeClr val="tx1">
                    <a:lumMod val="75000"/>
                    <a:lumOff val="25000"/>
                  </a:schemeClr>
                </a:solidFill>
              </a:rPr>
              <a:t>"?</a:t>
            </a:r>
            <a:endParaRPr lang="de-DE" sz="3200" dirty="0">
              <a:solidFill>
                <a:schemeClr val="tx1">
                  <a:lumMod val="75000"/>
                  <a:lumOff val="25000"/>
                </a:schemeClr>
              </a:solidFill>
            </a:endParaRPr>
          </a:p>
        </p:txBody>
      </p:sp>
    </p:spTree>
    <p:extLst>
      <p:ext uri="{BB962C8B-B14F-4D97-AF65-F5344CB8AC3E}">
        <p14:creationId xmlns:p14="http://schemas.microsoft.com/office/powerpoint/2010/main" val="156962465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Microsoft</a:t>
            </a:r>
            <a:endParaRPr lang="de-DE" dirty="0"/>
          </a:p>
        </p:txBody>
      </p:sp>
      <p:sp>
        <p:nvSpPr>
          <p:cNvPr id="3" name="Inhaltsplatzhalter 2"/>
          <p:cNvSpPr>
            <a:spLocks noGrp="1"/>
          </p:cNvSpPr>
          <p:nvPr>
            <p:ph idx="1"/>
          </p:nvPr>
        </p:nvSpPr>
        <p:spPr/>
        <p:txBody>
          <a:bodyPr/>
          <a:lstStyle/>
          <a:p>
            <a:endParaRPr lang="de-DE" dirty="0"/>
          </a:p>
        </p:txBody>
      </p:sp>
      <p:pic>
        <p:nvPicPr>
          <p:cNvPr id="19458" name="Picture 2" descr="C:\Users\Behr\AppData\Local\Temp\SNAGHTML5e79f2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61" y="2492896"/>
            <a:ext cx="7012984" cy="984279"/>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p:cNvSpPr/>
          <p:nvPr/>
        </p:nvSpPr>
        <p:spPr>
          <a:xfrm>
            <a:off x="2627784" y="836712"/>
            <a:ext cx="6264696" cy="1200329"/>
          </a:xfrm>
          <a:prstGeom prst="rect">
            <a:avLst/>
          </a:prstGeom>
        </p:spPr>
        <p:txBody>
          <a:bodyPr wrap="square">
            <a:spAutoFit/>
          </a:bodyPr>
          <a:lstStyle/>
          <a:p>
            <a:r>
              <a:rPr lang="de-DE" dirty="0" smtClean="0">
                <a:solidFill>
                  <a:schemeClr val="bg1">
                    <a:lumMod val="95000"/>
                  </a:schemeClr>
                </a:solidFill>
              </a:rPr>
              <a:t>[1] </a:t>
            </a:r>
            <a:r>
              <a:rPr lang="de-DE" dirty="0" smtClean="0">
                <a:solidFill>
                  <a:schemeClr val="bg1">
                    <a:lumMod val="95000"/>
                  </a:schemeClr>
                </a:solidFill>
                <a:hlinkClick r:id="rId3"/>
              </a:rPr>
              <a:t>https</a:t>
            </a:r>
            <a:r>
              <a:rPr lang="de-DE" dirty="0">
                <a:solidFill>
                  <a:schemeClr val="bg1">
                    <a:lumMod val="95000"/>
                  </a:schemeClr>
                </a:solidFill>
                <a:hlinkClick r:id="rId3"/>
              </a:rPr>
              <a:t>://www.zdnet.com/article/microsoft-open-sources-its-entire-patent-portfolio</a:t>
            </a:r>
            <a:r>
              <a:rPr lang="de-DE" dirty="0" smtClean="0">
                <a:solidFill>
                  <a:schemeClr val="bg1">
                    <a:lumMod val="95000"/>
                  </a:schemeClr>
                </a:solidFill>
                <a:hlinkClick r:id="rId3"/>
              </a:rPr>
              <a:t>/</a:t>
            </a:r>
            <a:endParaRPr lang="de-DE" dirty="0" smtClean="0">
              <a:solidFill>
                <a:schemeClr val="bg1">
                  <a:lumMod val="95000"/>
                </a:schemeClr>
              </a:solidFill>
            </a:endParaRPr>
          </a:p>
          <a:p>
            <a:r>
              <a:rPr lang="de-DE" dirty="0">
                <a:solidFill>
                  <a:schemeClr val="bg1">
                    <a:lumMod val="95000"/>
                  </a:schemeClr>
                </a:solidFill>
              </a:rPr>
              <a:t>[2] https://www.zdnet.com/article/microsoft-open-sources-its-entire-patent-portfolio/</a:t>
            </a:r>
          </a:p>
        </p:txBody>
      </p:sp>
      <p:sp>
        <p:nvSpPr>
          <p:cNvPr id="5" name="Rechteck 4"/>
          <p:cNvSpPr/>
          <p:nvPr/>
        </p:nvSpPr>
        <p:spPr>
          <a:xfrm>
            <a:off x="3491880" y="4110097"/>
            <a:ext cx="4572000" cy="2554545"/>
          </a:xfrm>
          <a:prstGeom prst="rect">
            <a:avLst/>
          </a:prstGeom>
          <a:solidFill>
            <a:srgbClr val="EAEAEA"/>
          </a:solidFill>
        </p:spPr>
        <p:txBody>
          <a:bodyPr>
            <a:spAutoFit/>
          </a:bodyPr>
          <a:lstStyle/>
          <a:p>
            <a:r>
              <a:rPr lang="en-US" dirty="0"/>
              <a:t>"We recognized open source is something that every developer can benefit from. It's not nice, it's essential. It's not just code, it's community. We don't just throw code on the website. We openly publish our roadmap, and we have 20,000 Microsoft employees on GitHub. With over 2,000 open-source projects, we're the largest open-source project supporter in the world."</a:t>
            </a:r>
            <a:br>
              <a:rPr lang="en-US" dirty="0"/>
            </a:br>
            <a:r>
              <a:rPr lang="en-US" dirty="0"/>
              <a:t>Scott Guthrie, Microsoft's executive vice president of the cloud and enterprise </a:t>
            </a:r>
            <a:r>
              <a:rPr lang="en-US" dirty="0" smtClean="0"/>
              <a:t>group [2]</a:t>
            </a:r>
            <a:endParaRPr lang="de-DE" dirty="0"/>
          </a:p>
        </p:txBody>
      </p:sp>
    </p:spTree>
    <p:extLst>
      <p:ext uri="{BB962C8B-B14F-4D97-AF65-F5344CB8AC3E}">
        <p14:creationId xmlns:p14="http://schemas.microsoft.com/office/powerpoint/2010/main" val="137059499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5"/>
          <p:cNvSpPr>
            <a:spLocks noChangeArrowheads="1"/>
          </p:cNvSpPr>
          <p:nvPr/>
        </p:nvSpPr>
        <p:spPr bwMode="auto">
          <a:xfrm>
            <a:off x="250825" y="0"/>
            <a:ext cx="8893175" cy="6858000"/>
          </a:xfrm>
          <a:prstGeom prst="rect">
            <a:avLst/>
          </a:prstGeom>
          <a:solidFill>
            <a:schemeClr val="bg2"/>
          </a:solidFill>
          <a:ln w="12700">
            <a:solidFill>
              <a:schemeClr val="accent2"/>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lgn="ctr">
              <a:spcBef>
                <a:spcPct val="50000"/>
              </a:spcBef>
              <a:buClrTx/>
              <a:buFontTx/>
              <a:buNone/>
            </a:pPr>
            <a:endParaRPr lang="de-DE" altLang="de-DE" sz="6600">
              <a:solidFill>
                <a:schemeClr val="bg1"/>
              </a:solidFill>
            </a:endParaRPr>
          </a:p>
        </p:txBody>
      </p:sp>
      <p:sp>
        <p:nvSpPr>
          <p:cNvPr id="9219" name="Rectangle 2"/>
          <p:cNvSpPr>
            <a:spLocks noGrp="1" noChangeArrowheads="1"/>
          </p:cNvSpPr>
          <p:nvPr>
            <p:ph type="title" idx="4294967295"/>
          </p:nvPr>
        </p:nvSpPr>
        <p:spPr>
          <a:xfrm>
            <a:off x="539750" y="2347913"/>
            <a:ext cx="7146925" cy="1512887"/>
          </a:xfrm>
        </p:spPr>
        <p:txBody>
          <a:bodyPr/>
          <a:lstStyle/>
          <a:p>
            <a:pPr algn="r"/>
            <a:r>
              <a:rPr lang="de-DE" altLang="de-DE" sz="4800" dirty="0" err="1" smtClean="0">
                <a:solidFill>
                  <a:schemeClr val="bg1"/>
                </a:solidFill>
              </a:rPr>
              <a:t>Visibility</a:t>
            </a:r>
            <a:r>
              <a:rPr lang="de-DE" altLang="de-DE" sz="4800" dirty="0" smtClean="0">
                <a:solidFill>
                  <a:schemeClr val="bg1"/>
                </a:solidFill>
              </a:rPr>
              <a:t/>
            </a:r>
            <a:br>
              <a:rPr lang="de-DE" altLang="de-DE" sz="4800" dirty="0" smtClean="0">
                <a:solidFill>
                  <a:schemeClr val="bg1"/>
                </a:solidFill>
              </a:rPr>
            </a:br>
            <a:r>
              <a:rPr lang="de-DE" altLang="de-DE" sz="4800" dirty="0" smtClean="0">
                <a:solidFill>
                  <a:schemeClr val="bg1"/>
                </a:solidFill>
              </a:rPr>
              <a:t/>
            </a:r>
            <a:br>
              <a:rPr lang="de-DE" altLang="de-DE" sz="4800" dirty="0" smtClean="0">
                <a:solidFill>
                  <a:schemeClr val="bg1"/>
                </a:solidFill>
              </a:rPr>
            </a:br>
            <a:r>
              <a:rPr lang="de-DE" altLang="de-DE" sz="4800" dirty="0" err="1" smtClean="0">
                <a:solidFill>
                  <a:schemeClr val="bg1"/>
                </a:solidFill>
              </a:rPr>
              <a:t>Collaboration</a:t>
            </a:r>
            <a:endParaRPr lang="de-DE" altLang="de-DE" sz="4800" dirty="0" smtClean="0">
              <a:solidFill>
                <a:schemeClr val="bg1"/>
              </a:solidFill>
            </a:endParaRPr>
          </a:p>
        </p:txBody>
      </p:sp>
    </p:spTree>
    <p:extLst>
      <p:ext uri="{BB962C8B-B14F-4D97-AF65-F5344CB8AC3E}">
        <p14:creationId xmlns:p14="http://schemas.microsoft.com/office/powerpoint/2010/main" val="185017217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p:txBody>
          <a:bodyPr/>
          <a:lstStyle/>
          <a:p>
            <a:r>
              <a:rPr lang="de-DE" altLang="de-DE" smtClean="0"/>
              <a:t>OSGeo's Goals</a:t>
            </a:r>
          </a:p>
        </p:txBody>
      </p:sp>
      <p:sp>
        <p:nvSpPr>
          <p:cNvPr id="13315" name="Rectangle 3"/>
          <p:cNvSpPr>
            <a:spLocks noGrp="1" noChangeArrowheads="1"/>
          </p:cNvSpPr>
          <p:nvPr>
            <p:ph type="body" idx="4294967295"/>
          </p:nvPr>
        </p:nvSpPr>
        <p:spPr/>
        <p:txBody>
          <a:bodyPr/>
          <a:lstStyle/>
          <a:p>
            <a:r>
              <a:rPr lang="en-US" altLang="de-DE" dirty="0" smtClean="0"/>
              <a:t>Provide resources for FOSS4G projects:</a:t>
            </a:r>
          </a:p>
          <a:p>
            <a:pPr lvl="1"/>
            <a:r>
              <a:rPr lang="en-US" altLang="de-DE" b="1" dirty="0" smtClean="0"/>
              <a:t>Infrastructure</a:t>
            </a:r>
          </a:p>
          <a:p>
            <a:pPr lvl="1"/>
            <a:r>
              <a:rPr lang="en-US" altLang="de-DE" dirty="0" smtClean="0"/>
              <a:t>Legal frame</a:t>
            </a:r>
          </a:p>
          <a:p>
            <a:pPr lvl="1"/>
            <a:r>
              <a:rPr lang="en-US" altLang="de-DE" dirty="0" smtClean="0"/>
              <a:t>Financial support</a:t>
            </a:r>
          </a:p>
          <a:p>
            <a:pPr lvl="1"/>
            <a:endParaRPr lang="en-US" altLang="de-DE" dirty="0" smtClean="0"/>
          </a:p>
          <a:p>
            <a:r>
              <a:rPr lang="en-US" altLang="de-DE" dirty="0" smtClean="0"/>
              <a:t>Promote </a:t>
            </a:r>
            <a:r>
              <a:rPr lang="en-US" altLang="de-DE" b="1" dirty="0" smtClean="0"/>
              <a:t>free and open spatial data</a:t>
            </a:r>
          </a:p>
          <a:p>
            <a:r>
              <a:rPr lang="en-US" altLang="de-DE" dirty="0" smtClean="0"/>
              <a:t>Create and maintain a quality brand</a:t>
            </a:r>
          </a:p>
          <a:p>
            <a:r>
              <a:rPr lang="en-US" altLang="de-DE" dirty="0" smtClean="0"/>
              <a:t>Create and promote free </a:t>
            </a:r>
            <a:r>
              <a:rPr lang="en-US" altLang="de-DE" dirty="0" err="1" smtClean="0"/>
              <a:t>curriculua</a:t>
            </a:r>
            <a:endParaRPr lang="en-US" altLang="de-DE" dirty="0" smtClean="0"/>
          </a:p>
          <a:p>
            <a:r>
              <a:rPr lang="en-US" altLang="de-DE" dirty="0" smtClean="0"/>
              <a:t>Promote and contribute to </a:t>
            </a:r>
            <a:r>
              <a:rPr lang="en-US" altLang="de-DE" b="1" dirty="0" smtClean="0"/>
              <a:t>standards</a:t>
            </a:r>
          </a:p>
          <a:p>
            <a:endParaRPr lang="de-DE" altLang="de-DE" dirty="0" smtClean="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458787"/>
            <a:ext cx="3611562" cy="1673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5225275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p:txBody>
          <a:bodyPr/>
          <a:lstStyle/>
          <a:p>
            <a:r>
              <a:rPr lang="de-DE" altLang="de-DE" smtClean="0"/>
              <a:t>OSGeo Activities</a:t>
            </a:r>
          </a:p>
        </p:txBody>
      </p:sp>
      <p:sp>
        <p:nvSpPr>
          <p:cNvPr id="14339" name="Rectangle 3"/>
          <p:cNvSpPr>
            <a:spLocks noGrp="1" noChangeArrowheads="1"/>
          </p:cNvSpPr>
          <p:nvPr>
            <p:ph type="body" idx="4294967295"/>
          </p:nvPr>
        </p:nvSpPr>
        <p:spPr/>
        <p:txBody>
          <a:bodyPr/>
          <a:lstStyle/>
          <a:p>
            <a:pPr>
              <a:lnSpc>
                <a:spcPct val="90000"/>
              </a:lnSpc>
            </a:pPr>
            <a:r>
              <a:rPr lang="en-US" altLang="de-DE" dirty="0" smtClean="0"/>
              <a:t>On a </a:t>
            </a:r>
            <a:r>
              <a:rPr lang="en-US" altLang="de-DE" b="1" dirty="0" smtClean="0"/>
              <a:t>global</a:t>
            </a:r>
            <a:r>
              <a:rPr lang="en-US" altLang="de-DE" dirty="0" smtClean="0"/>
              <a:t> scale:</a:t>
            </a:r>
          </a:p>
          <a:p>
            <a:pPr lvl="1">
              <a:lnSpc>
                <a:spcPct val="90000"/>
              </a:lnSpc>
            </a:pPr>
            <a:r>
              <a:rPr lang="en-US" altLang="de-DE" dirty="0" smtClean="0"/>
              <a:t>Provide mature software solutions</a:t>
            </a:r>
          </a:p>
          <a:p>
            <a:pPr lvl="1">
              <a:lnSpc>
                <a:spcPct val="90000"/>
              </a:lnSpc>
            </a:pPr>
            <a:r>
              <a:rPr lang="en-US" altLang="de-DE" dirty="0" smtClean="0"/>
              <a:t>Support FOSS4G, an international open source conference for geospatial application (</a:t>
            </a:r>
            <a:r>
              <a:rPr lang="en-US" altLang="de-DE" dirty="0"/>
              <a:t>2013: UK, 2014: USA, 2015: Korea, 2016. Germany, 2017: USA, 2018: </a:t>
            </a:r>
            <a:r>
              <a:rPr lang="en-US" altLang="de-DE" dirty="0" err="1"/>
              <a:t>Tansania</a:t>
            </a:r>
            <a:r>
              <a:rPr lang="en-US" altLang="de-DE" dirty="0"/>
              <a:t>, 2019: Romania</a:t>
            </a:r>
            <a:r>
              <a:rPr lang="en-US" altLang="de-DE" dirty="0" smtClean="0"/>
              <a:t>)</a:t>
            </a:r>
          </a:p>
          <a:p>
            <a:pPr lvl="1">
              <a:lnSpc>
                <a:spcPct val="90000"/>
              </a:lnSpc>
            </a:pPr>
            <a:endParaRPr lang="en-US" altLang="de-DE" dirty="0" smtClean="0"/>
          </a:p>
          <a:p>
            <a:pPr>
              <a:lnSpc>
                <a:spcPct val="90000"/>
              </a:lnSpc>
            </a:pPr>
            <a:r>
              <a:rPr lang="en-US" altLang="de-DE" dirty="0" smtClean="0"/>
              <a:t>Support </a:t>
            </a:r>
            <a:r>
              <a:rPr lang="en-US" altLang="de-DE" b="1" dirty="0" smtClean="0"/>
              <a:t>local</a:t>
            </a:r>
            <a:r>
              <a:rPr lang="en-US" altLang="de-DE" dirty="0" smtClean="0"/>
              <a:t> activities and capacities</a:t>
            </a:r>
          </a:p>
          <a:p>
            <a:pPr lvl="1">
              <a:lnSpc>
                <a:spcPct val="90000"/>
              </a:lnSpc>
            </a:pPr>
            <a:r>
              <a:rPr lang="en-US" altLang="de-DE" dirty="0" smtClean="0"/>
              <a:t>Local open source conference for geospatial application (i.e. FOSS4G-SEA)</a:t>
            </a:r>
          </a:p>
          <a:p>
            <a:pPr lvl="1">
              <a:lnSpc>
                <a:spcPct val="90000"/>
              </a:lnSpc>
            </a:pPr>
            <a:r>
              <a:rPr lang="en-US" altLang="de-DE" dirty="0" smtClean="0"/>
              <a:t>Local chapters (India, ...)</a:t>
            </a:r>
          </a:p>
          <a:p>
            <a:pPr lvl="1">
              <a:lnSpc>
                <a:spcPct val="90000"/>
              </a:lnSpc>
            </a:pPr>
            <a:endParaRPr lang="en-US" altLang="de-DE" dirty="0" smtClean="0"/>
          </a:p>
          <a:p>
            <a:pPr>
              <a:lnSpc>
                <a:spcPct val="90000"/>
              </a:lnSpc>
            </a:pPr>
            <a:r>
              <a:rPr lang="en-US" altLang="de-DE" dirty="0" smtClean="0"/>
              <a:t>Facilitate inter-project communication </a:t>
            </a:r>
          </a:p>
          <a:p>
            <a:pPr>
              <a:lnSpc>
                <a:spcPct val="90000"/>
              </a:lnSpc>
            </a:pPr>
            <a:r>
              <a:rPr lang="en-US" altLang="de-DE" dirty="0" smtClean="0"/>
              <a:t>Build a solid market for businesses and users </a:t>
            </a:r>
          </a:p>
          <a:p>
            <a:pPr>
              <a:lnSpc>
                <a:spcPct val="90000"/>
              </a:lnSpc>
            </a:pPr>
            <a:r>
              <a:rPr lang="en-US" altLang="de-DE" dirty="0" smtClean="0"/>
              <a:t>Interface with industry and business </a:t>
            </a:r>
          </a:p>
          <a:p>
            <a:pPr>
              <a:lnSpc>
                <a:spcPct val="90000"/>
              </a:lnSpc>
            </a:pPr>
            <a:r>
              <a:rPr lang="en-US" altLang="de-DE" dirty="0" smtClean="0"/>
              <a:t>Support the </a:t>
            </a:r>
            <a:r>
              <a:rPr lang="en-US" altLang="de-DE" b="1" dirty="0" smtClean="0"/>
              <a:t>education</a:t>
            </a:r>
            <a:r>
              <a:rPr lang="en-US" altLang="de-DE" dirty="0" smtClean="0"/>
              <a:t> of domain experts not «brand-specialists» </a:t>
            </a:r>
          </a:p>
          <a:p>
            <a:pPr>
              <a:lnSpc>
                <a:spcPct val="90000"/>
              </a:lnSpc>
            </a:pPr>
            <a:r>
              <a:rPr lang="en-US" altLang="de-DE" dirty="0" smtClean="0"/>
              <a:t>...</a:t>
            </a:r>
          </a:p>
          <a:p>
            <a:pPr>
              <a:lnSpc>
                <a:spcPct val="90000"/>
              </a:lnSpc>
            </a:pPr>
            <a:endParaRPr lang="de-DE" altLang="de-DE" dirty="0" smtClean="0"/>
          </a:p>
        </p:txBody>
      </p:sp>
    </p:spTree>
    <p:extLst>
      <p:ext uri="{BB962C8B-B14F-4D97-AF65-F5344CB8AC3E}">
        <p14:creationId xmlns:p14="http://schemas.microsoft.com/office/powerpoint/2010/main" val="198517079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Foliennummernplatzhalter 4"/>
          <p:cNvSpPr txBox="1">
            <a:spLocks noGrp="1"/>
          </p:cNvSpPr>
          <p:nvPr/>
        </p:nvSpPr>
        <p:spPr bwMode="auto">
          <a:xfrm>
            <a:off x="8501063" y="6530975"/>
            <a:ext cx="542925" cy="2349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45" tIns="41473" rIns="82945" bIns="41473"/>
          <a:lstStyle/>
          <a:p>
            <a:pPr algn="r">
              <a:spcBef>
                <a:spcPct val="0"/>
              </a:spcBef>
              <a:defRPr/>
            </a:pPr>
            <a:fld id="{74339ACA-7E41-4D94-BAB2-91165CB8E96C}" type="slidenum">
              <a:rPr lang="en-US" sz="900">
                <a:solidFill>
                  <a:srgbClr val="000066"/>
                </a:solidFill>
                <a:latin typeface="+mj-lt"/>
              </a:rPr>
              <a:pPr algn="r">
                <a:spcBef>
                  <a:spcPct val="0"/>
                </a:spcBef>
                <a:defRPr/>
              </a:pPr>
              <a:t>75</a:t>
            </a:fld>
            <a:r>
              <a:rPr lang="en-US" sz="900">
                <a:solidFill>
                  <a:srgbClr val="000066"/>
                </a:solidFill>
                <a:latin typeface="+mj-lt"/>
              </a:rPr>
              <a:t>/42</a:t>
            </a:r>
          </a:p>
        </p:txBody>
      </p:sp>
      <p:cxnSp>
        <p:nvCxnSpPr>
          <p:cNvPr id="15365" name="AutoShape 1"/>
          <p:cNvCxnSpPr>
            <a:cxnSpLocks noChangeShapeType="1"/>
            <a:endCxn id="15404" idx="0"/>
          </p:cNvCxnSpPr>
          <p:nvPr/>
        </p:nvCxnSpPr>
        <p:spPr bwMode="auto">
          <a:xfrm>
            <a:off x="6927850" y="2024063"/>
            <a:ext cx="565150" cy="2090737"/>
          </a:xfrm>
          <a:prstGeom prst="bentConnector3">
            <a:avLst>
              <a:gd name="adj1" fmla="val 50000"/>
            </a:avLst>
          </a:prstGeom>
          <a:noFill/>
          <a:ln w="36000">
            <a:solidFill>
              <a:srgbClr val="49A94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5366" name="Rectangle 2"/>
          <p:cNvSpPr>
            <a:spLocks noGrp="1" noChangeArrowheads="1"/>
          </p:cNvSpPr>
          <p:nvPr>
            <p:ph type="title" idx="4294967295"/>
          </p:nvPr>
        </p:nvSpPr>
        <p:spPr>
          <a:xfrm>
            <a:off x="327025" y="195263"/>
            <a:ext cx="8162925" cy="817562"/>
          </a:xfrm>
        </p:spPr>
        <p:txBody>
          <a:bodyPr tIns="10058"/>
          <a:lstStyle/>
          <a:p>
            <a:pPr algn="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en-US" altLang="de-DE" dirty="0" smtClean="0">
                <a:solidFill>
                  <a:schemeClr val="bg1">
                    <a:lumMod val="85000"/>
                  </a:schemeClr>
                </a:solidFill>
              </a:rPr>
              <a:t>Formal Structure</a:t>
            </a:r>
          </a:p>
        </p:txBody>
      </p:sp>
      <p:sp>
        <p:nvSpPr>
          <p:cNvPr id="15367" name="Rectangle 3"/>
          <p:cNvSpPr>
            <a:spLocks noChangeArrowheads="1"/>
          </p:cNvSpPr>
          <p:nvPr/>
        </p:nvSpPr>
        <p:spPr bwMode="auto">
          <a:xfrm>
            <a:off x="1916113" y="1355725"/>
            <a:ext cx="2357437" cy="654050"/>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lr>
                <a:srgbClr val="CC0000"/>
              </a:buClr>
              <a:buFont typeface="Wingdings" pitchFamily="2" charset="2"/>
              <a:buChar char="§"/>
              <a:tabLst>
                <a:tab pos="655638" algn="l"/>
                <a:tab pos="1312863" algn="l"/>
                <a:tab pos="1968500" algn="l"/>
              </a:tabLst>
              <a:defRPr>
                <a:solidFill>
                  <a:srgbClr val="000072"/>
                </a:solidFill>
                <a:latin typeface="Calibri" pitchFamily="34" charset="0"/>
              </a:defRPr>
            </a:lvl1pPr>
            <a:lvl2pPr marL="742950" indent="-285750">
              <a:spcBef>
                <a:spcPct val="35000"/>
              </a:spcBef>
              <a:buChar char="–"/>
              <a:tabLst>
                <a:tab pos="655638" algn="l"/>
                <a:tab pos="1312863" algn="l"/>
                <a:tab pos="1968500"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 pos="1968500" algn="l"/>
              </a:tabLst>
              <a:defRPr>
                <a:solidFill>
                  <a:srgbClr val="000072"/>
                </a:solidFill>
                <a:latin typeface="Calibri" pitchFamily="34" charset="0"/>
              </a:defRPr>
            </a:lvl3pPr>
            <a:lvl4pPr marL="1600200" indent="-228600">
              <a:spcBef>
                <a:spcPct val="35000"/>
              </a:spcBef>
              <a:buChar char="–"/>
              <a:tabLst>
                <a:tab pos="655638" algn="l"/>
                <a:tab pos="1312863" algn="l"/>
                <a:tab pos="1968500" algn="l"/>
              </a:tabLst>
              <a:defRPr>
                <a:solidFill>
                  <a:srgbClr val="000072"/>
                </a:solidFill>
                <a:latin typeface="Calibri" pitchFamily="34" charset="0"/>
              </a:defRPr>
            </a:lvl4pPr>
            <a:lvl5pPr marL="2057400" indent="-228600">
              <a:spcBef>
                <a:spcPct val="35000"/>
              </a:spcBef>
              <a:buChar char="»"/>
              <a:tabLst>
                <a:tab pos="655638" algn="l"/>
                <a:tab pos="1312863" algn="l"/>
                <a:tab pos="1968500"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Board of 9 Directors</a:t>
            </a:r>
          </a:p>
          <a:p>
            <a:pPr algn="ctr">
              <a:lnSpc>
                <a:spcPct val="98000"/>
              </a:lnSpc>
              <a:spcBef>
                <a:spcPct val="50000"/>
              </a:spcBef>
              <a:buClrTx/>
              <a:buFontTx/>
              <a:buNone/>
            </a:pPr>
            <a:r>
              <a:rPr lang="en-US" altLang="de-DE">
                <a:solidFill>
                  <a:srgbClr val="FFFFFF"/>
                </a:solidFill>
                <a:latin typeface="DejaVu Sans" pitchFamily="34" charset="0"/>
              </a:rPr>
              <a:t>and President</a:t>
            </a:r>
          </a:p>
        </p:txBody>
      </p:sp>
      <p:cxnSp>
        <p:nvCxnSpPr>
          <p:cNvPr id="15368" name="AutoShape 4"/>
          <p:cNvCxnSpPr>
            <a:cxnSpLocks noChangeShapeType="1"/>
            <a:stCxn id="15367" idx="2"/>
            <a:endCxn id="15377" idx="3"/>
          </p:cNvCxnSpPr>
          <p:nvPr/>
        </p:nvCxnSpPr>
        <p:spPr bwMode="auto">
          <a:xfrm flipH="1">
            <a:off x="1820863" y="2009775"/>
            <a:ext cx="1273175" cy="455613"/>
          </a:xfrm>
          <a:prstGeom prst="bentConnector3">
            <a:avLst>
              <a:gd name="adj1" fmla="val 50000"/>
            </a:avLst>
          </a:prstGeom>
          <a:noFill/>
          <a:ln w="36000">
            <a:solidFill>
              <a:srgbClr val="49A94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nvGrpSpPr>
          <p:cNvPr id="15369" name="Group 5"/>
          <p:cNvGrpSpPr>
            <a:grpSpLocks/>
          </p:cNvGrpSpPr>
          <p:nvPr/>
        </p:nvGrpSpPr>
        <p:grpSpPr bwMode="auto">
          <a:xfrm>
            <a:off x="407988" y="3201988"/>
            <a:ext cx="3100387" cy="2120900"/>
            <a:chOff x="283" y="2223"/>
            <a:chExt cx="2153" cy="1473"/>
          </a:xfrm>
        </p:grpSpPr>
        <p:sp>
          <p:nvSpPr>
            <p:cNvPr id="15408" name="Rectangle 6"/>
            <p:cNvSpPr>
              <a:spLocks noChangeArrowheads="1"/>
            </p:cNvSpPr>
            <p:nvPr/>
          </p:nvSpPr>
          <p:spPr bwMode="auto">
            <a:xfrm>
              <a:off x="283" y="2223"/>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spcBef>
                  <a:spcPct val="50000"/>
                </a:spcBef>
                <a:buClrTx/>
                <a:buFontTx/>
                <a:buNone/>
              </a:pPr>
              <a:endParaRPr lang="de-DE" altLang="de-DE">
                <a:solidFill>
                  <a:schemeClr val="tx1"/>
                </a:solidFill>
              </a:endParaRPr>
            </a:p>
          </p:txBody>
        </p:sp>
        <p:sp>
          <p:nvSpPr>
            <p:cNvPr id="15409" name="Rectangle 7"/>
            <p:cNvSpPr>
              <a:spLocks noChangeArrowheads="1"/>
            </p:cNvSpPr>
            <p:nvPr/>
          </p:nvSpPr>
          <p:spPr bwMode="auto">
            <a:xfrm>
              <a:off x="397" y="2336"/>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spcBef>
                  <a:spcPct val="50000"/>
                </a:spcBef>
                <a:buClrTx/>
                <a:buFontTx/>
                <a:buNone/>
              </a:pPr>
              <a:endParaRPr lang="de-DE" altLang="de-DE">
                <a:solidFill>
                  <a:schemeClr val="tx1"/>
                </a:solidFill>
              </a:endParaRPr>
            </a:p>
          </p:txBody>
        </p:sp>
        <p:sp>
          <p:nvSpPr>
            <p:cNvPr id="15410" name="Rectangle 8"/>
            <p:cNvSpPr>
              <a:spLocks noChangeArrowheads="1"/>
            </p:cNvSpPr>
            <p:nvPr/>
          </p:nvSpPr>
          <p:spPr bwMode="auto">
            <a:xfrm>
              <a:off x="510" y="2450"/>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spcBef>
                  <a:spcPct val="50000"/>
                </a:spcBef>
                <a:buClrTx/>
                <a:buFontTx/>
                <a:buNone/>
              </a:pPr>
              <a:endParaRPr lang="de-DE" altLang="de-DE">
                <a:solidFill>
                  <a:schemeClr val="tx1"/>
                </a:solidFill>
              </a:endParaRPr>
            </a:p>
          </p:txBody>
        </p:sp>
        <p:sp>
          <p:nvSpPr>
            <p:cNvPr id="15411" name="Rectangle 9"/>
            <p:cNvSpPr>
              <a:spLocks noChangeArrowheads="1"/>
            </p:cNvSpPr>
            <p:nvPr/>
          </p:nvSpPr>
          <p:spPr bwMode="auto">
            <a:xfrm>
              <a:off x="623" y="2563"/>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spcBef>
                  <a:spcPct val="50000"/>
                </a:spcBef>
                <a:buClrTx/>
                <a:buFontTx/>
                <a:buNone/>
              </a:pPr>
              <a:endParaRPr lang="de-DE" altLang="de-DE">
                <a:solidFill>
                  <a:schemeClr val="tx1"/>
                </a:solidFill>
              </a:endParaRPr>
            </a:p>
          </p:txBody>
        </p:sp>
        <p:sp>
          <p:nvSpPr>
            <p:cNvPr id="15412" name="Rectangle 10"/>
            <p:cNvSpPr>
              <a:spLocks noChangeArrowheads="1"/>
            </p:cNvSpPr>
            <p:nvPr/>
          </p:nvSpPr>
          <p:spPr bwMode="auto">
            <a:xfrm>
              <a:off x="737" y="2677"/>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spcBef>
                  <a:spcPct val="50000"/>
                </a:spcBef>
                <a:buClrTx/>
                <a:buFontTx/>
                <a:buNone/>
              </a:pPr>
              <a:endParaRPr lang="de-DE" altLang="de-DE">
                <a:solidFill>
                  <a:schemeClr val="tx1"/>
                </a:solidFill>
              </a:endParaRPr>
            </a:p>
          </p:txBody>
        </p:sp>
        <p:sp>
          <p:nvSpPr>
            <p:cNvPr id="15413" name="Rectangle 11"/>
            <p:cNvSpPr>
              <a:spLocks noChangeArrowheads="1"/>
            </p:cNvSpPr>
            <p:nvPr/>
          </p:nvSpPr>
          <p:spPr bwMode="auto">
            <a:xfrm>
              <a:off x="850" y="2790"/>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spcBef>
                  <a:spcPct val="50000"/>
                </a:spcBef>
                <a:buClrTx/>
                <a:buFontTx/>
                <a:buNone/>
              </a:pPr>
              <a:endParaRPr lang="de-DE" altLang="de-DE">
                <a:solidFill>
                  <a:schemeClr val="tx1"/>
                </a:solidFill>
              </a:endParaRPr>
            </a:p>
          </p:txBody>
        </p:sp>
        <p:sp>
          <p:nvSpPr>
            <p:cNvPr id="15414" name="Rectangle 12"/>
            <p:cNvSpPr>
              <a:spLocks noChangeArrowheads="1"/>
            </p:cNvSpPr>
            <p:nvPr/>
          </p:nvSpPr>
          <p:spPr bwMode="auto">
            <a:xfrm>
              <a:off x="964" y="2903"/>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Local</a:t>
              </a:r>
            </a:p>
            <a:p>
              <a:pPr algn="ctr">
                <a:lnSpc>
                  <a:spcPct val="98000"/>
                </a:lnSpc>
                <a:spcBef>
                  <a:spcPct val="50000"/>
                </a:spcBef>
                <a:buClrTx/>
                <a:buFontTx/>
                <a:buNone/>
              </a:pPr>
              <a:r>
                <a:rPr lang="en-US" altLang="de-DE">
                  <a:solidFill>
                    <a:srgbClr val="FFFFFF"/>
                  </a:solidFill>
                  <a:latin typeface="DejaVu Sans" pitchFamily="34" charset="0"/>
                </a:rPr>
                <a:t>Chapters</a:t>
              </a:r>
            </a:p>
          </p:txBody>
        </p:sp>
        <p:sp>
          <p:nvSpPr>
            <p:cNvPr id="15415" name="Rectangle 13"/>
            <p:cNvSpPr>
              <a:spLocks noChangeArrowheads="1"/>
            </p:cNvSpPr>
            <p:nvPr/>
          </p:nvSpPr>
          <p:spPr bwMode="auto">
            <a:xfrm>
              <a:off x="1077" y="3017"/>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Local</a:t>
              </a:r>
            </a:p>
            <a:p>
              <a:pPr algn="ctr">
                <a:lnSpc>
                  <a:spcPct val="98000"/>
                </a:lnSpc>
                <a:spcBef>
                  <a:spcPct val="50000"/>
                </a:spcBef>
                <a:buClrTx/>
                <a:buFontTx/>
                <a:buNone/>
              </a:pPr>
              <a:r>
                <a:rPr lang="en-US" altLang="de-DE">
                  <a:solidFill>
                    <a:srgbClr val="FFFFFF"/>
                  </a:solidFill>
                  <a:latin typeface="DejaVu Sans" pitchFamily="34" charset="0"/>
                </a:rPr>
                <a:t>Chapters</a:t>
              </a:r>
            </a:p>
          </p:txBody>
        </p:sp>
        <p:sp>
          <p:nvSpPr>
            <p:cNvPr id="15416" name="Rectangle 14"/>
            <p:cNvSpPr>
              <a:spLocks noChangeArrowheads="1"/>
            </p:cNvSpPr>
            <p:nvPr/>
          </p:nvSpPr>
          <p:spPr bwMode="auto">
            <a:xfrm>
              <a:off x="1190" y="3130"/>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Local</a:t>
              </a:r>
            </a:p>
            <a:p>
              <a:pPr algn="ctr">
                <a:lnSpc>
                  <a:spcPct val="98000"/>
                </a:lnSpc>
                <a:spcBef>
                  <a:spcPct val="50000"/>
                </a:spcBef>
                <a:buClrTx/>
                <a:buFontTx/>
                <a:buNone/>
              </a:pPr>
              <a:r>
                <a:rPr lang="en-US" altLang="de-DE">
                  <a:solidFill>
                    <a:srgbClr val="FFFFFF"/>
                  </a:solidFill>
                  <a:latin typeface="DejaVu Sans" pitchFamily="34" charset="0"/>
                </a:rPr>
                <a:t>Chapters</a:t>
              </a:r>
            </a:p>
          </p:txBody>
        </p:sp>
      </p:grpSp>
      <p:cxnSp>
        <p:nvCxnSpPr>
          <p:cNvPr id="15370" name="AutoShape 15"/>
          <p:cNvCxnSpPr>
            <a:cxnSpLocks noChangeShapeType="1"/>
            <a:stCxn id="15367" idx="2"/>
          </p:cNvCxnSpPr>
          <p:nvPr/>
        </p:nvCxnSpPr>
        <p:spPr bwMode="auto">
          <a:xfrm>
            <a:off x="3094038" y="2009775"/>
            <a:ext cx="2936875" cy="506413"/>
          </a:xfrm>
          <a:prstGeom prst="bentConnector3">
            <a:avLst>
              <a:gd name="adj1" fmla="val 50000"/>
            </a:avLst>
          </a:prstGeom>
          <a:noFill/>
          <a:ln w="36000">
            <a:solidFill>
              <a:srgbClr val="49A94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nvGrpSpPr>
          <p:cNvPr id="15371" name="Group 16"/>
          <p:cNvGrpSpPr>
            <a:grpSpLocks/>
          </p:cNvGrpSpPr>
          <p:nvPr/>
        </p:nvGrpSpPr>
        <p:grpSpPr bwMode="auto">
          <a:xfrm>
            <a:off x="5132388" y="1535113"/>
            <a:ext cx="1793875" cy="977900"/>
            <a:chOff x="3564" y="1066"/>
            <a:chExt cx="1246" cy="679"/>
          </a:xfrm>
        </p:grpSpPr>
        <p:sp>
          <p:nvSpPr>
            <p:cNvPr id="15405" name="Rectangle 17"/>
            <p:cNvSpPr>
              <a:spLocks noChangeArrowheads="1"/>
            </p:cNvSpPr>
            <p:nvPr/>
          </p:nvSpPr>
          <p:spPr bwMode="auto">
            <a:xfrm>
              <a:off x="3564" y="1066"/>
              <a:ext cx="1090" cy="453"/>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Officers</a:t>
              </a:r>
            </a:p>
          </p:txBody>
        </p:sp>
        <p:sp>
          <p:nvSpPr>
            <p:cNvPr id="15406" name="Rectangle 18"/>
            <p:cNvSpPr>
              <a:spLocks noChangeArrowheads="1"/>
            </p:cNvSpPr>
            <p:nvPr/>
          </p:nvSpPr>
          <p:spPr bwMode="auto">
            <a:xfrm>
              <a:off x="3642" y="1180"/>
              <a:ext cx="1090" cy="453"/>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Officers</a:t>
              </a:r>
            </a:p>
          </p:txBody>
        </p:sp>
        <p:sp>
          <p:nvSpPr>
            <p:cNvPr id="15407" name="Rectangle 19"/>
            <p:cNvSpPr>
              <a:spLocks noChangeArrowheads="1"/>
            </p:cNvSpPr>
            <p:nvPr/>
          </p:nvSpPr>
          <p:spPr bwMode="auto">
            <a:xfrm>
              <a:off x="3720" y="1293"/>
              <a:ext cx="1090" cy="453"/>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25 Officers</a:t>
              </a:r>
            </a:p>
          </p:txBody>
        </p:sp>
      </p:grpSp>
      <p:cxnSp>
        <p:nvCxnSpPr>
          <p:cNvPr id="15372" name="AutoShape 20"/>
          <p:cNvCxnSpPr>
            <a:cxnSpLocks noChangeShapeType="1"/>
            <a:stCxn id="15367" idx="3"/>
          </p:cNvCxnSpPr>
          <p:nvPr/>
        </p:nvCxnSpPr>
        <p:spPr bwMode="auto">
          <a:xfrm>
            <a:off x="4273550" y="1682750"/>
            <a:ext cx="860425" cy="342900"/>
          </a:xfrm>
          <a:prstGeom prst="bentConnector3">
            <a:avLst>
              <a:gd name="adj1" fmla="val 50000"/>
            </a:avLst>
          </a:prstGeom>
          <a:noFill/>
          <a:ln w="36000">
            <a:solidFill>
              <a:srgbClr val="49A94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nvGrpSpPr>
          <p:cNvPr id="15373" name="Group 21"/>
          <p:cNvGrpSpPr>
            <a:grpSpLocks/>
          </p:cNvGrpSpPr>
          <p:nvPr/>
        </p:nvGrpSpPr>
        <p:grpSpPr bwMode="auto">
          <a:xfrm>
            <a:off x="5943600" y="3395663"/>
            <a:ext cx="2447925" cy="1533525"/>
            <a:chOff x="4127" y="2358"/>
            <a:chExt cx="1700" cy="1065"/>
          </a:xfrm>
        </p:grpSpPr>
        <p:sp>
          <p:nvSpPr>
            <p:cNvPr id="15400" name="Rectangle 22"/>
            <p:cNvSpPr>
              <a:spLocks noChangeArrowheads="1"/>
            </p:cNvSpPr>
            <p:nvPr/>
          </p:nvSpPr>
          <p:spPr bwMode="auto">
            <a:xfrm>
              <a:off x="4127" y="2358"/>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spcBef>
                  <a:spcPct val="50000"/>
                </a:spcBef>
                <a:buClrTx/>
                <a:buFontTx/>
                <a:buNone/>
              </a:pPr>
              <a:endParaRPr lang="de-DE" altLang="de-DE">
                <a:solidFill>
                  <a:schemeClr val="tx1"/>
                </a:solidFill>
              </a:endParaRPr>
            </a:p>
          </p:txBody>
        </p:sp>
        <p:sp>
          <p:nvSpPr>
            <p:cNvPr id="15401" name="Rectangle 23"/>
            <p:cNvSpPr>
              <a:spLocks noChangeArrowheads="1"/>
            </p:cNvSpPr>
            <p:nvPr/>
          </p:nvSpPr>
          <p:spPr bwMode="auto">
            <a:xfrm>
              <a:off x="4240" y="2494"/>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spcBef>
                  <a:spcPct val="50000"/>
                </a:spcBef>
                <a:buClrTx/>
                <a:buFontTx/>
                <a:buNone/>
              </a:pPr>
              <a:endParaRPr lang="de-DE" altLang="de-DE">
                <a:solidFill>
                  <a:schemeClr val="tx1"/>
                </a:solidFill>
              </a:endParaRPr>
            </a:p>
          </p:txBody>
        </p:sp>
        <p:sp>
          <p:nvSpPr>
            <p:cNvPr id="15402" name="Rectangle 24"/>
            <p:cNvSpPr>
              <a:spLocks noChangeArrowheads="1"/>
            </p:cNvSpPr>
            <p:nvPr/>
          </p:nvSpPr>
          <p:spPr bwMode="auto">
            <a:xfrm>
              <a:off x="4354" y="2630"/>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Local</a:t>
              </a:r>
            </a:p>
            <a:p>
              <a:pPr algn="ctr">
                <a:lnSpc>
                  <a:spcPct val="98000"/>
                </a:lnSpc>
                <a:spcBef>
                  <a:spcPct val="50000"/>
                </a:spcBef>
                <a:buClrTx/>
                <a:buFontTx/>
                <a:buNone/>
              </a:pPr>
              <a:r>
                <a:rPr lang="en-US" altLang="de-DE">
                  <a:solidFill>
                    <a:srgbClr val="FFFFFF"/>
                  </a:solidFill>
                  <a:latin typeface="DejaVu Sans" pitchFamily="34" charset="0"/>
                </a:rPr>
                <a:t>Chapters</a:t>
              </a:r>
            </a:p>
          </p:txBody>
        </p:sp>
        <p:sp>
          <p:nvSpPr>
            <p:cNvPr id="15403" name="Rectangle 25"/>
            <p:cNvSpPr>
              <a:spLocks noChangeArrowheads="1"/>
            </p:cNvSpPr>
            <p:nvPr/>
          </p:nvSpPr>
          <p:spPr bwMode="auto">
            <a:xfrm>
              <a:off x="4467" y="2744"/>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Local</a:t>
              </a:r>
            </a:p>
            <a:p>
              <a:pPr algn="ctr">
                <a:lnSpc>
                  <a:spcPct val="98000"/>
                </a:lnSpc>
                <a:spcBef>
                  <a:spcPct val="50000"/>
                </a:spcBef>
                <a:buClrTx/>
                <a:buFontTx/>
                <a:buNone/>
              </a:pPr>
              <a:r>
                <a:rPr lang="en-US" altLang="de-DE">
                  <a:solidFill>
                    <a:srgbClr val="FFFFFF"/>
                  </a:solidFill>
                  <a:latin typeface="DejaVu Sans" pitchFamily="34" charset="0"/>
                </a:rPr>
                <a:t>Chapters</a:t>
              </a:r>
            </a:p>
          </p:txBody>
        </p:sp>
        <p:sp>
          <p:nvSpPr>
            <p:cNvPr id="15404" name="Rectangle 26"/>
            <p:cNvSpPr>
              <a:spLocks noChangeArrowheads="1"/>
            </p:cNvSpPr>
            <p:nvPr/>
          </p:nvSpPr>
          <p:spPr bwMode="auto">
            <a:xfrm>
              <a:off x="4581" y="2857"/>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Foundation</a:t>
              </a:r>
            </a:p>
            <a:p>
              <a:pPr algn="ctr">
                <a:lnSpc>
                  <a:spcPct val="98000"/>
                </a:lnSpc>
                <a:spcBef>
                  <a:spcPct val="50000"/>
                </a:spcBef>
                <a:buClrTx/>
                <a:buFontTx/>
                <a:buNone/>
              </a:pPr>
              <a:r>
                <a:rPr lang="en-US" altLang="de-DE">
                  <a:solidFill>
                    <a:srgbClr val="FFFFFF"/>
                  </a:solidFill>
                  <a:latin typeface="DejaVu Sans" pitchFamily="34" charset="0"/>
                </a:rPr>
                <a:t>Projects</a:t>
              </a:r>
            </a:p>
          </p:txBody>
        </p:sp>
      </p:grpSp>
      <p:grpSp>
        <p:nvGrpSpPr>
          <p:cNvPr id="15374" name="Group 27"/>
          <p:cNvGrpSpPr>
            <a:grpSpLocks/>
          </p:cNvGrpSpPr>
          <p:nvPr/>
        </p:nvGrpSpPr>
        <p:grpSpPr bwMode="auto">
          <a:xfrm>
            <a:off x="3529013" y="3376613"/>
            <a:ext cx="2120900" cy="1143000"/>
            <a:chOff x="2451" y="2345"/>
            <a:chExt cx="1473" cy="793"/>
          </a:xfrm>
        </p:grpSpPr>
        <p:sp>
          <p:nvSpPr>
            <p:cNvPr id="15397" name="Rectangle 28"/>
            <p:cNvSpPr>
              <a:spLocks noChangeArrowheads="1"/>
            </p:cNvSpPr>
            <p:nvPr/>
          </p:nvSpPr>
          <p:spPr bwMode="auto">
            <a:xfrm>
              <a:off x="2451" y="2345"/>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Committees</a:t>
              </a:r>
            </a:p>
          </p:txBody>
        </p:sp>
        <p:sp>
          <p:nvSpPr>
            <p:cNvPr id="15398" name="Rectangle 29"/>
            <p:cNvSpPr>
              <a:spLocks noChangeArrowheads="1"/>
            </p:cNvSpPr>
            <p:nvPr/>
          </p:nvSpPr>
          <p:spPr bwMode="auto">
            <a:xfrm>
              <a:off x="2565" y="2458"/>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Committees</a:t>
              </a:r>
            </a:p>
          </p:txBody>
        </p:sp>
        <p:sp>
          <p:nvSpPr>
            <p:cNvPr id="15399" name="Rectangle 30"/>
            <p:cNvSpPr>
              <a:spLocks noChangeArrowheads="1"/>
            </p:cNvSpPr>
            <p:nvPr/>
          </p:nvSpPr>
          <p:spPr bwMode="auto">
            <a:xfrm>
              <a:off x="2678" y="2572"/>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Committees</a:t>
              </a:r>
            </a:p>
          </p:txBody>
        </p:sp>
      </p:grpSp>
      <p:cxnSp>
        <p:nvCxnSpPr>
          <p:cNvPr id="15375" name="AutoShape 31"/>
          <p:cNvCxnSpPr>
            <a:cxnSpLocks noChangeShapeType="1"/>
          </p:cNvCxnSpPr>
          <p:nvPr/>
        </p:nvCxnSpPr>
        <p:spPr bwMode="auto">
          <a:xfrm flipH="1">
            <a:off x="4591050" y="2516188"/>
            <a:ext cx="1438275" cy="862012"/>
          </a:xfrm>
          <a:prstGeom prst="bentConnector3">
            <a:avLst>
              <a:gd name="adj1" fmla="val 50000"/>
            </a:avLst>
          </a:prstGeom>
          <a:noFill/>
          <a:ln w="36000">
            <a:solidFill>
              <a:srgbClr val="49A94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5376" name="AutoShape 32"/>
          <p:cNvSpPr>
            <a:spLocks noChangeArrowheads="1"/>
          </p:cNvSpPr>
          <p:nvPr/>
        </p:nvSpPr>
        <p:spPr bwMode="auto">
          <a:xfrm>
            <a:off x="396875" y="5268913"/>
            <a:ext cx="8328025" cy="817562"/>
          </a:xfrm>
          <a:prstGeom prst="roundRect">
            <a:avLst>
              <a:gd name="adj" fmla="val 176"/>
            </a:avLst>
          </a:prstGeom>
          <a:solidFill>
            <a:srgbClr val="990000"/>
          </a:solidFill>
          <a:ln w="9525">
            <a:solidFill>
              <a:srgbClr val="49A94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4934" rIns="81639" bIns="40820" anchor="ctr" anchorCtr="1"/>
          <a:lstStyle>
            <a:lvl1pPr>
              <a:spcBef>
                <a:spcPct val="35000"/>
              </a:spcBef>
              <a:buClr>
                <a:srgbClr val="CC0000"/>
              </a:buClr>
              <a:buFont typeface="Wingdings" pitchFamily="2" charset="2"/>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solidFill>
                  <a:srgbClr val="000072"/>
                </a:solidFill>
                <a:latin typeface="Calibri" pitchFamily="34" charset="0"/>
              </a:defRPr>
            </a:lvl1pPr>
            <a:lvl2pPr marL="742950" indent="-285750">
              <a:spcBef>
                <a:spcPct val="35000"/>
              </a:spcBef>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solidFill>
                  <a:srgbClr val="000072"/>
                </a:solidFill>
                <a:latin typeface="Calibri" pitchFamily="34" charset="0"/>
              </a:defRPr>
            </a:lvl3pPr>
            <a:lvl4pPr marL="1600200" indent="-228600">
              <a:spcBef>
                <a:spcPct val="35000"/>
              </a:spcBef>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solidFill>
                  <a:srgbClr val="000072"/>
                </a:solidFill>
                <a:latin typeface="Calibri" pitchFamily="34" charset="0"/>
              </a:defRPr>
            </a:lvl4pPr>
            <a:lvl5pPr marL="2057400" indent="-228600">
              <a:spcBef>
                <a:spcPct val="35000"/>
              </a:spcBef>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dirty="0">
                <a:solidFill>
                  <a:srgbClr val="FFFFFF"/>
                </a:solidFill>
                <a:latin typeface="DejaVu Sans" pitchFamily="34" charset="0"/>
              </a:rPr>
              <a:t>elected </a:t>
            </a:r>
            <a:r>
              <a:rPr lang="en-US" altLang="de-DE" dirty="0" smtClean="0">
                <a:solidFill>
                  <a:srgbClr val="FFFFFF"/>
                </a:solidFill>
                <a:latin typeface="DejaVu Sans" pitchFamily="34" charset="0"/>
              </a:rPr>
              <a:t>by membership</a:t>
            </a:r>
            <a:r>
              <a:rPr lang="en-US" altLang="de-DE" dirty="0">
                <a:solidFill>
                  <a:srgbClr val="FFFFFF"/>
                </a:solidFill>
                <a:latin typeface="DejaVu Sans" pitchFamily="34" charset="0"/>
              </a:rPr>
              <a:t>		      </a:t>
            </a:r>
          </a:p>
        </p:txBody>
      </p:sp>
      <p:sp>
        <p:nvSpPr>
          <p:cNvPr id="15377" name="Rectangle 33"/>
          <p:cNvSpPr>
            <a:spLocks noChangeArrowheads="1"/>
          </p:cNvSpPr>
          <p:nvPr/>
        </p:nvSpPr>
        <p:spPr bwMode="auto">
          <a:xfrm>
            <a:off x="534988" y="2136775"/>
            <a:ext cx="1285875" cy="654050"/>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lr>
                <a:srgbClr val="CC0000"/>
              </a:buClr>
              <a:buFont typeface="Wingdings" pitchFamily="2" charset="2"/>
              <a:buChar char="§"/>
              <a:tabLst>
                <a:tab pos="655638" algn="l"/>
              </a:tabLst>
              <a:defRPr>
                <a:solidFill>
                  <a:srgbClr val="000072"/>
                </a:solidFill>
                <a:latin typeface="Calibri" pitchFamily="34" charset="0"/>
              </a:defRPr>
            </a:lvl1pPr>
            <a:lvl2pPr marL="742950" indent="-285750">
              <a:spcBef>
                <a:spcPct val="35000"/>
              </a:spcBef>
              <a:buChar char="–"/>
              <a:tabLst>
                <a:tab pos="655638"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Lst>
              <a:defRPr>
                <a:solidFill>
                  <a:srgbClr val="000072"/>
                </a:solidFill>
                <a:latin typeface="Calibri" pitchFamily="34" charset="0"/>
              </a:defRPr>
            </a:lvl3pPr>
            <a:lvl4pPr marL="1600200" indent="-228600">
              <a:spcBef>
                <a:spcPct val="35000"/>
              </a:spcBef>
              <a:buChar char="–"/>
              <a:tabLst>
                <a:tab pos="655638" algn="l"/>
              </a:tabLst>
              <a:defRPr>
                <a:solidFill>
                  <a:srgbClr val="000072"/>
                </a:solidFill>
                <a:latin typeface="Calibri" pitchFamily="34" charset="0"/>
              </a:defRPr>
            </a:lvl4pPr>
            <a:lvl5pPr marL="2057400" indent="-228600">
              <a:spcBef>
                <a:spcPct val="35000"/>
              </a:spcBef>
              <a:buChar char="»"/>
              <a:tabLst>
                <a:tab pos="655638"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Executive</a:t>
            </a:r>
            <a:br>
              <a:rPr lang="en-US" altLang="de-DE">
                <a:solidFill>
                  <a:srgbClr val="FFFFFF"/>
                </a:solidFill>
                <a:latin typeface="DejaVu Sans" pitchFamily="34" charset="0"/>
              </a:rPr>
            </a:br>
            <a:r>
              <a:rPr lang="en-US" altLang="de-DE">
                <a:solidFill>
                  <a:srgbClr val="FFFFFF"/>
                </a:solidFill>
                <a:latin typeface="DejaVu Sans" pitchFamily="34" charset="0"/>
              </a:rPr>
              <a:t>Director</a:t>
            </a:r>
          </a:p>
        </p:txBody>
      </p:sp>
      <p:cxnSp>
        <p:nvCxnSpPr>
          <p:cNvPr id="15378" name="AutoShape 34"/>
          <p:cNvCxnSpPr>
            <a:cxnSpLocks noChangeShapeType="1"/>
            <a:stCxn id="15367" idx="1"/>
            <a:endCxn id="15376" idx="1"/>
          </p:cNvCxnSpPr>
          <p:nvPr/>
        </p:nvCxnSpPr>
        <p:spPr bwMode="auto">
          <a:xfrm flipH="1">
            <a:off x="396875" y="1682750"/>
            <a:ext cx="1519238" cy="3994150"/>
          </a:xfrm>
          <a:prstGeom prst="bentConnector3">
            <a:avLst>
              <a:gd name="adj1" fmla="val 50000"/>
            </a:avLst>
          </a:prstGeom>
          <a:noFill/>
          <a:ln w="36000">
            <a:solidFill>
              <a:srgbClr val="49A94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5379" name="AutoShape 35"/>
          <p:cNvSpPr>
            <a:spLocks noChangeArrowheads="1"/>
          </p:cNvSpPr>
          <p:nvPr/>
        </p:nvSpPr>
        <p:spPr bwMode="auto">
          <a:xfrm>
            <a:off x="519113" y="5437188"/>
            <a:ext cx="2124075" cy="488950"/>
          </a:xfrm>
          <a:prstGeom prst="roundRect">
            <a:avLst>
              <a:gd name="adj" fmla="val 16667"/>
            </a:avLst>
          </a:prstGeom>
          <a:solidFill>
            <a:srgbClr val="990000"/>
          </a:solidFill>
          <a:ln w="9525">
            <a:solidFill>
              <a:schemeClr val="bg1">
                <a:lumMod val="85000"/>
              </a:schemeClr>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55221" rIns="81639" bIns="40820" anchor="ctr"/>
          <a:lstStyle>
            <a:lvl1pPr>
              <a:spcBef>
                <a:spcPct val="35000"/>
              </a:spcBef>
              <a:buClr>
                <a:srgbClr val="CC0000"/>
              </a:buClr>
              <a:buFont typeface="Wingdings" pitchFamily="2" charset="2"/>
              <a:buChar char="§"/>
              <a:tabLst>
                <a:tab pos="655638" algn="l"/>
                <a:tab pos="1312863" algn="l"/>
                <a:tab pos="1968500" algn="l"/>
              </a:tabLst>
              <a:defRPr>
                <a:solidFill>
                  <a:srgbClr val="000072"/>
                </a:solidFill>
                <a:latin typeface="Calibri" pitchFamily="34" charset="0"/>
              </a:defRPr>
            </a:lvl1pPr>
            <a:lvl2pPr marL="742950" indent="-285750">
              <a:spcBef>
                <a:spcPct val="35000"/>
              </a:spcBef>
              <a:buChar char="–"/>
              <a:tabLst>
                <a:tab pos="655638" algn="l"/>
                <a:tab pos="1312863" algn="l"/>
                <a:tab pos="1968500"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 pos="1968500" algn="l"/>
              </a:tabLst>
              <a:defRPr>
                <a:solidFill>
                  <a:srgbClr val="000072"/>
                </a:solidFill>
                <a:latin typeface="Calibri" pitchFamily="34" charset="0"/>
              </a:defRPr>
            </a:lvl3pPr>
            <a:lvl4pPr marL="1600200" indent="-228600">
              <a:spcBef>
                <a:spcPct val="35000"/>
              </a:spcBef>
              <a:buChar char="–"/>
              <a:tabLst>
                <a:tab pos="655638" algn="l"/>
                <a:tab pos="1312863" algn="l"/>
                <a:tab pos="1968500" algn="l"/>
              </a:tabLst>
              <a:defRPr>
                <a:solidFill>
                  <a:srgbClr val="000072"/>
                </a:solidFill>
                <a:latin typeface="Calibri" pitchFamily="34" charset="0"/>
              </a:defRPr>
            </a:lvl4pPr>
            <a:lvl5pPr marL="2057400" indent="-228600">
              <a:spcBef>
                <a:spcPct val="35000"/>
              </a:spcBef>
              <a:buChar char="»"/>
              <a:tabLst>
                <a:tab pos="655638" algn="l"/>
                <a:tab pos="1312863" algn="l"/>
                <a:tab pos="1968500"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9pPr>
          </a:lstStyle>
          <a:p>
            <a:pPr algn="ctr">
              <a:spcBef>
                <a:spcPct val="50000"/>
              </a:spcBef>
              <a:buClrTx/>
              <a:buFontTx/>
              <a:buNone/>
            </a:pPr>
            <a:r>
              <a:rPr lang="en-US" altLang="de-DE">
                <a:solidFill>
                  <a:srgbClr val="FFFFFF"/>
                </a:solidFill>
              </a:rPr>
              <a:t>91 Charter Members </a:t>
            </a:r>
          </a:p>
        </p:txBody>
      </p:sp>
      <p:sp>
        <p:nvSpPr>
          <p:cNvPr id="15380" name="Text Box 36"/>
          <p:cNvSpPr txBox="1">
            <a:spLocks noChangeArrowheads="1"/>
          </p:cNvSpPr>
          <p:nvPr/>
        </p:nvSpPr>
        <p:spPr bwMode="auto">
          <a:xfrm>
            <a:off x="1781175" y="1047750"/>
            <a:ext cx="2609850"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49A94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4934" rIns="81639" bIns="40820"/>
          <a:lstStyle>
            <a:lvl1pPr>
              <a:spcBef>
                <a:spcPct val="35000"/>
              </a:spcBef>
              <a:buClr>
                <a:srgbClr val="CC0000"/>
              </a:buClr>
              <a:buFont typeface="Wingdings" pitchFamily="2" charset="2"/>
              <a:buChar char="§"/>
              <a:tabLst>
                <a:tab pos="723900" algn="l"/>
                <a:tab pos="1447800" algn="l"/>
                <a:tab pos="2171700" algn="l"/>
              </a:tabLst>
              <a:defRPr>
                <a:solidFill>
                  <a:srgbClr val="000072"/>
                </a:solidFill>
                <a:latin typeface="Calibri" pitchFamily="34" charset="0"/>
              </a:defRPr>
            </a:lvl1pPr>
            <a:lvl2pPr marL="742950" indent="-285750">
              <a:spcBef>
                <a:spcPct val="35000"/>
              </a:spcBef>
              <a:buChar char="–"/>
              <a:tabLst>
                <a:tab pos="723900" algn="l"/>
                <a:tab pos="1447800" algn="l"/>
                <a:tab pos="2171700"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723900" algn="l"/>
                <a:tab pos="1447800" algn="l"/>
                <a:tab pos="2171700" algn="l"/>
              </a:tabLst>
              <a:defRPr>
                <a:solidFill>
                  <a:srgbClr val="000072"/>
                </a:solidFill>
                <a:latin typeface="Calibri" pitchFamily="34" charset="0"/>
              </a:defRPr>
            </a:lvl3pPr>
            <a:lvl4pPr marL="1600200" indent="-228600">
              <a:spcBef>
                <a:spcPct val="35000"/>
              </a:spcBef>
              <a:buChar char="–"/>
              <a:tabLst>
                <a:tab pos="723900" algn="l"/>
                <a:tab pos="1447800" algn="l"/>
                <a:tab pos="2171700" algn="l"/>
              </a:tabLst>
              <a:defRPr>
                <a:solidFill>
                  <a:srgbClr val="000072"/>
                </a:solidFill>
                <a:latin typeface="Calibri" pitchFamily="34" charset="0"/>
              </a:defRPr>
            </a:lvl4pPr>
            <a:lvl5pPr marL="2057400" indent="-228600">
              <a:spcBef>
                <a:spcPct val="35000"/>
              </a:spcBef>
              <a:buChar char="»"/>
              <a:tabLst>
                <a:tab pos="723900" algn="l"/>
                <a:tab pos="1447800" algn="l"/>
                <a:tab pos="2171700"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723900" algn="l"/>
                <a:tab pos="1447800" algn="l"/>
                <a:tab pos="2171700"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723900" algn="l"/>
                <a:tab pos="1447800" algn="l"/>
                <a:tab pos="2171700"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723900" algn="l"/>
                <a:tab pos="1447800" algn="l"/>
                <a:tab pos="2171700"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723900" algn="l"/>
                <a:tab pos="1447800" algn="l"/>
                <a:tab pos="2171700"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chemeClr val="bg1">
                    <a:lumMod val="85000"/>
                  </a:schemeClr>
                </a:solidFill>
                <a:latin typeface="DejaVu Sans" pitchFamily="34" charset="0"/>
              </a:rPr>
              <a:t>Charter Members vote</a:t>
            </a:r>
          </a:p>
        </p:txBody>
      </p:sp>
      <p:sp>
        <p:nvSpPr>
          <p:cNvPr id="15381" name="Text Box 37"/>
          <p:cNvSpPr txBox="1">
            <a:spLocks noChangeArrowheads="1"/>
          </p:cNvSpPr>
          <p:nvPr/>
        </p:nvSpPr>
        <p:spPr bwMode="auto">
          <a:xfrm>
            <a:off x="1725613" y="2162175"/>
            <a:ext cx="1420812" cy="322263"/>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9525">
                <a:solidFill>
                  <a:srgbClr val="49A94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4934" rIns="81639" bIns="40820"/>
          <a:lstStyle>
            <a:lvl1pPr>
              <a:spcBef>
                <a:spcPct val="35000"/>
              </a:spcBef>
              <a:buClr>
                <a:srgbClr val="CC0000"/>
              </a:buClr>
              <a:buFont typeface="Wingdings" pitchFamily="2" charset="2"/>
              <a:buChar char="§"/>
              <a:tabLst>
                <a:tab pos="723900" algn="l"/>
                <a:tab pos="1447800" algn="l"/>
              </a:tabLst>
              <a:defRPr>
                <a:solidFill>
                  <a:srgbClr val="000072"/>
                </a:solidFill>
                <a:latin typeface="Calibri" pitchFamily="34" charset="0"/>
              </a:defRPr>
            </a:lvl1pPr>
            <a:lvl2pPr marL="742950" indent="-285750">
              <a:spcBef>
                <a:spcPct val="35000"/>
              </a:spcBef>
              <a:buChar char="–"/>
              <a:tabLst>
                <a:tab pos="723900" algn="l"/>
                <a:tab pos="1447800"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723900" algn="l"/>
                <a:tab pos="1447800" algn="l"/>
              </a:tabLst>
              <a:defRPr>
                <a:solidFill>
                  <a:srgbClr val="000072"/>
                </a:solidFill>
                <a:latin typeface="Calibri" pitchFamily="34" charset="0"/>
              </a:defRPr>
            </a:lvl3pPr>
            <a:lvl4pPr marL="1600200" indent="-228600">
              <a:spcBef>
                <a:spcPct val="35000"/>
              </a:spcBef>
              <a:buChar char="–"/>
              <a:tabLst>
                <a:tab pos="723900" algn="l"/>
                <a:tab pos="1447800" algn="l"/>
              </a:tabLst>
              <a:defRPr>
                <a:solidFill>
                  <a:srgbClr val="000072"/>
                </a:solidFill>
                <a:latin typeface="Calibri" pitchFamily="34" charset="0"/>
              </a:defRPr>
            </a:lvl4pPr>
            <a:lvl5pPr marL="2057400" indent="-228600">
              <a:spcBef>
                <a:spcPct val="35000"/>
              </a:spcBef>
              <a:buChar char="»"/>
              <a:tabLst>
                <a:tab pos="723900" algn="l"/>
                <a:tab pos="1447800"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chemeClr val="bg1">
                    <a:lumMod val="85000"/>
                  </a:schemeClr>
                </a:solidFill>
                <a:latin typeface="DejaVu Sans" pitchFamily="34" charset="0"/>
              </a:rPr>
              <a:t>appoints</a:t>
            </a:r>
          </a:p>
        </p:txBody>
      </p:sp>
      <p:sp>
        <p:nvSpPr>
          <p:cNvPr id="15382" name="Text Box 38"/>
          <p:cNvSpPr txBox="1">
            <a:spLocks noChangeArrowheads="1"/>
          </p:cNvSpPr>
          <p:nvPr/>
        </p:nvSpPr>
        <p:spPr bwMode="auto">
          <a:xfrm>
            <a:off x="5995988" y="2562225"/>
            <a:ext cx="1477962" cy="322263"/>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9525">
                <a:solidFill>
                  <a:srgbClr val="49A94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4934" rIns="81639" bIns="40820"/>
          <a:lstStyle>
            <a:lvl1pPr>
              <a:spcBef>
                <a:spcPct val="35000"/>
              </a:spcBef>
              <a:buClr>
                <a:srgbClr val="CC0000"/>
              </a:buClr>
              <a:buFont typeface="Wingdings" pitchFamily="2" charset="2"/>
              <a:buChar char="§"/>
              <a:tabLst>
                <a:tab pos="723900" algn="l"/>
                <a:tab pos="1447800" algn="l"/>
              </a:tabLst>
              <a:defRPr>
                <a:solidFill>
                  <a:srgbClr val="000072"/>
                </a:solidFill>
                <a:latin typeface="Calibri" pitchFamily="34" charset="0"/>
              </a:defRPr>
            </a:lvl1pPr>
            <a:lvl2pPr marL="742950" indent="-285750">
              <a:spcBef>
                <a:spcPct val="35000"/>
              </a:spcBef>
              <a:buChar char="–"/>
              <a:tabLst>
                <a:tab pos="723900" algn="l"/>
                <a:tab pos="1447800"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723900" algn="l"/>
                <a:tab pos="1447800" algn="l"/>
              </a:tabLst>
              <a:defRPr>
                <a:solidFill>
                  <a:srgbClr val="000072"/>
                </a:solidFill>
                <a:latin typeface="Calibri" pitchFamily="34" charset="0"/>
              </a:defRPr>
            </a:lvl3pPr>
            <a:lvl4pPr marL="1600200" indent="-228600">
              <a:spcBef>
                <a:spcPct val="35000"/>
              </a:spcBef>
              <a:buChar char="–"/>
              <a:tabLst>
                <a:tab pos="723900" algn="l"/>
                <a:tab pos="1447800" algn="l"/>
              </a:tabLst>
              <a:defRPr>
                <a:solidFill>
                  <a:srgbClr val="000072"/>
                </a:solidFill>
                <a:latin typeface="Calibri" pitchFamily="34" charset="0"/>
              </a:defRPr>
            </a:lvl4pPr>
            <a:lvl5pPr marL="2057400" indent="-228600">
              <a:spcBef>
                <a:spcPct val="35000"/>
              </a:spcBef>
              <a:buChar char="»"/>
              <a:tabLst>
                <a:tab pos="723900" algn="l"/>
                <a:tab pos="1447800"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chemeClr val="bg1">
                    <a:lumMod val="85000"/>
                  </a:schemeClr>
                </a:solidFill>
                <a:latin typeface="DejaVu Sans" pitchFamily="34" charset="0"/>
              </a:rPr>
              <a:t>represent</a:t>
            </a:r>
          </a:p>
        </p:txBody>
      </p:sp>
      <p:sp>
        <p:nvSpPr>
          <p:cNvPr id="15383" name="AutoShape 39"/>
          <p:cNvSpPr>
            <a:spLocks noChangeArrowheads="1"/>
          </p:cNvSpPr>
          <p:nvPr/>
        </p:nvSpPr>
        <p:spPr bwMode="auto">
          <a:xfrm>
            <a:off x="6437313" y="5421313"/>
            <a:ext cx="2122487" cy="488950"/>
          </a:xfrm>
          <a:prstGeom prst="roundRect">
            <a:avLst>
              <a:gd name="adj" fmla="val 16667"/>
            </a:avLst>
          </a:prstGeom>
          <a:solidFill>
            <a:srgbClr val="990000"/>
          </a:solidFill>
          <a:ln w="9525">
            <a:solidFill>
              <a:schemeClr val="bg1">
                <a:lumMod val="85000"/>
              </a:schemeClr>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55221" rIns="81639" bIns="40820" anchor="ctr"/>
          <a:lstStyle>
            <a:lvl1pPr>
              <a:spcBef>
                <a:spcPct val="35000"/>
              </a:spcBef>
              <a:buClr>
                <a:srgbClr val="CC0000"/>
              </a:buClr>
              <a:buFont typeface="Wingdings" pitchFamily="2" charset="2"/>
              <a:buChar char="§"/>
              <a:tabLst>
                <a:tab pos="655638" algn="l"/>
                <a:tab pos="1312863" algn="l"/>
                <a:tab pos="1968500" algn="l"/>
              </a:tabLst>
              <a:defRPr>
                <a:solidFill>
                  <a:srgbClr val="000072"/>
                </a:solidFill>
                <a:latin typeface="Calibri" pitchFamily="34" charset="0"/>
              </a:defRPr>
            </a:lvl1pPr>
            <a:lvl2pPr marL="742950" indent="-285750">
              <a:spcBef>
                <a:spcPct val="35000"/>
              </a:spcBef>
              <a:buChar char="–"/>
              <a:tabLst>
                <a:tab pos="655638" algn="l"/>
                <a:tab pos="1312863" algn="l"/>
                <a:tab pos="1968500"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 pos="1968500" algn="l"/>
              </a:tabLst>
              <a:defRPr>
                <a:solidFill>
                  <a:srgbClr val="000072"/>
                </a:solidFill>
                <a:latin typeface="Calibri" pitchFamily="34" charset="0"/>
              </a:defRPr>
            </a:lvl3pPr>
            <a:lvl4pPr marL="1600200" indent="-228600">
              <a:spcBef>
                <a:spcPct val="35000"/>
              </a:spcBef>
              <a:buChar char="–"/>
              <a:tabLst>
                <a:tab pos="655638" algn="l"/>
                <a:tab pos="1312863" algn="l"/>
                <a:tab pos="1968500" algn="l"/>
              </a:tabLst>
              <a:defRPr>
                <a:solidFill>
                  <a:srgbClr val="000072"/>
                </a:solidFill>
                <a:latin typeface="Calibri" pitchFamily="34" charset="0"/>
              </a:defRPr>
            </a:lvl4pPr>
            <a:lvl5pPr marL="2057400" indent="-228600">
              <a:spcBef>
                <a:spcPct val="35000"/>
              </a:spcBef>
              <a:buChar char="»"/>
              <a:tabLst>
                <a:tab pos="655638" algn="l"/>
                <a:tab pos="1312863" algn="l"/>
                <a:tab pos="1968500"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9pPr>
          </a:lstStyle>
          <a:p>
            <a:pPr algn="ctr">
              <a:spcBef>
                <a:spcPct val="50000"/>
              </a:spcBef>
              <a:buClrTx/>
              <a:buFontTx/>
              <a:buNone/>
            </a:pPr>
            <a:r>
              <a:rPr lang="en-US" altLang="de-DE">
                <a:solidFill>
                  <a:srgbClr val="FFFFFF"/>
                </a:solidFill>
              </a:rPr>
              <a:t>Sponsors</a:t>
            </a:r>
          </a:p>
        </p:txBody>
      </p:sp>
      <p:grpSp>
        <p:nvGrpSpPr>
          <p:cNvPr id="15384" name="Group 40"/>
          <p:cNvGrpSpPr>
            <a:grpSpLocks/>
          </p:cNvGrpSpPr>
          <p:nvPr/>
        </p:nvGrpSpPr>
        <p:grpSpPr bwMode="auto">
          <a:xfrm>
            <a:off x="6872288" y="4924425"/>
            <a:ext cx="1319212" cy="374650"/>
            <a:chOff x="4772" y="3419"/>
            <a:chExt cx="917" cy="261"/>
          </a:xfrm>
        </p:grpSpPr>
        <p:sp>
          <p:nvSpPr>
            <p:cNvPr id="15392" name="Line 41"/>
            <p:cNvSpPr>
              <a:spLocks noChangeShapeType="1"/>
            </p:cNvSpPr>
            <p:nvPr/>
          </p:nvSpPr>
          <p:spPr bwMode="auto">
            <a:xfrm flipH="1" flipV="1">
              <a:off x="5678" y="3418"/>
              <a:ext cx="12" cy="263"/>
            </a:xfrm>
            <a:prstGeom prst="line">
              <a:avLst/>
            </a:prstGeom>
            <a:noFill/>
            <a:ln w="360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5393" name="Line 42"/>
            <p:cNvSpPr>
              <a:spLocks noChangeShapeType="1"/>
            </p:cNvSpPr>
            <p:nvPr/>
          </p:nvSpPr>
          <p:spPr bwMode="auto">
            <a:xfrm flipH="1" flipV="1">
              <a:off x="5451" y="3418"/>
              <a:ext cx="12" cy="263"/>
            </a:xfrm>
            <a:prstGeom prst="line">
              <a:avLst/>
            </a:prstGeom>
            <a:noFill/>
            <a:ln w="360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5394" name="Line 43"/>
            <p:cNvSpPr>
              <a:spLocks noChangeShapeType="1"/>
            </p:cNvSpPr>
            <p:nvPr/>
          </p:nvSpPr>
          <p:spPr bwMode="auto">
            <a:xfrm flipH="1" flipV="1">
              <a:off x="5224" y="3418"/>
              <a:ext cx="12" cy="263"/>
            </a:xfrm>
            <a:prstGeom prst="line">
              <a:avLst/>
            </a:prstGeom>
            <a:noFill/>
            <a:ln w="360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5395" name="Line 44"/>
            <p:cNvSpPr>
              <a:spLocks noChangeShapeType="1"/>
            </p:cNvSpPr>
            <p:nvPr/>
          </p:nvSpPr>
          <p:spPr bwMode="auto">
            <a:xfrm flipH="1" flipV="1">
              <a:off x="4998" y="3418"/>
              <a:ext cx="12" cy="263"/>
            </a:xfrm>
            <a:prstGeom prst="line">
              <a:avLst/>
            </a:prstGeom>
            <a:noFill/>
            <a:ln w="360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5396" name="Line 45"/>
            <p:cNvSpPr>
              <a:spLocks noChangeShapeType="1"/>
            </p:cNvSpPr>
            <p:nvPr/>
          </p:nvSpPr>
          <p:spPr bwMode="auto">
            <a:xfrm flipH="1" flipV="1">
              <a:off x="4771" y="3418"/>
              <a:ext cx="12" cy="263"/>
            </a:xfrm>
            <a:prstGeom prst="line">
              <a:avLst/>
            </a:prstGeom>
            <a:noFill/>
            <a:ln w="360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grpSp>
      <p:cxnSp>
        <p:nvCxnSpPr>
          <p:cNvPr id="15385" name="AutoShape 46"/>
          <p:cNvCxnSpPr>
            <a:cxnSpLocks noChangeShapeType="1"/>
            <a:stCxn id="15367" idx="2"/>
          </p:cNvCxnSpPr>
          <p:nvPr/>
        </p:nvCxnSpPr>
        <p:spPr bwMode="auto">
          <a:xfrm flipH="1">
            <a:off x="1958975" y="2009775"/>
            <a:ext cx="1135063" cy="1192213"/>
          </a:xfrm>
          <a:prstGeom prst="bentConnector3">
            <a:avLst>
              <a:gd name="adj1" fmla="val 50000"/>
            </a:avLst>
          </a:prstGeom>
          <a:noFill/>
          <a:ln w="36000">
            <a:solidFill>
              <a:srgbClr val="49A94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nvGrpSpPr>
          <p:cNvPr id="15386" name="Group 47"/>
          <p:cNvGrpSpPr>
            <a:grpSpLocks/>
          </p:cNvGrpSpPr>
          <p:nvPr/>
        </p:nvGrpSpPr>
        <p:grpSpPr bwMode="auto">
          <a:xfrm>
            <a:off x="4129088" y="4508500"/>
            <a:ext cx="1319212" cy="790575"/>
            <a:chOff x="2867" y="3131"/>
            <a:chExt cx="917" cy="549"/>
          </a:xfrm>
        </p:grpSpPr>
        <p:sp>
          <p:nvSpPr>
            <p:cNvPr id="15387" name="Line 48"/>
            <p:cNvSpPr>
              <a:spLocks noChangeShapeType="1"/>
            </p:cNvSpPr>
            <p:nvPr/>
          </p:nvSpPr>
          <p:spPr bwMode="auto">
            <a:xfrm flipH="1" flipV="1">
              <a:off x="3773" y="3130"/>
              <a:ext cx="12" cy="551"/>
            </a:xfrm>
            <a:prstGeom prst="line">
              <a:avLst/>
            </a:prstGeom>
            <a:noFill/>
            <a:ln w="360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5388" name="Line 49"/>
            <p:cNvSpPr>
              <a:spLocks noChangeShapeType="1"/>
            </p:cNvSpPr>
            <p:nvPr/>
          </p:nvSpPr>
          <p:spPr bwMode="auto">
            <a:xfrm flipH="1" flipV="1">
              <a:off x="3546" y="3130"/>
              <a:ext cx="12" cy="551"/>
            </a:xfrm>
            <a:prstGeom prst="line">
              <a:avLst/>
            </a:prstGeom>
            <a:noFill/>
            <a:ln w="360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5389" name="Line 50"/>
            <p:cNvSpPr>
              <a:spLocks noChangeShapeType="1"/>
            </p:cNvSpPr>
            <p:nvPr/>
          </p:nvSpPr>
          <p:spPr bwMode="auto">
            <a:xfrm flipH="1" flipV="1">
              <a:off x="3320" y="3130"/>
              <a:ext cx="12" cy="551"/>
            </a:xfrm>
            <a:prstGeom prst="line">
              <a:avLst/>
            </a:prstGeom>
            <a:noFill/>
            <a:ln w="360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5390" name="Line 51"/>
            <p:cNvSpPr>
              <a:spLocks noChangeShapeType="1"/>
            </p:cNvSpPr>
            <p:nvPr/>
          </p:nvSpPr>
          <p:spPr bwMode="auto">
            <a:xfrm flipH="1" flipV="1">
              <a:off x="3093" y="3130"/>
              <a:ext cx="12" cy="551"/>
            </a:xfrm>
            <a:prstGeom prst="line">
              <a:avLst/>
            </a:prstGeom>
            <a:noFill/>
            <a:ln w="360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5391" name="Line 52"/>
            <p:cNvSpPr>
              <a:spLocks noChangeShapeType="1"/>
            </p:cNvSpPr>
            <p:nvPr/>
          </p:nvSpPr>
          <p:spPr bwMode="auto">
            <a:xfrm flipH="1" flipV="1">
              <a:off x="2866" y="3130"/>
              <a:ext cx="12" cy="551"/>
            </a:xfrm>
            <a:prstGeom prst="line">
              <a:avLst/>
            </a:prstGeom>
            <a:noFill/>
            <a:ln w="360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grpSp>
      <p:sp>
        <p:nvSpPr>
          <p:cNvPr id="55" name="Oval 56"/>
          <p:cNvSpPr>
            <a:spLocks noChangeArrowheads="1"/>
          </p:cNvSpPr>
          <p:nvPr/>
        </p:nvSpPr>
        <p:spPr bwMode="auto">
          <a:xfrm>
            <a:off x="6145740" y="3951476"/>
            <a:ext cx="2563812" cy="1139825"/>
          </a:xfrm>
          <a:prstGeom prst="ellipse">
            <a:avLst/>
          </a:prstGeom>
          <a:solidFill>
            <a:srgbClr val="DDDDDD">
              <a:alpha val="32156"/>
            </a:srgbClr>
          </a:solidFill>
          <a:ln w="38100">
            <a:solidFill>
              <a:srgbClr val="DDDDD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endParaRPr lang="de-AT" altLang="de-DE">
              <a:solidFill>
                <a:schemeClr val="tx1"/>
              </a:solidFill>
            </a:endParaRPr>
          </a:p>
        </p:txBody>
      </p:sp>
    </p:spTree>
    <p:extLst>
      <p:ext uri="{BB962C8B-B14F-4D97-AF65-F5344CB8AC3E}">
        <p14:creationId xmlns:p14="http://schemas.microsoft.com/office/powerpoint/2010/main" val="33657380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idx="4294967295"/>
          </p:nvPr>
        </p:nvSpPr>
        <p:spPr/>
        <p:txBody>
          <a:bodyPr/>
          <a:lstStyle/>
          <a:p>
            <a:r>
              <a:rPr lang="de-DE" altLang="de-DE" smtClean="0"/>
              <a:t>Projects</a:t>
            </a:r>
          </a:p>
        </p:txBody>
      </p:sp>
      <p:sp>
        <p:nvSpPr>
          <p:cNvPr id="55299" name="AutoShape 3"/>
          <p:cNvSpPr>
            <a:spLocks noChangeArrowheads="1"/>
          </p:cNvSpPr>
          <p:nvPr/>
        </p:nvSpPr>
        <p:spPr bwMode="auto">
          <a:xfrm>
            <a:off x="460375" y="1462088"/>
            <a:ext cx="4078288" cy="3805237"/>
          </a:xfrm>
          <a:prstGeom prst="roundRect">
            <a:avLst>
              <a:gd name="adj" fmla="val 42"/>
            </a:avLst>
          </a:prstGeom>
          <a:solidFill>
            <a:srgbClr val="C4DFA1"/>
          </a:solidFill>
          <a:ln w="9525">
            <a:solidFill>
              <a:srgbClr val="49A94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endParaRPr lang="de-DE" altLang="de-DE" sz="1400">
              <a:solidFill>
                <a:schemeClr val="tx1"/>
              </a:solidFill>
            </a:endParaRPr>
          </a:p>
        </p:txBody>
      </p:sp>
      <p:sp>
        <p:nvSpPr>
          <p:cNvPr id="55300" name="Rectangle 4"/>
          <p:cNvSpPr>
            <a:spLocks noChangeArrowheads="1"/>
          </p:cNvSpPr>
          <p:nvPr/>
        </p:nvSpPr>
        <p:spPr bwMode="auto">
          <a:xfrm>
            <a:off x="2582863" y="3586163"/>
            <a:ext cx="1793875" cy="815975"/>
          </a:xfrm>
          <a:prstGeom prst="rect">
            <a:avLst/>
          </a:prstGeom>
          <a:solidFill>
            <a:srgbClr val="CC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a:solidFill>
                  <a:srgbClr val="FFFFFF"/>
                </a:solidFill>
                <a:latin typeface="DejaVu Sans" pitchFamily="34" charset="0"/>
              </a:rPr>
              <a:t>deegree </a:t>
            </a:r>
          </a:p>
        </p:txBody>
      </p:sp>
      <p:sp>
        <p:nvSpPr>
          <p:cNvPr id="55301" name="Rectangle 5"/>
          <p:cNvSpPr>
            <a:spLocks noChangeArrowheads="1"/>
          </p:cNvSpPr>
          <p:nvPr/>
        </p:nvSpPr>
        <p:spPr bwMode="auto">
          <a:xfrm>
            <a:off x="2582863" y="1625600"/>
            <a:ext cx="1793875" cy="815975"/>
          </a:xfrm>
          <a:prstGeom prst="rect">
            <a:avLst/>
          </a:prstGeom>
          <a:solidFill>
            <a:srgbClr val="CC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a:solidFill>
                  <a:srgbClr val="FFFFFF"/>
                </a:solidFill>
                <a:latin typeface="DejaVu Sans" pitchFamily="34" charset="0"/>
              </a:rPr>
              <a:t>UMN </a:t>
            </a:r>
          </a:p>
          <a:p>
            <a:pPr algn="ctr">
              <a:lnSpc>
                <a:spcPct val="98000"/>
              </a:lnSpc>
              <a:spcBef>
                <a:spcPct val="50000"/>
              </a:spcBef>
              <a:buFontTx/>
              <a:buNone/>
            </a:pPr>
            <a:r>
              <a:rPr lang="en-US" altLang="de-DE" sz="1400">
                <a:solidFill>
                  <a:srgbClr val="FFFFFF"/>
                </a:solidFill>
                <a:latin typeface="DejaVu Sans" pitchFamily="34" charset="0"/>
              </a:rPr>
              <a:t>Mapserver</a:t>
            </a:r>
          </a:p>
        </p:txBody>
      </p:sp>
      <p:sp>
        <p:nvSpPr>
          <p:cNvPr id="55302" name="Rectangle 6"/>
          <p:cNvSpPr>
            <a:spLocks noChangeArrowheads="1"/>
          </p:cNvSpPr>
          <p:nvPr/>
        </p:nvSpPr>
        <p:spPr bwMode="auto">
          <a:xfrm>
            <a:off x="623888" y="1625600"/>
            <a:ext cx="1793875" cy="815975"/>
          </a:xfrm>
          <a:prstGeom prst="rect">
            <a:avLst/>
          </a:prstGeom>
          <a:solidFill>
            <a:srgbClr val="CC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a:solidFill>
                  <a:srgbClr val="FFFFFF"/>
                </a:solidFill>
                <a:latin typeface="DejaVu Sans" pitchFamily="34" charset="0"/>
              </a:rPr>
              <a:t>Mapbender</a:t>
            </a:r>
          </a:p>
        </p:txBody>
      </p:sp>
      <p:sp>
        <p:nvSpPr>
          <p:cNvPr id="55303" name="Rectangle 7"/>
          <p:cNvSpPr>
            <a:spLocks noChangeArrowheads="1"/>
          </p:cNvSpPr>
          <p:nvPr/>
        </p:nvSpPr>
        <p:spPr bwMode="auto">
          <a:xfrm>
            <a:off x="623888" y="3586163"/>
            <a:ext cx="1793875" cy="815975"/>
          </a:xfrm>
          <a:prstGeom prst="rect">
            <a:avLst/>
          </a:prstGeom>
          <a:solidFill>
            <a:srgbClr val="CC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a:solidFill>
                  <a:srgbClr val="FFFFFF"/>
                </a:solidFill>
                <a:latin typeface="DejaVu Sans" pitchFamily="34" charset="0"/>
              </a:rPr>
              <a:t>OpenLayers </a:t>
            </a:r>
          </a:p>
        </p:txBody>
      </p:sp>
      <p:sp>
        <p:nvSpPr>
          <p:cNvPr id="55304" name="Rectangle 8"/>
          <p:cNvSpPr>
            <a:spLocks noChangeArrowheads="1"/>
          </p:cNvSpPr>
          <p:nvPr/>
        </p:nvSpPr>
        <p:spPr bwMode="auto">
          <a:xfrm>
            <a:off x="623888" y="2605088"/>
            <a:ext cx="1793875" cy="815975"/>
          </a:xfrm>
          <a:prstGeom prst="rect">
            <a:avLst/>
          </a:prstGeom>
          <a:solidFill>
            <a:srgbClr val="CC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a:solidFill>
                  <a:srgbClr val="FFFFFF"/>
                </a:solidFill>
                <a:latin typeface="DejaVu Sans" pitchFamily="34" charset="0"/>
              </a:rPr>
              <a:t>MapBuilder</a:t>
            </a:r>
          </a:p>
        </p:txBody>
      </p:sp>
      <p:sp>
        <p:nvSpPr>
          <p:cNvPr id="55305" name="Rectangle 9"/>
          <p:cNvSpPr>
            <a:spLocks noChangeArrowheads="1"/>
          </p:cNvSpPr>
          <p:nvPr/>
        </p:nvSpPr>
        <p:spPr bwMode="auto">
          <a:xfrm>
            <a:off x="2593975" y="2593975"/>
            <a:ext cx="1793875" cy="815975"/>
          </a:xfrm>
          <a:prstGeom prst="rect">
            <a:avLst/>
          </a:prstGeom>
          <a:solidFill>
            <a:srgbClr val="CC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a:solidFill>
                  <a:srgbClr val="FFFFFF"/>
                </a:solidFill>
                <a:latin typeface="DejaVu Sans" pitchFamily="34" charset="0"/>
              </a:rPr>
              <a:t>Map Guide</a:t>
            </a:r>
          </a:p>
          <a:p>
            <a:pPr algn="ctr">
              <a:lnSpc>
                <a:spcPct val="98000"/>
              </a:lnSpc>
              <a:spcBef>
                <a:spcPct val="50000"/>
              </a:spcBef>
              <a:buFontTx/>
              <a:buNone/>
            </a:pPr>
            <a:r>
              <a:rPr lang="en-US" altLang="de-DE" sz="1400">
                <a:solidFill>
                  <a:srgbClr val="FFFFFF"/>
                </a:solidFill>
                <a:latin typeface="DejaVu Sans" pitchFamily="34" charset="0"/>
              </a:rPr>
              <a:t>OS</a:t>
            </a:r>
          </a:p>
        </p:txBody>
      </p:sp>
      <p:sp>
        <p:nvSpPr>
          <p:cNvPr id="55306" name="Text Box 10"/>
          <p:cNvSpPr txBox="1">
            <a:spLocks noChangeArrowheads="1"/>
          </p:cNvSpPr>
          <p:nvPr/>
        </p:nvSpPr>
        <p:spPr bwMode="auto">
          <a:xfrm>
            <a:off x="2754313" y="4521200"/>
            <a:ext cx="1784350" cy="369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4404" rIns="90000" bIns="45000"/>
          <a:lstStyle>
            <a:lvl1pPr>
              <a:spcBef>
                <a:spcPct val="35000"/>
              </a:spcBef>
              <a:buChar char="•"/>
              <a:tabLst>
                <a:tab pos="723900" algn="l"/>
                <a:tab pos="1447800" algn="l"/>
              </a:tabLst>
              <a:defRPr sz="1600">
                <a:solidFill>
                  <a:srgbClr val="D9D9D9"/>
                </a:solidFill>
                <a:latin typeface="Calibri" pitchFamily="34" charset="0"/>
              </a:defRPr>
            </a:lvl1pPr>
            <a:lvl2pPr marL="742950" indent="-285750">
              <a:spcBef>
                <a:spcPct val="35000"/>
              </a:spcBef>
              <a:buChar char="–"/>
              <a:tabLst>
                <a:tab pos="723900" algn="l"/>
                <a:tab pos="1447800" algn="l"/>
              </a:tabLst>
              <a:defRPr sz="1600">
                <a:solidFill>
                  <a:srgbClr val="D9D9D9"/>
                </a:solidFill>
                <a:latin typeface="Calibri" pitchFamily="34" charset="0"/>
              </a:defRPr>
            </a:lvl2pPr>
            <a:lvl3pPr marL="1143000" indent="-228600">
              <a:spcBef>
                <a:spcPct val="35000"/>
              </a:spcBef>
              <a:buChar char="•"/>
              <a:tabLst>
                <a:tab pos="723900" algn="l"/>
                <a:tab pos="1447800" algn="l"/>
              </a:tabLst>
              <a:defRPr sz="1600">
                <a:solidFill>
                  <a:srgbClr val="D9D9D9"/>
                </a:solidFill>
                <a:latin typeface="Calibri" pitchFamily="34" charset="0"/>
              </a:defRPr>
            </a:lvl3pPr>
            <a:lvl4pPr marL="1600200" indent="-228600">
              <a:spcBef>
                <a:spcPct val="35000"/>
              </a:spcBef>
              <a:buChar char="–"/>
              <a:tabLst>
                <a:tab pos="723900" algn="l"/>
                <a:tab pos="1447800" algn="l"/>
              </a:tabLst>
              <a:defRPr sz="1600">
                <a:solidFill>
                  <a:srgbClr val="D9D9D9"/>
                </a:solidFill>
                <a:latin typeface="Calibri" pitchFamily="34" charset="0"/>
              </a:defRPr>
            </a:lvl4pPr>
            <a:lvl5pPr marL="2057400" indent="-228600">
              <a:spcBef>
                <a:spcPct val="35000"/>
              </a:spcBef>
              <a:buChar char="»"/>
              <a:tabLst>
                <a:tab pos="723900" algn="l"/>
                <a:tab pos="1447800"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723900" algn="l"/>
                <a:tab pos="1447800"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723900" algn="l"/>
                <a:tab pos="1447800"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723900" algn="l"/>
                <a:tab pos="1447800"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723900" algn="l"/>
                <a:tab pos="1447800" algn="l"/>
              </a:tabLst>
              <a:defRPr sz="1600">
                <a:solidFill>
                  <a:srgbClr val="D9D9D9"/>
                </a:solidFill>
                <a:latin typeface="Calibri" pitchFamily="34" charset="0"/>
              </a:defRPr>
            </a:lvl9pPr>
          </a:lstStyle>
          <a:p>
            <a:pPr>
              <a:spcBef>
                <a:spcPct val="50000"/>
              </a:spcBef>
              <a:buFontTx/>
              <a:buNone/>
            </a:pPr>
            <a:r>
              <a:rPr lang="en-US" altLang="de-DE" sz="1800" b="1">
                <a:solidFill>
                  <a:schemeClr val="tx1"/>
                </a:solidFill>
                <a:latin typeface="Arial" charset="0"/>
              </a:rPr>
              <a:t>Web </a:t>
            </a:r>
            <a:r>
              <a:rPr lang="de-DE" altLang="de-DE" sz="1800" b="1">
                <a:solidFill>
                  <a:schemeClr val="tx1"/>
                </a:solidFill>
                <a:latin typeface="Arial" charset="0"/>
              </a:rPr>
              <a:t>M</a:t>
            </a:r>
            <a:r>
              <a:rPr lang="en-US" altLang="de-DE" sz="1800" b="1">
                <a:solidFill>
                  <a:schemeClr val="tx1"/>
                </a:solidFill>
                <a:latin typeface="Arial" charset="0"/>
              </a:rPr>
              <a:t>apping</a:t>
            </a:r>
          </a:p>
        </p:txBody>
      </p:sp>
      <p:grpSp>
        <p:nvGrpSpPr>
          <p:cNvPr id="55307" name="Group 11"/>
          <p:cNvGrpSpPr>
            <a:grpSpLocks/>
          </p:cNvGrpSpPr>
          <p:nvPr/>
        </p:nvGrpSpPr>
        <p:grpSpPr bwMode="auto">
          <a:xfrm>
            <a:off x="4867275" y="1462088"/>
            <a:ext cx="4241800" cy="2108200"/>
            <a:chOff x="3174" y="839"/>
            <a:chExt cx="2946" cy="1464"/>
          </a:xfrm>
        </p:grpSpPr>
        <p:sp>
          <p:nvSpPr>
            <p:cNvPr id="55330" name="AutoShape 12"/>
            <p:cNvSpPr>
              <a:spLocks noChangeArrowheads="1"/>
            </p:cNvSpPr>
            <p:nvPr/>
          </p:nvSpPr>
          <p:spPr bwMode="auto">
            <a:xfrm>
              <a:off x="3174" y="839"/>
              <a:ext cx="2946" cy="1464"/>
            </a:xfrm>
            <a:prstGeom prst="roundRect">
              <a:avLst>
                <a:gd name="adj" fmla="val 65"/>
              </a:avLst>
            </a:prstGeom>
            <a:solidFill>
              <a:srgbClr val="C4DFA1"/>
            </a:solidFill>
            <a:ln w="9525">
              <a:solidFill>
                <a:srgbClr val="49A94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endParaRPr lang="de-DE" altLang="de-DE" sz="1400">
                <a:solidFill>
                  <a:schemeClr val="tx1"/>
                </a:solidFill>
              </a:endParaRPr>
            </a:p>
          </p:txBody>
        </p:sp>
        <p:sp>
          <p:nvSpPr>
            <p:cNvPr id="55331" name="Rectangle 13"/>
            <p:cNvSpPr>
              <a:spLocks noChangeArrowheads="1"/>
            </p:cNvSpPr>
            <p:nvPr/>
          </p:nvSpPr>
          <p:spPr bwMode="auto">
            <a:xfrm>
              <a:off x="3287" y="1543"/>
              <a:ext cx="1246" cy="472"/>
            </a:xfrm>
            <a:prstGeom prst="rect">
              <a:avLst/>
            </a:prstGeom>
            <a:solidFill>
              <a:srgbClr val="CC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a:solidFill>
                    <a:srgbClr val="FFFFFF"/>
                  </a:solidFill>
                  <a:latin typeface="DejaVu Sans" pitchFamily="34" charset="0"/>
                </a:rPr>
                <a:t>GRASS</a:t>
              </a:r>
            </a:p>
            <a:p>
              <a:pPr algn="ctr">
                <a:lnSpc>
                  <a:spcPct val="98000"/>
                </a:lnSpc>
                <a:spcBef>
                  <a:spcPct val="50000"/>
                </a:spcBef>
                <a:buFontTx/>
                <a:buNone/>
              </a:pPr>
              <a:r>
                <a:rPr lang="en-US" altLang="de-DE" sz="1400">
                  <a:solidFill>
                    <a:srgbClr val="FFFFFF"/>
                  </a:solidFill>
                  <a:latin typeface="DejaVu Sans" pitchFamily="34" charset="0"/>
                </a:rPr>
                <a:t>GIS</a:t>
              </a:r>
            </a:p>
          </p:txBody>
        </p:sp>
        <p:sp>
          <p:nvSpPr>
            <p:cNvPr id="55332" name="Rectangle 14"/>
            <p:cNvSpPr>
              <a:spLocks noChangeArrowheads="1"/>
            </p:cNvSpPr>
            <p:nvPr/>
          </p:nvSpPr>
          <p:spPr bwMode="auto">
            <a:xfrm>
              <a:off x="3287" y="953"/>
              <a:ext cx="1246" cy="486"/>
            </a:xfrm>
            <a:prstGeom prst="rect">
              <a:avLst/>
            </a:prstGeom>
            <a:solidFill>
              <a:srgbClr val="CC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a:solidFill>
                    <a:srgbClr val="FFFFFF"/>
                  </a:solidFill>
                  <a:latin typeface="DejaVu Sans" pitchFamily="34" charset="0"/>
                </a:rPr>
                <a:t>QGIS</a:t>
              </a:r>
            </a:p>
          </p:txBody>
        </p:sp>
        <p:sp>
          <p:nvSpPr>
            <p:cNvPr id="55333" name="Rectangle 15"/>
            <p:cNvSpPr>
              <a:spLocks noChangeArrowheads="1"/>
            </p:cNvSpPr>
            <p:nvPr/>
          </p:nvSpPr>
          <p:spPr bwMode="auto">
            <a:xfrm>
              <a:off x="4761" y="953"/>
              <a:ext cx="1246" cy="486"/>
            </a:xfrm>
            <a:prstGeom prst="rect">
              <a:avLst/>
            </a:prstGeom>
            <a:solidFill>
              <a:srgbClr val="CC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a:solidFill>
                    <a:srgbClr val="FFFFFF"/>
                  </a:solidFill>
                  <a:latin typeface="DejaVu Sans" pitchFamily="34" charset="0"/>
                </a:rPr>
                <a:t>OSSIM</a:t>
              </a:r>
            </a:p>
          </p:txBody>
        </p:sp>
        <p:sp>
          <p:nvSpPr>
            <p:cNvPr id="55334" name="Rectangle 16"/>
            <p:cNvSpPr>
              <a:spLocks noChangeArrowheads="1"/>
            </p:cNvSpPr>
            <p:nvPr/>
          </p:nvSpPr>
          <p:spPr bwMode="auto">
            <a:xfrm>
              <a:off x="4761" y="1543"/>
              <a:ext cx="1246" cy="472"/>
            </a:xfrm>
            <a:prstGeom prst="rect">
              <a:avLst/>
            </a:prstGeom>
            <a:solidFill>
              <a:srgbClr val="CC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a:solidFill>
                    <a:srgbClr val="FFFFCC"/>
                  </a:solidFill>
                  <a:latin typeface="DejaVu Sans" pitchFamily="34" charset="0"/>
                </a:rPr>
                <a:t>gvSIG</a:t>
              </a:r>
            </a:p>
          </p:txBody>
        </p:sp>
        <p:sp>
          <p:nvSpPr>
            <p:cNvPr id="55335" name="Text Box 17"/>
            <p:cNvSpPr txBox="1">
              <a:spLocks noChangeArrowheads="1"/>
            </p:cNvSpPr>
            <p:nvPr/>
          </p:nvSpPr>
          <p:spPr bwMode="auto">
            <a:xfrm>
              <a:off x="4874" y="2062"/>
              <a:ext cx="1246" cy="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9404" rIns="72000" bIns="0" anchor="ctr"/>
            <a:lstStyle>
              <a:lvl1pPr>
                <a:spcBef>
                  <a:spcPct val="35000"/>
                </a:spcBef>
                <a:buChar char="•"/>
                <a:tabLst>
                  <a:tab pos="723900" algn="l"/>
                  <a:tab pos="1447800" algn="l"/>
                </a:tabLst>
                <a:defRPr sz="1600">
                  <a:solidFill>
                    <a:srgbClr val="D9D9D9"/>
                  </a:solidFill>
                  <a:latin typeface="Calibri" pitchFamily="34" charset="0"/>
                </a:defRPr>
              </a:lvl1pPr>
              <a:lvl2pPr marL="742950" indent="-285750">
                <a:spcBef>
                  <a:spcPct val="35000"/>
                </a:spcBef>
                <a:buChar char="–"/>
                <a:tabLst>
                  <a:tab pos="723900" algn="l"/>
                  <a:tab pos="1447800" algn="l"/>
                </a:tabLst>
                <a:defRPr sz="1600">
                  <a:solidFill>
                    <a:srgbClr val="D9D9D9"/>
                  </a:solidFill>
                  <a:latin typeface="Calibri" pitchFamily="34" charset="0"/>
                </a:defRPr>
              </a:lvl2pPr>
              <a:lvl3pPr marL="1143000" indent="-228600">
                <a:spcBef>
                  <a:spcPct val="35000"/>
                </a:spcBef>
                <a:buChar char="•"/>
                <a:tabLst>
                  <a:tab pos="723900" algn="l"/>
                  <a:tab pos="1447800" algn="l"/>
                </a:tabLst>
                <a:defRPr sz="1600">
                  <a:solidFill>
                    <a:srgbClr val="D9D9D9"/>
                  </a:solidFill>
                  <a:latin typeface="Calibri" pitchFamily="34" charset="0"/>
                </a:defRPr>
              </a:lvl3pPr>
              <a:lvl4pPr marL="1600200" indent="-228600">
                <a:spcBef>
                  <a:spcPct val="35000"/>
                </a:spcBef>
                <a:buChar char="–"/>
                <a:tabLst>
                  <a:tab pos="723900" algn="l"/>
                  <a:tab pos="1447800" algn="l"/>
                </a:tabLst>
                <a:defRPr sz="1600">
                  <a:solidFill>
                    <a:srgbClr val="D9D9D9"/>
                  </a:solidFill>
                  <a:latin typeface="Calibri" pitchFamily="34" charset="0"/>
                </a:defRPr>
              </a:lvl4pPr>
              <a:lvl5pPr marL="2057400" indent="-228600">
                <a:spcBef>
                  <a:spcPct val="35000"/>
                </a:spcBef>
                <a:buChar char="»"/>
                <a:tabLst>
                  <a:tab pos="723900" algn="l"/>
                  <a:tab pos="1447800"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723900" algn="l"/>
                  <a:tab pos="1447800"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723900" algn="l"/>
                  <a:tab pos="1447800"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723900" algn="l"/>
                  <a:tab pos="1447800"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723900" algn="l"/>
                  <a:tab pos="1447800" algn="l"/>
                </a:tabLst>
                <a:defRPr sz="1600">
                  <a:solidFill>
                    <a:srgbClr val="D9D9D9"/>
                  </a:solidFill>
                  <a:latin typeface="Calibri" pitchFamily="34" charset="0"/>
                </a:defRPr>
              </a:lvl9pPr>
            </a:lstStyle>
            <a:p>
              <a:pPr algn="r">
                <a:spcBef>
                  <a:spcPct val="50000"/>
                </a:spcBef>
                <a:buFontTx/>
                <a:buNone/>
              </a:pPr>
              <a:r>
                <a:rPr lang="de-DE" altLang="de-DE" sz="1800" b="1">
                  <a:solidFill>
                    <a:schemeClr val="tx1"/>
                  </a:solidFill>
                  <a:latin typeface="Arial" charset="0"/>
                </a:rPr>
                <a:t>D</a:t>
              </a:r>
              <a:r>
                <a:rPr lang="en-US" altLang="de-DE" sz="1800" b="1">
                  <a:solidFill>
                    <a:schemeClr val="tx1"/>
                  </a:solidFill>
                  <a:latin typeface="Arial" charset="0"/>
                </a:rPr>
                <a:t>esktop GIS</a:t>
              </a:r>
            </a:p>
          </p:txBody>
        </p:sp>
      </p:grpSp>
      <p:grpSp>
        <p:nvGrpSpPr>
          <p:cNvPr id="55308" name="Group 18"/>
          <p:cNvGrpSpPr>
            <a:grpSpLocks/>
          </p:cNvGrpSpPr>
          <p:nvPr/>
        </p:nvGrpSpPr>
        <p:grpSpPr bwMode="auto">
          <a:xfrm>
            <a:off x="2417763" y="5345113"/>
            <a:ext cx="2120900" cy="1468437"/>
            <a:chOff x="1473" y="3334"/>
            <a:chExt cx="1473" cy="1020"/>
          </a:xfrm>
        </p:grpSpPr>
        <p:sp>
          <p:nvSpPr>
            <p:cNvPr id="55327" name="AutoShape 19"/>
            <p:cNvSpPr>
              <a:spLocks noChangeArrowheads="1"/>
            </p:cNvSpPr>
            <p:nvPr/>
          </p:nvSpPr>
          <p:spPr bwMode="auto">
            <a:xfrm>
              <a:off x="1473" y="3334"/>
              <a:ext cx="1473" cy="1020"/>
            </a:xfrm>
            <a:prstGeom prst="roundRect">
              <a:avLst>
                <a:gd name="adj" fmla="val 97"/>
              </a:avLst>
            </a:prstGeom>
            <a:solidFill>
              <a:srgbClr val="CCFFCC"/>
            </a:solidFill>
            <a:ln w="9525">
              <a:solidFill>
                <a:srgbClr val="49A94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endParaRPr lang="de-DE" altLang="de-DE" sz="1400">
                <a:solidFill>
                  <a:schemeClr val="tx1"/>
                </a:solidFill>
              </a:endParaRPr>
            </a:p>
          </p:txBody>
        </p:sp>
        <p:sp>
          <p:nvSpPr>
            <p:cNvPr id="55328" name="Rectangle 20"/>
            <p:cNvSpPr>
              <a:spLocks noChangeArrowheads="1"/>
            </p:cNvSpPr>
            <p:nvPr/>
          </p:nvSpPr>
          <p:spPr bwMode="auto">
            <a:xfrm>
              <a:off x="1587" y="3448"/>
              <a:ext cx="1246" cy="566"/>
            </a:xfrm>
            <a:prstGeom prst="rect">
              <a:avLst/>
            </a:prstGeom>
            <a:solidFill>
              <a:srgbClr val="CC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a:solidFill>
                    <a:srgbClr val="FFFFFF"/>
                  </a:solidFill>
                  <a:latin typeface="DejaVu Sans" pitchFamily="34" charset="0"/>
                </a:rPr>
                <a:t>GeoNetwork </a:t>
              </a:r>
            </a:p>
          </p:txBody>
        </p:sp>
        <p:sp>
          <p:nvSpPr>
            <p:cNvPr id="55329" name="Text Box 21"/>
            <p:cNvSpPr txBox="1">
              <a:spLocks noChangeArrowheads="1"/>
            </p:cNvSpPr>
            <p:nvPr/>
          </p:nvSpPr>
          <p:spPr bwMode="auto">
            <a:xfrm>
              <a:off x="1700" y="4128"/>
              <a:ext cx="1246" cy="200"/>
            </a:xfrm>
            <a:prstGeom prst="rect">
              <a:avLst/>
            </a:prstGeom>
            <a:solidFill>
              <a:srgbClr val="CCFFCC"/>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9404" rIns="72000" bIns="0" anchor="ctr"/>
            <a:lstStyle>
              <a:lvl1pPr>
                <a:spcBef>
                  <a:spcPct val="35000"/>
                </a:spcBef>
                <a:buChar char="•"/>
                <a:tabLst>
                  <a:tab pos="723900" algn="l"/>
                  <a:tab pos="1447800" algn="l"/>
                </a:tabLst>
                <a:defRPr sz="1600">
                  <a:solidFill>
                    <a:srgbClr val="D9D9D9"/>
                  </a:solidFill>
                  <a:latin typeface="Calibri" pitchFamily="34" charset="0"/>
                </a:defRPr>
              </a:lvl1pPr>
              <a:lvl2pPr marL="742950" indent="-285750">
                <a:spcBef>
                  <a:spcPct val="35000"/>
                </a:spcBef>
                <a:buChar char="–"/>
                <a:tabLst>
                  <a:tab pos="723900" algn="l"/>
                  <a:tab pos="1447800" algn="l"/>
                </a:tabLst>
                <a:defRPr sz="1600">
                  <a:solidFill>
                    <a:srgbClr val="D9D9D9"/>
                  </a:solidFill>
                  <a:latin typeface="Calibri" pitchFamily="34" charset="0"/>
                </a:defRPr>
              </a:lvl2pPr>
              <a:lvl3pPr marL="1143000" indent="-228600">
                <a:spcBef>
                  <a:spcPct val="35000"/>
                </a:spcBef>
                <a:buChar char="•"/>
                <a:tabLst>
                  <a:tab pos="723900" algn="l"/>
                  <a:tab pos="1447800" algn="l"/>
                </a:tabLst>
                <a:defRPr sz="1600">
                  <a:solidFill>
                    <a:srgbClr val="D9D9D9"/>
                  </a:solidFill>
                  <a:latin typeface="Calibri" pitchFamily="34" charset="0"/>
                </a:defRPr>
              </a:lvl3pPr>
              <a:lvl4pPr marL="1600200" indent="-228600">
                <a:spcBef>
                  <a:spcPct val="35000"/>
                </a:spcBef>
                <a:buChar char="–"/>
                <a:tabLst>
                  <a:tab pos="723900" algn="l"/>
                  <a:tab pos="1447800" algn="l"/>
                </a:tabLst>
                <a:defRPr sz="1600">
                  <a:solidFill>
                    <a:srgbClr val="D9D9D9"/>
                  </a:solidFill>
                  <a:latin typeface="Calibri" pitchFamily="34" charset="0"/>
                </a:defRPr>
              </a:lvl4pPr>
              <a:lvl5pPr marL="2057400" indent="-228600">
                <a:spcBef>
                  <a:spcPct val="35000"/>
                </a:spcBef>
                <a:buChar char="»"/>
                <a:tabLst>
                  <a:tab pos="723900" algn="l"/>
                  <a:tab pos="1447800"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723900" algn="l"/>
                  <a:tab pos="1447800"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723900" algn="l"/>
                  <a:tab pos="1447800"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723900" algn="l"/>
                  <a:tab pos="1447800"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723900" algn="l"/>
                  <a:tab pos="1447800" algn="l"/>
                </a:tabLst>
                <a:defRPr sz="1600">
                  <a:solidFill>
                    <a:srgbClr val="D9D9D9"/>
                  </a:solidFill>
                  <a:latin typeface="Calibri" pitchFamily="34" charset="0"/>
                </a:defRPr>
              </a:lvl9pPr>
            </a:lstStyle>
            <a:p>
              <a:pPr>
                <a:spcBef>
                  <a:spcPct val="50000"/>
                </a:spcBef>
                <a:buFontTx/>
                <a:buNone/>
              </a:pPr>
              <a:endParaRPr lang="en-US" altLang="de-DE" sz="1800" b="1">
                <a:solidFill>
                  <a:srgbClr val="355E00"/>
                </a:solidFill>
                <a:latin typeface="Arial" charset="0"/>
              </a:endParaRPr>
            </a:p>
          </p:txBody>
        </p:sp>
      </p:grpSp>
      <p:grpSp>
        <p:nvGrpSpPr>
          <p:cNvPr id="55309" name="Group 23"/>
          <p:cNvGrpSpPr>
            <a:grpSpLocks/>
          </p:cNvGrpSpPr>
          <p:nvPr/>
        </p:nvGrpSpPr>
        <p:grpSpPr bwMode="auto">
          <a:xfrm>
            <a:off x="4867275" y="3681413"/>
            <a:ext cx="4241800" cy="2744787"/>
            <a:chOff x="3174" y="2380"/>
            <a:chExt cx="2946" cy="1906"/>
          </a:xfrm>
        </p:grpSpPr>
        <p:sp>
          <p:nvSpPr>
            <p:cNvPr id="55319" name="AutoShape 24"/>
            <p:cNvSpPr>
              <a:spLocks noChangeArrowheads="1"/>
            </p:cNvSpPr>
            <p:nvPr/>
          </p:nvSpPr>
          <p:spPr bwMode="auto">
            <a:xfrm>
              <a:off x="3174" y="2380"/>
              <a:ext cx="2946" cy="1906"/>
            </a:xfrm>
            <a:prstGeom prst="roundRect">
              <a:avLst>
                <a:gd name="adj" fmla="val 51"/>
              </a:avLst>
            </a:prstGeom>
            <a:solidFill>
              <a:srgbClr val="C4DFA1"/>
            </a:solidFill>
            <a:ln w="9525">
              <a:solidFill>
                <a:srgbClr val="49A94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endParaRPr lang="de-DE" altLang="de-DE" sz="1400">
                <a:solidFill>
                  <a:schemeClr val="tx1"/>
                </a:solidFill>
              </a:endParaRPr>
            </a:p>
          </p:txBody>
        </p:sp>
        <p:sp>
          <p:nvSpPr>
            <p:cNvPr id="55320" name="Rectangle 25"/>
            <p:cNvSpPr>
              <a:spLocks noChangeArrowheads="1"/>
            </p:cNvSpPr>
            <p:nvPr/>
          </p:nvSpPr>
          <p:spPr bwMode="auto">
            <a:xfrm>
              <a:off x="3287" y="2994"/>
              <a:ext cx="1246" cy="453"/>
            </a:xfrm>
            <a:prstGeom prst="rect">
              <a:avLst/>
            </a:prstGeom>
            <a:solidFill>
              <a:srgbClr val="CC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a:solidFill>
                    <a:schemeClr val="bg1"/>
                  </a:solidFill>
                  <a:latin typeface="DejaVu Sans" pitchFamily="34" charset="0"/>
                </a:rPr>
                <a:t>GEOS</a:t>
              </a:r>
            </a:p>
          </p:txBody>
        </p:sp>
        <p:sp>
          <p:nvSpPr>
            <p:cNvPr id="55321" name="Rectangle 26"/>
            <p:cNvSpPr>
              <a:spLocks noChangeArrowheads="1"/>
            </p:cNvSpPr>
            <p:nvPr/>
          </p:nvSpPr>
          <p:spPr bwMode="auto">
            <a:xfrm>
              <a:off x="3287" y="2472"/>
              <a:ext cx="1246" cy="453"/>
            </a:xfrm>
            <a:prstGeom prst="rect">
              <a:avLst/>
            </a:prstGeom>
            <a:solidFill>
              <a:srgbClr val="CC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a:solidFill>
                    <a:srgbClr val="FFFFFF"/>
                  </a:solidFill>
                  <a:latin typeface="DejaVu Sans" pitchFamily="34" charset="0"/>
                </a:rPr>
                <a:t>FDO</a:t>
              </a:r>
            </a:p>
          </p:txBody>
        </p:sp>
        <p:sp>
          <p:nvSpPr>
            <p:cNvPr id="55322" name="Rectangle 27"/>
            <p:cNvSpPr>
              <a:spLocks noChangeArrowheads="1"/>
            </p:cNvSpPr>
            <p:nvPr/>
          </p:nvSpPr>
          <p:spPr bwMode="auto">
            <a:xfrm>
              <a:off x="4761" y="2472"/>
              <a:ext cx="1246" cy="453"/>
            </a:xfrm>
            <a:prstGeom prst="rect">
              <a:avLst/>
            </a:prstGeom>
            <a:solidFill>
              <a:srgbClr val="CC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a:solidFill>
                    <a:srgbClr val="FFFFCC"/>
                  </a:solidFill>
                  <a:latin typeface="DejaVu Sans" pitchFamily="34" charset="0"/>
                </a:rPr>
                <a:t>GDAL/OGR</a:t>
              </a:r>
            </a:p>
          </p:txBody>
        </p:sp>
        <p:sp>
          <p:nvSpPr>
            <p:cNvPr id="55323" name="Rectangle 28"/>
            <p:cNvSpPr>
              <a:spLocks noChangeArrowheads="1"/>
            </p:cNvSpPr>
            <p:nvPr/>
          </p:nvSpPr>
          <p:spPr bwMode="auto">
            <a:xfrm>
              <a:off x="4761" y="2994"/>
              <a:ext cx="1246" cy="453"/>
            </a:xfrm>
            <a:prstGeom prst="rect">
              <a:avLst/>
            </a:prstGeom>
            <a:solidFill>
              <a:srgbClr val="CC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a:solidFill>
                    <a:srgbClr val="FFFFFF"/>
                  </a:solidFill>
                  <a:latin typeface="DejaVu Sans" pitchFamily="34" charset="0"/>
                </a:rPr>
                <a:t>GeoTools</a:t>
              </a:r>
            </a:p>
          </p:txBody>
        </p:sp>
        <p:sp>
          <p:nvSpPr>
            <p:cNvPr id="55324" name="Text Box 29"/>
            <p:cNvSpPr txBox="1">
              <a:spLocks noChangeArrowheads="1"/>
            </p:cNvSpPr>
            <p:nvPr/>
          </p:nvSpPr>
          <p:spPr bwMode="auto">
            <a:xfrm>
              <a:off x="4874" y="4081"/>
              <a:ext cx="1246" cy="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9404" rIns="72000" bIns="0" anchor="ctr"/>
            <a:lstStyle>
              <a:lvl1pPr>
                <a:spcBef>
                  <a:spcPct val="35000"/>
                </a:spcBef>
                <a:buChar char="•"/>
                <a:tabLst>
                  <a:tab pos="723900" algn="l"/>
                  <a:tab pos="1447800" algn="l"/>
                </a:tabLst>
                <a:defRPr sz="1600">
                  <a:solidFill>
                    <a:srgbClr val="D9D9D9"/>
                  </a:solidFill>
                  <a:latin typeface="Calibri" pitchFamily="34" charset="0"/>
                </a:defRPr>
              </a:lvl1pPr>
              <a:lvl2pPr marL="742950" indent="-285750">
                <a:spcBef>
                  <a:spcPct val="35000"/>
                </a:spcBef>
                <a:buChar char="–"/>
                <a:tabLst>
                  <a:tab pos="723900" algn="l"/>
                  <a:tab pos="1447800" algn="l"/>
                </a:tabLst>
                <a:defRPr sz="1600">
                  <a:solidFill>
                    <a:srgbClr val="D9D9D9"/>
                  </a:solidFill>
                  <a:latin typeface="Calibri" pitchFamily="34" charset="0"/>
                </a:defRPr>
              </a:lvl2pPr>
              <a:lvl3pPr marL="1143000" indent="-228600">
                <a:spcBef>
                  <a:spcPct val="35000"/>
                </a:spcBef>
                <a:buChar char="•"/>
                <a:tabLst>
                  <a:tab pos="723900" algn="l"/>
                  <a:tab pos="1447800" algn="l"/>
                </a:tabLst>
                <a:defRPr sz="1600">
                  <a:solidFill>
                    <a:srgbClr val="D9D9D9"/>
                  </a:solidFill>
                  <a:latin typeface="Calibri" pitchFamily="34" charset="0"/>
                </a:defRPr>
              </a:lvl3pPr>
              <a:lvl4pPr marL="1600200" indent="-228600">
                <a:spcBef>
                  <a:spcPct val="35000"/>
                </a:spcBef>
                <a:buChar char="–"/>
                <a:tabLst>
                  <a:tab pos="723900" algn="l"/>
                  <a:tab pos="1447800" algn="l"/>
                </a:tabLst>
                <a:defRPr sz="1600">
                  <a:solidFill>
                    <a:srgbClr val="D9D9D9"/>
                  </a:solidFill>
                  <a:latin typeface="Calibri" pitchFamily="34" charset="0"/>
                </a:defRPr>
              </a:lvl4pPr>
              <a:lvl5pPr marL="2057400" indent="-228600">
                <a:spcBef>
                  <a:spcPct val="35000"/>
                </a:spcBef>
                <a:buChar char="»"/>
                <a:tabLst>
                  <a:tab pos="723900" algn="l"/>
                  <a:tab pos="1447800"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723900" algn="l"/>
                  <a:tab pos="1447800"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723900" algn="l"/>
                  <a:tab pos="1447800"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723900" algn="l"/>
                  <a:tab pos="1447800"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723900" algn="l"/>
                  <a:tab pos="1447800" algn="l"/>
                </a:tabLst>
                <a:defRPr sz="1600">
                  <a:solidFill>
                    <a:srgbClr val="D9D9D9"/>
                  </a:solidFill>
                  <a:latin typeface="Calibri" pitchFamily="34" charset="0"/>
                </a:defRPr>
              </a:lvl9pPr>
            </a:lstStyle>
            <a:p>
              <a:pPr>
                <a:spcBef>
                  <a:spcPct val="50000"/>
                </a:spcBef>
                <a:buFontTx/>
                <a:buNone/>
              </a:pPr>
              <a:r>
                <a:rPr lang="en-US" altLang="de-DE" sz="1800" b="1">
                  <a:solidFill>
                    <a:schemeClr val="tx1"/>
                  </a:solidFill>
                  <a:latin typeface="Arial" charset="0"/>
                </a:rPr>
                <a:t>Bibliotheken</a:t>
              </a:r>
            </a:p>
          </p:txBody>
        </p:sp>
        <p:sp>
          <p:nvSpPr>
            <p:cNvPr id="55325" name="Rectangle 30"/>
            <p:cNvSpPr>
              <a:spLocks noChangeArrowheads="1"/>
            </p:cNvSpPr>
            <p:nvPr/>
          </p:nvSpPr>
          <p:spPr bwMode="auto">
            <a:xfrm>
              <a:off x="3287" y="3539"/>
              <a:ext cx="1246" cy="453"/>
            </a:xfrm>
            <a:prstGeom prst="rect">
              <a:avLst/>
            </a:prstGeom>
            <a:solidFill>
              <a:srgbClr val="CC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a:solidFill>
                    <a:schemeClr val="bg1"/>
                  </a:solidFill>
                  <a:latin typeface="DejaVu Sans" pitchFamily="34" charset="0"/>
                </a:rPr>
                <a:t>MetaCRS</a:t>
              </a:r>
            </a:p>
          </p:txBody>
        </p:sp>
        <p:sp>
          <p:nvSpPr>
            <p:cNvPr id="55326" name="Rectangle 31"/>
            <p:cNvSpPr>
              <a:spLocks noChangeArrowheads="1"/>
            </p:cNvSpPr>
            <p:nvPr/>
          </p:nvSpPr>
          <p:spPr bwMode="auto">
            <a:xfrm>
              <a:off x="4761" y="3539"/>
              <a:ext cx="1246" cy="453"/>
            </a:xfrm>
            <a:prstGeom prst="rect">
              <a:avLst/>
            </a:prstGeom>
            <a:solidFill>
              <a:srgbClr val="CC0000"/>
            </a:solidFill>
            <a:ln>
              <a:noFill/>
            </a:ln>
            <a:effectLst/>
            <a:extLs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a:solidFill>
                    <a:schemeClr val="bg1"/>
                  </a:solidFill>
                  <a:latin typeface="DejaVu Sans" pitchFamily="34" charset="0"/>
                </a:rPr>
                <a:t>PostGIS</a:t>
              </a:r>
            </a:p>
          </p:txBody>
        </p:sp>
      </p:grpSp>
      <p:sp>
        <p:nvSpPr>
          <p:cNvPr id="55310" name="Rectangle 27"/>
          <p:cNvSpPr>
            <a:spLocks noChangeArrowheads="1"/>
          </p:cNvSpPr>
          <p:nvPr/>
        </p:nvSpPr>
        <p:spPr bwMode="auto">
          <a:xfrm>
            <a:off x="620713" y="4475163"/>
            <a:ext cx="1797050" cy="701675"/>
          </a:xfrm>
          <a:prstGeom prst="rect">
            <a:avLst/>
          </a:prstGeom>
          <a:solidFill>
            <a:srgbClr val="CC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a:solidFill>
                  <a:srgbClr val="FFFFFF"/>
                </a:solidFill>
                <a:latin typeface="DejaVu Sans" pitchFamily="34" charset="0"/>
              </a:rPr>
              <a:t>GeoServer</a:t>
            </a:r>
          </a:p>
        </p:txBody>
      </p:sp>
      <p:sp>
        <p:nvSpPr>
          <p:cNvPr id="55311" name="Rectangle 62"/>
          <p:cNvSpPr>
            <a:spLocks noChangeArrowheads="1"/>
          </p:cNvSpPr>
          <p:nvPr/>
        </p:nvSpPr>
        <p:spPr bwMode="auto">
          <a:xfrm>
            <a:off x="2627313" y="6350000"/>
            <a:ext cx="1174750"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r>
              <a:rPr lang="en-US" altLang="de-DE" sz="1800" b="1">
                <a:solidFill>
                  <a:schemeClr val="tx1"/>
                </a:solidFill>
                <a:latin typeface="Arial" charset="0"/>
              </a:rPr>
              <a:t>Metadata</a:t>
            </a:r>
            <a:endParaRPr lang="de-DE" altLang="de-DE" sz="1800" b="1">
              <a:solidFill>
                <a:schemeClr val="tx1"/>
              </a:solidFill>
              <a:latin typeface="Arial" charset="0"/>
            </a:endParaRPr>
          </a:p>
        </p:txBody>
      </p:sp>
      <p:sp>
        <p:nvSpPr>
          <p:cNvPr id="55312" name="Oval 63"/>
          <p:cNvSpPr>
            <a:spLocks noChangeArrowheads="1"/>
          </p:cNvSpPr>
          <p:nvPr/>
        </p:nvSpPr>
        <p:spPr bwMode="auto">
          <a:xfrm>
            <a:off x="4572000" y="1484313"/>
            <a:ext cx="2563813" cy="1139825"/>
          </a:xfrm>
          <a:prstGeom prst="ellipse">
            <a:avLst/>
          </a:prstGeom>
          <a:solidFill>
            <a:srgbClr val="DDDDDD">
              <a:alpha val="32156"/>
            </a:srgbClr>
          </a:solidFill>
          <a:ln w="38100">
            <a:solidFill>
              <a:srgbClr val="DDDDD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endParaRPr lang="de-AT" altLang="de-DE">
              <a:solidFill>
                <a:schemeClr val="tx1"/>
              </a:solidFill>
            </a:endParaRPr>
          </a:p>
        </p:txBody>
      </p:sp>
      <p:sp>
        <p:nvSpPr>
          <p:cNvPr id="55313" name="Oval 64"/>
          <p:cNvSpPr>
            <a:spLocks noChangeArrowheads="1"/>
          </p:cNvSpPr>
          <p:nvPr/>
        </p:nvSpPr>
        <p:spPr bwMode="auto">
          <a:xfrm>
            <a:off x="250825" y="3368675"/>
            <a:ext cx="2563813" cy="1139825"/>
          </a:xfrm>
          <a:prstGeom prst="ellipse">
            <a:avLst/>
          </a:prstGeom>
          <a:solidFill>
            <a:srgbClr val="DDDDDD">
              <a:alpha val="32156"/>
            </a:srgbClr>
          </a:solidFill>
          <a:ln w="38100">
            <a:solidFill>
              <a:srgbClr val="DDDDD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endParaRPr lang="de-AT" altLang="de-DE">
              <a:solidFill>
                <a:schemeClr val="tx1"/>
              </a:solidFill>
            </a:endParaRPr>
          </a:p>
        </p:txBody>
      </p:sp>
      <p:sp>
        <p:nvSpPr>
          <p:cNvPr id="55314" name="Oval 65"/>
          <p:cNvSpPr>
            <a:spLocks noChangeArrowheads="1"/>
          </p:cNvSpPr>
          <p:nvPr/>
        </p:nvSpPr>
        <p:spPr bwMode="auto">
          <a:xfrm>
            <a:off x="179388" y="4233863"/>
            <a:ext cx="2563812" cy="1139825"/>
          </a:xfrm>
          <a:prstGeom prst="ellipse">
            <a:avLst/>
          </a:prstGeom>
          <a:solidFill>
            <a:srgbClr val="DDDDDD">
              <a:alpha val="32156"/>
            </a:srgbClr>
          </a:solidFill>
          <a:ln w="38100">
            <a:solidFill>
              <a:srgbClr val="DDDDD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endParaRPr lang="de-AT" altLang="de-DE">
              <a:solidFill>
                <a:schemeClr val="tx1"/>
              </a:solidFill>
            </a:endParaRPr>
          </a:p>
        </p:txBody>
      </p:sp>
      <p:sp>
        <p:nvSpPr>
          <p:cNvPr id="55315" name="Oval 66"/>
          <p:cNvSpPr>
            <a:spLocks noChangeArrowheads="1"/>
          </p:cNvSpPr>
          <p:nvPr/>
        </p:nvSpPr>
        <p:spPr bwMode="auto">
          <a:xfrm>
            <a:off x="2079625" y="5384800"/>
            <a:ext cx="2563813" cy="1139825"/>
          </a:xfrm>
          <a:prstGeom prst="ellipse">
            <a:avLst/>
          </a:prstGeom>
          <a:solidFill>
            <a:srgbClr val="DDDDDD">
              <a:alpha val="32156"/>
            </a:srgbClr>
          </a:solidFill>
          <a:ln w="38100">
            <a:solidFill>
              <a:srgbClr val="DDDDD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endParaRPr lang="de-AT" altLang="de-DE">
              <a:solidFill>
                <a:schemeClr val="tx1"/>
              </a:solidFill>
            </a:endParaRPr>
          </a:p>
        </p:txBody>
      </p:sp>
      <p:sp>
        <p:nvSpPr>
          <p:cNvPr id="55316" name="Oval 67"/>
          <p:cNvSpPr>
            <a:spLocks noChangeArrowheads="1"/>
          </p:cNvSpPr>
          <p:nvPr/>
        </p:nvSpPr>
        <p:spPr bwMode="auto">
          <a:xfrm>
            <a:off x="6761163" y="3573463"/>
            <a:ext cx="2563812" cy="1139825"/>
          </a:xfrm>
          <a:prstGeom prst="ellipse">
            <a:avLst/>
          </a:prstGeom>
          <a:solidFill>
            <a:srgbClr val="DDDDDD">
              <a:alpha val="32156"/>
            </a:srgbClr>
          </a:solidFill>
          <a:ln w="38100">
            <a:solidFill>
              <a:srgbClr val="DDDDD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endParaRPr lang="de-AT" altLang="de-DE">
              <a:solidFill>
                <a:schemeClr val="tx1"/>
              </a:solidFill>
            </a:endParaRPr>
          </a:p>
        </p:txBody>
      </p:sp>
      <p:sp>
        <p:nvSpPr>
          <p:cNvPr id="55317" name="Oval 68"/>
          <p:cNvSpPr>
            <a:spLocks noChangeArrowheads="1"/>
          </p:cNvSpPr>
          <p:nvPr/>
        </p:nvSpPr>
        <p:spPr bwMode="auto">
          <a:xfrm>
            <a:off x="6804025" y="5026025"/>
            <a:ext cx="2563813" cy="1139825"/>
          </a:xfrm>
          <a:prstGeom prst="ellipse">
            <a:avLst/>
          </a:prstGeom>
          <a:solidFill>
            <a:srgbClr val="DDDDDD">
              <a:alpha val="32156"/>
            </a:srgbClr>
          </a:solidFill>
          <a:ln w="38100">
            <a:solidFill>
              <a:srgbClr val="DDDDD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endParaRPr lang="de-AT" altLang="de-DE">
              <a:solidFill>
                <a:schemeClr val="tx1"/>
              </a:solidFill>
            </a:endParaRPr>
          </a:p>
        </p:txBody>
      </p:sp>
      <p:sp>
        <p:nvSpPr>
          <p:cNvPr id="55318" name="Oval 69"/>
          <p:cNvSpPr>
            <a:spLocks noChangeArrowheads="1"/>
          </p:cNvSpPr>
          <p:nvPr/>
        </p:nvSpPr>
        <p:spPr bwMode="auto">
          <a:xfrm>
            <a:off x="4427538" y="2205038"/>
            <a:ext cx="2563812" cy="1139825"/>
          </a:xfrm>
          <a:prstGeom prst="ellipse">
            <a:avLst/>
          </a:prstGeom>
          <a:solidFill>
            <a:srgbClr val="DDDDDD">
              <a:alpha val="32156"/>
            </a:srgbClr>
          </a:solidFill>
          <a:ln w="38100">
            <a:solidFill>
              <a:srgbClr val="DDDDD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endParaRPr lang="de-AT" altLang="de-DE">
              <a:solidFill>
                <a:schemeClr val="tx1"/>
              </a:solidFill>
            </a:endParaRPr>
          </a:p>
        </p:txBody>
      </p:sp>
    </p:spTree>
    <p:extLst>
      <p:ext uri="{BB962C8B-B14F-4D97-AF65-F5344CB8AC3E}">
        <p14:creationId xmlns:p14="http://schemas.microsoft.com/office/powerpoint/2010/main" val="236201900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4" name="Picture 2" descr="C:\Users\behr\AppData\Local\Temp\SNAGHTML8b0a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1" y="0"/>
            <a:ext cx="10888823" cy="7101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2" name="Rectangle 2"/>
          <p:cNvSpPr>
            <a:spLocks noGrp="1" noChangeArrowheads="1"/>
          </p:cNvSpPr>
          <p:nvPr>
            <p:ph type="title" idx="4294967295"/>
          </p:nvPr>
        </p:nvSpPr>
        <p:spPr/>
        <p:txBody>
          <a:bodyPr/>
          <a:lstStyle/>
          <a:p>
            <a:pPr algn="r"/>
            <a:r>
              <a:rPr lang="de-DE" altLang="de-DE" dirty="0" smtClean="0">
                <a:solidFill>
                  <a:schemeClr val="tx1"/>
                </a:solidFill>
              </a:rPr>
              <a:t>Software </a:t>
            </a:r>
            <a:r>
              <a:rPr lang="de-DE" altLang="de-DE" dirty="0" err="1" smtClean="0">
                <a:solidFill>
                  <a:schemeClr val="tx1"/>
                </a:solidFill>
              </a:rPr>
              <a:t>using</a:t>
            </a:r>
            <a:r>
              <a:rPr lang="de-DE" altLang="de-DE" dirty="0" smtClean="0">
                <a:solidFill>
                  <a:schemeClr val="tx1"/>
                </a:solidFill>
              </a:rPr>
              <a:t> GDAL</a:t>
            </a:r>
          </a:p>
        </p:txBody>
      </p:sp>
      <p:sp>
        <p:nvSpPr>
          <p:cNvPr id="56323" name="Rectangle 3"/>
          <p:cNvSpPr>
            <a:spLocks noGrp="1" noChangeArrowheads="1"/>
          </p:cNvSpPr>
          <p:nvPr>
            <p:ph type="body" idx="4294967295"/>
          </p:nvPr>
        </p:nvSpPr>
        <p:spPr/>
        <p:txBody>
          <a:bodyPr/>
          <a:lstStyle/>
          <a:p>
            <a:endParaRPr lang="de-DE" altLang="de-DE" dirty="0" smtClean="0"/>
          </a:p>
        </p:txBody>
      </p:sp>
    </p:spTree>
    <p:extLst>
      <p:ext uri="{BB962C8B-B14F-4D97-AF65-F5344CB8AC3E}">
        <p14:creationId xmlns:p14="http://schemas.microsoft.com/office/powerpoint/2010/main" val="324144755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346" name="Rectangle 2"/>
          <p:cNvSpPr>
            <a:spLocks noGrp="1" noChangeArrowheads="1"/>
          </p:cNvSpPr>
          <p:nvPr>
            <p:ph type="title" idx="4294967295"/>
          </p:nvPr>
        </p:nvSpPr>
        <p:spPr/>
        <p:txBody>
          <a:bodyPr/>
          <a:lstStyle/>
          <a:p>
            <a:r>
              <a:rPr lang="de-DE" altLang="de-DE" smtClean="0"/>
              <a:t>GDAL: Supported Vector formats</a:t>
            </a:r>
          </a:p>
        </p:txBody>
      </p:sp>
      <p:pic>
        <p:nvPicPr>
          <p:cNvPr id="57347" name="Picture 2" descr="C:\Users\behr\AppData\Local\Temp\SNAGHTML4f6e5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557338"/>
            <a:ext cx="5616575" cy="5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77687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3" name="Rectangle 1"/>
          <p:cNvSpPr>
            <a:spLocks noGrp="1" noChangeArrowheads="1"/>
          </p:cNvSpPr>
          <p:nvPr>
            <p:ph type="title" idx="4294967295"/>
          </p:nvPr>
        </p:nvSpPr>
        <p:spPr>
          <a:xfrm>
            <a:off x="327025" y="195263"/>
            <a:ext cx="8162925" cy="817562"/>
          </a:xfrm>
        </p:spPr>
        <p:txBody>
          <a:bodyPr lIns="92075" tIns="10058" rIns="92075" bIns="46038"/>
          <a:lstStyle/>
          <a:p>
            <a:pPr algn="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en-US" altLang="de-DE" smtClean="0">
                <a:solidFill>
                  <a:schemeClr val="hlink"/>
                </a:solidFill>
              </a:rPr>
              <a:t>Committees</a:t>
            </a:r>
          </a:p>
        </p:txBody>
      </p:sp>
      <p:sp>
        <p:nvSpPr>
          <p:cNvPr id="58374" name="Rectangle 2"/>
          <p:cNvSpPr>
            <a:spLocks noChangeArrowheads="1"/>
          </p:cNvSpPr>
          <p:nvPr/>
        </p:nvSpPr>
        <p:spPr bwMode="auto">
          <a:xfrm>
            <a:off x="5713413" y="2940050"/>
            <a:ext cx="1795462" cy="815975"/>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b="1">
                <a:solidFill>
                  <a:srgbClr val="FFFFFF"/>
                </a:solidFill>
                <a:latin typeface="DejaVu Sans" pitchFamily="34" charset="0"/>
              </a:rPr>
              <a:t>Journal</a:t>
            </a:r>
          </a:p>
        </p:txBody>
      </p:sp>
      <p:sp>
        <p:nvSpPr>
          <p:cNvPr id="58375" name="Rectangle 3"/>
          <p:cNvSpPr>
            <a:spLocks noChangeArrowheads="1"/>
          </p:cNvSpPr>
          <p:nvPr/>
        </p:nvSpPr>
        <p:spPr bwMode="auto">
          <a:xfrm>
            <a:off x="3590925" y="4081463"/>
            <a:ext cx="1795463" cy="815975"/>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b="1">
                <a:solidFill>
                  <a:srgbClr val="FFFFFF"/>
                </a:solidFill>
                <a:latin typeface="DejaVu Sans" pitchFamily="34" charset="0"/>
              </a:rPr>
              <a:t>Marketing</a:t>
            </a:r>
          </a:p>
        </p:txBody>
      </p:sp>
      <p:sp>
        <p:nvSpPr>
          <p:cNvPr id="58376" name="Rectangle 4"/>
          <p:cNvSpPr>
            <a:spLocks noChangeArrowheads="1"/>
          </p:cNvSpPr>
          <p:nvPr/>
        </p:nvSpPr>
        <p:spPr bwMode="auto">
          <a:xfrm>
            <a:off x="3590925" y="1795463"/>
            <a:ext cx="1795463" cy="817562"/>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b="1">
                <a:solidFill>
                  <a:srgbClr val="FFFFFF"/>
                </a:solidFill>
                <a:latin typeface="DejaVu Sans" pitchFamily="34" charset="0"/>
              </a:rPr>
              <a:t>Education</a:t>
            </a:r>
          </a:p>
        </p:txBody>
      </p:sp>
      <p:sp>
        <p:nvSpPr>
          <p:cNvPr id="58377" name="Rectangle 5"/>
          <p:cNvSpPr>
            <a:spLocks noChangeArrowheads="1"/>
          </p:cNvSpPr>
          <p:nvPr/>
        </p:nvSpPr>
        <p:spPr bwMode="auto">
          <a:xfrm>
            <a:off x="5713413" y="1795463"/>
            <a:ext cx="1795462" cy="817562"/>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b="1">
                <a:solidFill>
                  <a:srgbClr val="FFFFFF"/>
                </a:solidFill>
                <a:latin typeface="DejaVu Sans" pitchFamily="34" charset="0"/>
              </a:rPr>
              <a:t>Geodata</a:t>
            </a:r>
          </a:p>
        </p:txBody>
      </p:sp>
      <p:sp>
        <p:nvSpPr>
          <p:cNvPr id="58378" name="Rectangle 6"/>
          <p:cNvSpPr>
            <a:spLocks noChangeArrowheads="1"/>
          </p:cNvSpPr>
          <p:nvPr/>
        </p:nvSpPr>
        <p:spPr bwMode="auto">
          <a:xfrm>
            <a:off x="1306513" y="4081463"/>
            <a:ext cx="1795462" cy="815975"/>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b="1">
                <a:solidFill>
                  <a:srgbClr val="FFFFFF"/>
                </a:solidFill>
                <a:latin typeface="DejaVu Sans" pitchFamily="34" charset="0"/>
              </a:rPr>
              <a:t>Sysadmin</a:t>
            </a:r>
          </a:p>
        </p:txBody>
      </p:sp>
      <p:sp>
        <p:nvSpPr>
          <p:cNvPr id="58379" name="Rectangle 7"/>
          <p:cNvSpPr>
            <a:spLocks noChangeArrowheads="1"/>
          </p:cNvSpPr>
          <p:nvPr/>
        </p:nvSpPr>
        <p:spPr bwMode="auto">
          <a:xfrm>
            <a:off x="1306513" y="2940050"/>
            <a:ext cx="1795462" cy="815975"/>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b="1">
                <a:solidFill>
                  <a:srgbClr val="FFFFFF"/>
                </a:solidFill>
                <a:latin typeface="DejaVu Sans" pitchFamily="34" charset="0"/>
              </a:rPr>
              <a:t>Website</a:t>
            </a:r>
          </a:p>
        </p:txBody>
      </p:sp>
      <p:sp>
        <p:nvSpPr>
          <p:cNvPr id="58380" name="Rectangle 8"/>
          <p:cNvSpPr>
            <a:spLocks noChangeArrowheads="1"/>
          </p:cNvSpPr>
          <p:nvPr/>
        </p:nvSpPr>
        <p:spPr bwMode="auto">
          <a:xfrm>
            <a:off x="3590925" y="2940050"/>
            <a:ext cx="1795463" cy="815975"/>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b="1">
                <a:solidFill>
                  <a:srgbClr val="FFFFFF"/>
                </a:solidFill>
                <a:latin typeface="DejaVu Sans" pitchFamily="34" charset="0"/>
              </a:rPr>
              <a:t>Conference</a:t>
            </a:r>
          </a:p>
        </p:txBody>
      </p:sp>
      <p:sp>
        <p:nvSpPr>
          <p:cNvPr id="58381" name="Rectangle 9"/>
          <p:cNvSpPr>
            <a:spLocks noChangeArrowheads="1"/>
          </p:cNvSpPr>
          <p:nvPr/>
        </p:nvSpPr>
        <p:spPr bwMode="auto">
          <a:xfrm>
            <a:off x="5713413" y="4081463"/>
            <a:ext cx="1795462" cy="815975"/>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b="1">
                <a:solidFill>
                  <a:srgbClr val="FFFFFF"/>
                </a:solidFill>
                <a:latin typeface="DejaVu Sans" pitchFamily="34" charset="0"/>
              </a:rPr>
              <a:t>other...</a:t>
            </a:r>
          </a:p>
        </p:txBody>
      </p:sp>
      <p:sp>
        <p:nvSpPr>
          <p:cNvPr id="58382" name="Rectangle 10"/>
          <p:cNvSpPr>
            <a:spLocks noChangeArrowheads="1"/>
          </p:cNvSpPr>
          <p:nvPr/>
        </p:nvSpPr>
        <p:spPr bwMode="auto">
          <a:xfrm>
            <a:off x="1314450" y="1801813"/>
            <a:ext cx="1795463" cy="815975"/>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b="1">
                <a:solidFill>
                  <a:srgbClr val="FFFFFF"/>
                </a:solidFill>
                <a:latin typeface="DejaVu Sans" pitchFamily="34" charset="0"/>
              </a:rPr>
              <a:t>Incubation</a:t>
            </a:r>
          </a:p>
        </p:txBody>
      </p:sp>
      <p:sp>
        <p:nvSpPr>
          <p:cNvPr id="58383" name="Oval 16"/>
          <p:cNvSpPr>
            <a:spLocks noChangeArrowheads="1"/>
          </p:cNvSpPr>
          <p:nvPr/>
        </p:nvSpPr>
        <p:spPr bwMode="auto">
          <a:xfrm>
            <a:off x="900113" y="1628775"/>
            <a:ext cx="2563812" cy="1139825"/>
          </a:xfrm>
          <a:prstGeom prst="ellipse">
            <a:avLst/>
          </a:prstGeom>
          <a:solidFill>
            <a:srgbClr val="DDDDDD">
              <a:alpha val="32156"/>
            </a:srgbClr>
          </a:solidFill>
          <a:ln w="38100">
            <a:solidFill>
              <a:srgbClr val="DDDDD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endParaRPr lang="de-AT" altLang="de-DE">
              <a:solidFill>
                <a:schemeClr val="tx1"/>
              </a:solidFill>
            </a:endParaRPr>
          </a:p>
        </p:txBody>
      </p:sp>
      <p:sp>
        <p:nvSpPr>
          <p:cNvPr id="58384" name="Oval 17"/>
          <p:cNvSpPr>
            <a:spLocks noChangeArrowheads="1"/>
          </p:cNvSpPr>
          <p:nvPr/>
        </p:nvSpPr>
        <p:spPr bwMode="auto">
          <a:xfrm>
            <a:off x="3276600" y="1628775"/>
            <a:ext cx="2563813" cy="1139825"/>
          </a:xfrm>
          <a:prstGeom prst="ellipse">
            <a:avLst/>
          </a:prstGeom>
          <a:solidFill>
            <a:srgbClr val="DDDDDD">
              <a:alpha val="32156"/>
            </a:srgbClr>
          </a:solidFill>
          <a:ln w="38100">
            <a:solidFill>
              <a:srgbClr val="DDDDD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endParaRPr lang="de-AT" altLang="de-DE">
              <a:solidFill>
                <a:schemeClr val="tx1"/>
              </a:solidFill>
            </a:endParaRPr>
          </a:p>
        </p:txBody>
      </p:sp>
      <p:sp>
        <p:nvSpPr>
          <p:cNvPr id="157711" name="Rectangle 3"/>
          <p:cNvSpPr>
            <a:spLocks noChangeArrowheads="1"/>
          </p:cNvSpPr>
          <p:nvPr/>
        </p:nvSpPr>
        <p:spPr bwMode="auto">
          <a:xfrm>
            <a:off x="831850" y="2254250"/>
            <a:ext cx="7478713" cy="2347913"/>
          </a:xfrm>
          <a:prstGeom prst="rect">
            <a:avLst/>
          </a:prstGeom>
          <a:solidFill>
            <a:schemeClr val="bg1">
              <a:alpha val="89803"/>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r>
              <a:rPr lang="en-US" altLang="de-DE" sz="1800" dirty="0" err="1" smtClean="0">
                <a:solidFill>
                  <a:srgbClr val="333333"/>
                </a:solidFill>
              </a:rPr>
              <a:t>Commitees</a:t>
            </a:r>
            <a:r>
              <a:rPr lang="de-DE" altLang="de-DE" sz="1800" dirty="0">
                <a:solidFill>
                  <a:srgbClr val="333333"/>
                </a:solidFill>
              </a:rPr>
              <a:t>: s</a:t>
            </a:r>
            <a:r>
              <a:rPr lang="en-US" altLang="de-DE" sz="1800" dirty="0">
                <a:solidFill>
                  <a:srgbClr val="333333"/>
                </a:solidFill>
              </a:rPr>
              <a:t>elf </a:t>
            </a:r>
            <a:r>
              <a:rPr lang="de-DE" altLang="de-DE" sz="1800" dirty="0" err="1">
                <a:solidFill>
                  <a:srgbClr val="333333"/>
                </a:solidFill>
              </a:rPr>
              <a:t>organise</a:t>
            </a:r>
            <a:r>
              <a:rPr lang="en-US" altLang="de-DE" sz="1800" dirty="0">
                <a:solidFill>
                  <a:srgbClr val="333333"/>
                </a:solidFill>
              </a:rPr>
              <a:t> </a:t>
            </a:r>
          </a:p>
          <a:p>
            <a:r>
              <a:rPr lang="en-US" altLang="de-DE" sz="1800" dirty="0">
                <a:solidFill>
                  <a:srgbClr val="333333"/>
                </a:solidFill>
              </a:rPr>
              <a:t>Voluntary work</a:t>
            </a:r>
          </a:p>
          <a:p>
            <a:r>
              <a:rPr lang="en-US" altLang="de-DE" sz="1800" dirty="0">
                <a:solidFill>
                  <a:srgbClr val="333333"/>
                </a:solidFill>
              </a:rPr>
              <a:t>Communication by mailing lists, </a:t>
            </a:r>
            <a:r>
              <a:rPr lang="de-DE" altLang="de-DE" sz="1800" dirty="0">
                <a:solidFill>
                  <a:srgbClr val="333333"/>
                </a:solidFill>
              </a:rPr>
              <a:t>w</a:t>
            </a:r>
            <a:r>
              <a:rPr lang="en-US" altLang="de-DE" sz="1800" dirty="0" err="1">
                <a:solidFill>
                  <a:srgbClr val="333333"/>
                </a:solidFill>
              </a:rPr>
              <a:t>ebinars</a:t>
            </a:r>
            <a:r>
              <a:rPr lang="en-US" altLang="de-DE" sz="1800" dirty="0">
                <a:solidFill>
                  <a:srgbClr val="333333"/>
                </a:solidFill>
              </a:rPr>
              <a:t>, IRC, meetings,.</a:t>
            </a:r>
          </a:p>
          <a:p>
            <a:r>
              <a:rPr lang="en-US" altLang="de-DE" sz="1800" dirty="0">
                <a:solidFill>
                  <a:srgbClr val="333333"/>
                </a:solidFill>
              </a:rPr>
              <a:t>An option for you?</a:t>
            </a:r>
          </a:p>
          <a:p>
            <a:endParaRPr lang="de-DE" altLang="de-DE" sz="1800" dirty="0">
              <a:solidFill>
                <a:srgbClr val="333333"/>
              </a:solidFill>
            </a:endParaRPr>
          </a:p>
        </p:txBody>
      </p:sp>
    </p:spTree>
    <p:extLst>
      <p:ext uri="{BB962C8B-B14F-4D97-AF65-F5344CB8AC3E}">
        <p14:creationId xmlns:p14="http://schemas.microsoft.com/office/powerpoint/2010/main" val="427325348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77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pic>
        <p:nvPicPr>
          <p:cNvPr id="21506" name="Picture 2" descr="Childrens Concert at the Nidiac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2656" y="0"/>
            <a:ext cx="1219892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p:cNvSpPr/>
          <p:nvPr/>
        </p:nvSpPr>
        <p:spPr>
          <a:xfrm>
            <a:off x="194807" y="5587425"/>
            <a:ext cx="4572000" cy="584775"/>
          </a:xfrm>
          <a:prstGeom prst="rect">
            <a:avLst/>
          </a:prstGeom>
        </p:spPr>
        <p:txBody>
          <a:bodyPr>
            <a:spAutoFit/>
          </a:bodyPr>
          <a:lstStyle/>
          <a:p>
            <a:r>
              <a:rPr lang="de-DE" dirty="0">
                <a:solidFill>
                  <a:schemeClr val="bg1"/>
                </a:solidFill>
              </a:rPr>
              <a:t>https://commons.blog/2018/06/14/commoning-florence-the-city-the-commons-the-flower/</a:t>
            </a:r>
          </a:p>
        </p:txBody>
      </p:sp>
    </p:spTree>
    <p:extLst>
      <p:ext uri="{BB962C8B-B14F-4D97-AF65-F5344CB8AC3E}">
        <p14:creationId xmlns:p14="http://schemas.microsoft.com/office/powerpoint/2010/main" val="99182190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splatzhalter 2"/>
          <p:cNvSpPr txBox="1">
            <a:spLocks noGrp="1"/>
          </p:cNvSpPr>
          <p:nvPr/>
        </p:nvSpPr>
        <p:spPr bwMode="auto">
          <a:xfrm>
            <a:off x="323850" y="6440488"/>
            <a:ext cx="2116138" cy="2286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algn="r">
              <a:spcBef>
                <a:spcPct val="0"/>
              </a:spcBef>
              <a:defRPr/>
            </a:pPr>
            <a:r>
              <a:rPr lang="en-US" sz="900">
                <a:solidFill>
                  <a:schemeClr val="bg2"/>
                </a:solidFill>
                <a:latin typeface="+mj-lt"/>
              </a:rPr>
              <a:t>2011 Cambridge Conference</a:t>
            </a:r>
          </a:p>
        </p:txBody>
      </p:sp>
      <p:sp>
        <p:nvSpPr>
          <p:cNvPr id="59397" name="Rectangle 1"/>
          <p:cNvSpPr>
            <a:spLocks noGrp="1" noChangeArrowheads="1"/>
          </p:cNvSpPr>
          <p:nvPr>
            <p:ph type="title" idx="4294967295"/>
          </p:nvPr>
        </p:nvSpPr>
        <p:spPr>
          <a:xfrm>
            <a:off x="327025" y="195263"/>
            <a:ext cx="8162925" cy="817562"/>
          </a:xfrm>
        </p:spPr>
        <p:txBody>
          <a:bodyPr lIns="92075" tIns="10058" rIns="92075" bIns="46038"/>
          <a:lstStyle/>
          <a:p>
            <a:pPr algn="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en-US" altLang="de-DE" smtClean="0">
                <a:solidFill>
                  <a:schemeClr val="hlink"/>
                </a:solidFill>
              </a:rPr>
              <a:t>Incubation Committee</a:t>
            </a:r>
          </a:p>
        </p:txBody>
      </p:sp>
      <p:sp>
        <p:nvSpPr>
          <p:cNvPr id="59398" name="Rectangle 2"/>
          <p:cNvSpPr>
            <a:spLocks noChangeArrowheads="1"/>
          </p:cNvSpPr>
          <p:nvPr/>
        </p:nvSpPr>
        <p:spPr bwMode="auto">
          <a:xfrm>
            <a:off x="5713413" y="2940050"/>
            <a:ext cx="1795462" cy="815975"/>
          </a:xfrm>
          <a:prstGeom prst="rect">
            <a:avLst/>
          </a:prstGeom>
          <a:solidFill>
            <a:srgbClr val="CC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b="1">
                <a:solidFill>
                  <a:srgbClr val="FFFFFF"/>
                </a:solidFill>
                <a:latin typeface="DejaVu Sans" pitchFamily="34" charset="0"/>
              </a:rPr>
              <a:t>Journal</a:t>
            </a:r>
          </a:p>
        </p:txBody>
      </p:sp>
      <p:sp>
        <p:nvSpPr>
          <p:cNvPr id="59399" name="Rectangle 3"/>
          <p:cNvSpPr>
            <a:spLocks noChangeArrowheads="1"/>
          </p:cNvSpPr>
          <p:nvPr/>
        </p:nvSpPr>
        <p:spPr bwMode="auto">
          <a:xfrm>
            <a:off x="3590925" y="4081463"/>
            <a:ext cx="1795463" cy="815975"/>
          </a:xfrm>
          <a:prstGeom prst="rect">
            <a:avLst/>
          </a:prstGeom>
          <a:solidFill>
            <a:srgbClr val="CC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b="1">
                <a:solidFill>
                  <a:srgbClr val="FFFFFF"/>
                </a:solidFill>
                <a:latin typeface="DejaVu Sans" pitchFamily="34" charset="0"/>
              </a:rPr>
              <a:t>Marketing</a:t>
            </a:r>
          </a:p>
        </p:txBody>
      </p:sp>
      <p:sp>
        <p:nvSpPr>
          <p:cNvPr id="59400" name="Rectangle 4"/>
          <p:cNvSpPr>
            <a:spLocks noChangeArrowheads="1"/>
          </p:cNvSpPr>
          <p:nvPr/>
        </p:nvSpPr>
        <p:spPr bwMode="auto">
          <a:xfrm>
            <a:off x="3590925" y="1795463"/>
            <a:ext cx="1795463" cy="817562"/>
          </a:xfrm>
          <a:prstGeom prst="rect">
            <a:avLst/>
          </a:prstGeom>
          <a:solidFill>
            <a:srgbClr val="CC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b="1">
                <a:solidFill>
                  <a:srgbClr val="FFFFFF"/>
                </a:solidFill>
                <a:latin typeface="DejaVu Sans" pitchFamily="34" charset="0"/>
              </a:rPr>
              <a:t>Education</a:t>
            </a:r>
          </a:p>
        </p:txBody>
      </p:sp>
      <p:sp>
        <p:nvSpPr>
          <p:cNvPr id="59401" name="Rectangle 5"/>
          <p:cNvSpPr>
            <a:spLocks noChangeArrowheads="1"/>
          </p:cNvSpPr>
          <p:nvPr/>
        </p:nvSpPr>
        <p:spPr bwMode="auto">
          <a:xfrm>
            <a:off x="5713413" y="1795463"/>
            <a:ext cx="1795462" cy="817562"/>
          </a:xfrm>
          <a:prstGeom prst="rect">
            <a:avLst/>
          </a:prstGeom>
          <a:solidFill>
            <a:srgbClr val="CC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b="1">
                <a:solidFill>
                  <a:srgbClr val="FFFFFF"/>
                </a:solidFill>
                <a:latin typeface="DejaVu Sans" pitchFamily="34" charset="0"/>
              </a:rPr>
              <a:t>Geodata</a:t>
            </a:r>
          </a:p>
        </p:txBody>
      </p:sp>
      <p:sp>
        <p:nvSpPr>
          <p:cNvPr id="59402" name="Rectangle 6"/>
          <p:cNvSpPr>
            <a:spLocks noChangeArrowheads="1"/>
          </p:cNvSpPr>
          <p:nvPr/>
        </p:nvSpPr>
        <p:spPr bwMode="auto">
          <a:xfrm>
            <a:off x="1306513" y="4081463"/>
            <a:ext cx="1795462" cy="815975"/>
          </a:xfrm>
          <a:prstGeom prst="rect">
            <a:avLst/>
          </a:prstGeom>
          <a:solidFill>
            <a:srgbClr val="CC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b="1">
                <a:solidFill>
                  <a:srgbClr val="FFFFFF"/>
                </a:solidFill>
                <a:latin typeface="DejaVu Sans" pitchFamily="34" charset="0"/>
              </a:rPr>
              <a:t>Sysadmin</a:t>
            </a:r>
          </a:p>
        </p:txBody>
      </p:sp>
      <p:sp>
        <p:nvSpPr>
          <p:cNvPr id="59403" name="Rectangle 7"/>
          <p:cNvSpPr>
            <a:spLocks noChangeArrowheads="1"/>
          </p:cNvSpPr>
          <p:nvPr/>
        </p:nvSpPr>
        <p:spPr bwMode="auto">
          <a:xfrm>
            <a:off x="1306513" y="2940050"/>
            <a:ext cx="1795462" cy="815975"/>
          </a:xfrm>
          <a:prstGeom prst="rect">
            <a:avLst/>
          </a:prstGeom>
          <a:solidFill>
            <a:srgbClr val="CC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b="1">
                <a:solidFill>
                  <a:srgbClr val="FFFFFF"/>
                </a:solidFill>
                <a:latin typeface="DejaVu Sans" pitchFamily="34" charset="0"/>
              </a:rPr>
              <a:t>Website</a:t>
            </a:r>
          </a:p>
        </p:txBody>
      </p:sp>
      <p:sp>
        <p:nvSpPr>
          <p:cNvPr id="59404" name="Rectangle 8"/>
          <p:cNvSpPr>
            <a:spLocks noChangeArrowheads="1"/>
          </p:cNvSpPr>
          <p:nvPr/>
        </p:nvSpPr>
        <p:spPr bwMode="auto">
          <a:xfrm>
            <a:off x="3590925" y="2940050"/>
            <a:ext cx="1795463" cy="815975"/>
          </a:xfrm>
          <a:prstGeom prst="rect">
            <a:avLst/>
          </a:prstGeom>
          <a:solidFill>
            <a:srgbClr val="CC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b="1">
                <a:solidFill>
                  <a:srgbClr val="FFFFFF"/>
                </a:solidFill>
                <a:latin typeface="DejaVu Sans" pitchFamily="34" charset="0"/>
              </a:rPr>
              <a:t>Conference</a:t>
            </a:r>
          </a:p>
        </p:txBody>
      </p:sp>
      <p:sp>
        <p:nvSpPr>
          <p:cNvPr id="59405" name="Rectangle 9"/>
          <p:cNvSpPr>
            <a:spLocks noChangeArrowheads="1"/>
          </p:cNvSpPr>
          <p:nvPr/>
        </p:nvSpPr>
        <p:spPr bwMode="auto">
          <a:xfrm>
            <a:off x="5713413" y="4081463"/>
            <a:ext cx="1795462" cy="815975"/>
          </a:xfrm>
          <a:prstGeom prst="rect">
            <a:avLst/>
          </a:prstGeom>
          <a:solidFill>
            <a:srgbClr val="CC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b="1">
                <a:solidFill>
                  <a:srgbClr val="FFFFFF"/>
                </a:solidFill>
                <a:latin typeface="DejaVu Sans" pitchFamily="34" charset="0"/>
              </a:rPr>
              <a:t>other...</a:t>
            </a:r>
          </a:p>
        </p:txBody>
      </p:sp>
      <p:sp>
        <p:nvSpPr>
          <p:cNvPr id="59406" name="Rectangle 10"/>
          <p:cNvSpPr>
            <a:spLocks noChangeArrowheads="1"/>
          </p:cNvSpPr>
          <p:nvPr/>
        </p:nvSpPr>
        <p:spPr bwMode="auto">
          <a:xfrm>
            <a:off x="1314450" y="1801813"/>
            <a:ext cx="1795463" cy="815975"/>
          </a:xfrm>
          <a:prstGeom prst="rect">
            <a:avLst/>
          </a:prstGeom>
          <a:solidFill>
            <a:srgbClr val="FFCC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b="1">
                <a:solidFill>
                  <a:srgbClr val="FFFFFF"/>
                </a:solidFill>
                <a:latin typeface="DejaVu Sans" pitchFamily="34" charset="0"/>
              </a:rPr>
              <a:t>Incubation</a:t>
            </a:r>
          </a:p>
        </p:txBody>
      </p:sp>
    </p:spTree>
    <p:extLst>
      <p:ext uri="{BB962C8B-B14F-4D97-AF65-F5344CB8AC3E}">
        <p14:creationId xmlns:p14="http://schemas.microsoft.com/office/powerpoint/2010/main" val="33821086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p:txBody>
          <a:bodyPr/>
          <a:lstStyle/>
          <a:p>
            <a:r>
              <a:rPr lang="de-DE" altLang="de-DE" smtClean="0"/>
              <a:t>Incubation Process</a:t>
            </a:r>
          </a:p>
        </p:txBody>
      </p:sp>
      <p:sp>
        <p:nvSpPr>
          <p:cNvPr id="21507" name="Rectangle 3"/>
          <p:cNvSpPr>
            <a:spLocks noGrp="1" noChangeArrowheads="1"/>
          </p:cNvSpPr>
          <p:nvPr>
            <p:ph type="body" idx="4294967295"/>
          </p:nvPr>
        </p:nvSpPr>
        <p:spPr>
          <a:xfrm>
            <a:off x="682625" y="1671638"/>
            <a:ext cx="7554913" cy="3395662"/>
          </a:xfrm>
        </p:spPr>
        <p:txBody>
          <a:bodyPr/>
          <a:lstStyle/>
          <a:p>
            <a:r>
              <a:rPr lang="en-US" altLang="de-DE" smtClean="0"/>
              <a:t>Projects can apply for inspection by the OSGeo Incubation Committee. </a:t>
            </a:r>
          </a:p>
          <a:p>
            <a:r>
              <a:rPr lang="en-US" altLang="de-DE" smtClean="0"/>
              <a:t>Project have to abide by OSGeo rules and satisfy a catalog of criteria</a:t>
            </a:r>
          </a:p>
          <a:p>
            <a:pPr lvl="1">
              <a:buClr>
                <a:srgbClr val="49A942"/>
              </a:buClr>
              <a:buSzPct val="79000"/>
              <a:buFont typeface="Wingdings" pitchFamily="2" charset="2"/>
              <a:buChar char=""/>
            </a:pPr>
            <a:r>
              <a:rPr lang="en-US" altLang="de-DE" smtClean="0"/>
              <a:t>Copyright, licenses, ownership</a:t>
            </a:r>
          </a:p>
          <a:p>
            <a:pPr lvl="1">
              <a:buClr>
                <a:srgbClr val="49A942"/>
              </a:buClr>
              <a:buSzPct val="79000"/>
              <a:buFont typeface="Wingdings" pitchFamily="2" charset="2"/>
              <a:buChar char=""/>
            </a:pPr>
            <a:r>
              <a:rPr lang="en-US" altLang="de-DE" smtClean="0"/>
              <a:t>Development process quality</a:t>
            </a:r>
          </a:p>
          <a:p>
            <a:pPr lvl="1">
              <a:buClr>
                <a:srgbClr val="49A942"/>
              </a:buClr>
              <a:buSzPct val="79000"/>
              <a:buFont typeface="Wingdings" pitchFamily="2" charset="2"/>
              <a:buChar char=""/>
            </a:pPr>
            <a:r>
              <a:rPr lang="en-US" altLang="de-DE" smtClean="0"/>
              <a:t>Documentation, tutorials, support</a:t>
            </a:r>
          </a:p>
          <a:p>
            <a:pPr lvl="1">
              <a:buClr>
                <a:srgbClr val="49A942"/>
              </a:buClr>
              <a:buSzPct val="79000"/>
              <a:buFont typeface="Wingdings" pitchFamily="2" charset="2"/>
              <a:buChar char=""/>
            </a:pPr>
            <a:r>
              <a:rPr lang="en-US" altLang="de-DE" smtClean="0"/>
              <a:t>Community</a:t>
            </a:r>
          </a:p>
          <a:p>
            <a:r>
              <a:rPr lang="en-US" altLang="de-DE" smtClean="0"/>
              <a:t>OSGeo tag  is a proof of quality</a:t>
            </a:r>
          </a:p>
          <a:p>
            <a:endParaRPr lang="de-DE" altLang="de-DE" smtClean="0"/>
          </a:p>
        </p:txBody>
      </p:sp>
      <p:sp>
        <p:nvSpPr>
          <p:cNvPr id="21508" name="Rectangle 4"/>
          <p:cNvSpPr>
            <a:spLocks noChangeArrowheads="1"/>
          </p:cNvSpPr>
          <p:nvPr/>
        </p:nvSpPr>
        <p:spPr bwMode="auto">
          <a:xfrm>
            <a:off x="876300" y="5154613"/>
            <a:ext cx="4572000" cy="7032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accent2"/>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spcBef>
                <a:spcPct val="50000"/>
              </a:spcBef>
              <a:buClrTx/>
              <a:buFontTx/>
              <a:buNone/>
            </a:pPr>
            <a:r>
              <a:rPr lang="en-US" altLang="de-DE" dirty="0">
                <a:solidFill>
                  <a:schemeClr val="bg1">
                    <a:lumMod val="85000"/>
                  </a:schemeClr>
                </a:solidFill>
              </a:rPr>
              <a:t>More details are available on the Web: </a:t>
            </a:r>
          </a:p>
          <a:p>
            <a:pPr>
              <a:spcBef>
                <a:spcPct val="50000"/>
              </a:spcBef>
              <a:buClrTx/>
              <a:buFontTx/>
              <a:buNone/>
            </a:pPr>
            <a:r>
              <a:rPr lang="en-US" altLang="de-DE" dirty="0">
                <a:solidFill>
                  <a:schemeClr val="bg1">
                    <a:lumMod val="85000"/>
                  </a:schemeClr>
                </a:solidFill>
                <a:hlinkClick r:id="rId3"/>
              </a:rPr>
              <a:t>http://wiki.osgeo.org/wiki/Incubation</a:t>
            </a:r>
            <a:endParaRPr lang="de-DE" altLang="de-DE" dirty="0">
              <a:solidFill>
                <a:schemeClr val="bg1">
                  <a:lumMod val="85000"/>
                </a:schemeClr>
              </a:solidFill>
            </a:endParaRPr>
          </a:p>
        </p:txBody>
      </p:sp>
    </p:spTree>
    <p:extLst>
      <p:ext uri="{BB962C8B-B14F-4D97-AF65-F5344CB8AC3E}">
        <p14:creationId xmlns:p14="http://schemas.microsoft.com/office/powerpoint/2010/main" val="357477266"/>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ußzeilenplatzhalter 3"/>
          <p:cNvSpPr txBox="1">
            <a:spLocks noGrp="1"/>
          </p:cNvSpPr>
          <p:nvPr/>
        </p:nvSpPr>
        <p:spPr bwMode="auto">
          <a:xfrm>
            <a:off x="6329363" y="6324600"/>
            <a:ext cx="1831975" cy="3810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algn="r">
              <a:spcBef>
                <a:spcPct val="0"/>
              </a:spcBef>
              <a:defRPr/>
            </a:pPr>
            <a:r>
              <a:rPr lang="en-US" sz="900">
                <a:solidFill>
                  <a:srgbClr val="000066"/>
                </a:solidFill>
                <a:latin typeface="+mj-lt"/>
              </a:rPr>
              <a:t>OSGeo - Spatially Empowered Open Source</a:t>
            </a:r>
          </a:p>
        </p:txBody>
      </p:sp>
      <p:sp>
        <p:nvSpPr>
          <p:cNvPr id="14" name="Foliennummernplatzhalter 4"/>
          <p:cNvSpPr txBox="1">
            <a:spLocks noGrp="1"/>
          </p:cNvSpPr>
          <p:nvPr/>
        </p:nvSpPr>
        <p:spPr bwMode="auto">
          <a:xfrm>
            <a:off x="8501063" y="6530975"/>
            <a:ext cx="542925" cy="2349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45" tIns="41473" rIns="82945" bIns="41473"/>
          <a:lstStyle/>
          <a:p>
            <a:pPr algn="r">
              <a:spcBef>
                <a:spcPct val="0"/>
              </a:spcBef>
              <a:defRPr/>
            </a:pPr>
            <a:fld id="{4DD3A0CA-BE13-4837-896E-48C655A91218}" type="slidenum">
              <a:rPr lang="en-US" sz="900">
                <a:solidFill>
                  <a:srgbClr val="000066"/>
                </a:solidFill>
                <a:latin typeface="+mj-lt"/>
              </a:rPr>
              <a:pPr algn="r">
                <a:spcBef>
                  <a:spcPct val="0"/>
                </a:spcBef>
                <a:defRPr/>
              </a:pPr>
              <a:t>82</a:t>
            </a:fld>
            <a:r>
              <a:rPr lang="en-US" sz="900">
                <a:solidFill>
                  <a:srgbClr val="000066"/>
                </a:solidFill>
                <a:latin typeface="+mj-lt"/>
              </a:rPr>
              <a:t>/42</a:t>
            </a:r>
          </a:p>
        </p:txBody>
      </p:sp>
      <p:sp>
        <p:nvSpPr>
          <p:cNvPr id="61444" name="Rectangle 2"/>
          <p:cNvSpPr>
            <a:spLocks noChangeArrowheads="1"/>
          </p:cNvSpPr>
          <p:nvPr/>
        </p:nvSpPr>
        <p:spPr bwMode="auto">
          <a:xfrm>
            <a:off x="5713413" y="2940050"/>
            <a:ext cx="1795462" cy="815975"/>
          </a:xfrm>
          <a:prstGeom prst="rect">
            <a:avLst/>
          </a:prstGeom>
          <a:solidFill>
            <a:srgbClr val="339966"/>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b="1">
                <a:solidFill>
                  <a:srgbClr val="FFFFFF"/>
                </a:solidFill>
                <a:latin typeface="DejaVu Sans" pitchFamily="34" charset="0"/>
              </a:rPr>
              <a:t>Journal</a:t>
            </a:r>
          </a:p>
        </p:txBody>
      </p:sp>
      <p:sp>
        <p:nvSpPr>
          <p:cNvPr id="61445" name="Rectangle 3"/>
          <p:cNvSpPr>
            <a:spLocks noChangeArrowheads="1"/>
          </p:cNvSpPr>
          <p:nvPr/>
        </p:nvSpPr>
        <p:spPr bwMode="auto">
          <a:xfrm>
            <a:off x="3590925" y="4081463"/>
            <a:ext cx="1795463" cy="815975"/>
          </a:xfrm>
          <a:prstGeom prst="rect">
            <a:avLst/>
          </a:prstGeom>
          <a:solidFill>
            <a:srgbClr val="339966"/>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b="1">
                <a:solidFill>
                  <a:srgbClr val="FFFFFF"/>
                </a:solidFill>
                <a:latin typeface="DejaVu Sans" pitchFamily="34" charset="0"/>
              </a:rPr>
              <a:t>Marketing</a:t>
            </a:r>
          </a:p>
        </p:txBody>
      </p:sp>
      <p:sp>
        <p:nvSpPr>
          <p:cNvPr id="61446" name="Rectangle 4"/>
          <p:cNvSpPr>
            <a:spLocks noChangeArrowheads="1"/>
          </p:cNvSpPr>
          <p:nvPr/>
        </p:nvSpPr>
        <p:spPr bwMode="auto">
          <a:xfrm>
            <a:off x="3590925" y="1795463"/>
            <a:ext cx="1795463" cy="817562"/>
          </a:xfrm>
          <a:prstGeom prst="rect">
            <a:avLst/>
          </a:prstGeom>
          <a:solidFill>
            <a:srgbClr val="FFCC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b="1">
                <a:solidFill>
                  <a:srgbClr val="FFFFFF"/>
                </a:solidFill>
                <a:latin typeface="DejaVu Sans" pitchFamily="34" charset="0"/>
              </a:rPr>
              <a:t>Education</a:t>
            </a:r>
          </a:p>
        </p:txBody>
      </p:sp>
      <p:sp>
        <p:nvSpPr>
          <p:cNvPr id="61447" name="Rectangle 5"/>
          <p:cNvSpPr>
            <a:spLocks noChangeArrowheads="1"/>
          </p:cNvSpPr>
          <p:nvPr/>
        </p:nvSpPr>
        <p:spPr bwMode="auto">
          <a:xfrm>
            <a:off x="5713413" y="1795463"/>
            <a:ext cx="1795462" cy="817562"/>
          </a:xfrm>
          <a:prstGeom prst="rect">
            <a:avLst/>
          </a:prstGeom>
          <a:solidFill>
            <a:srgbClr val="339966"/>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b="1">
                <a:solidFill>
                  <a:srgbClr val="FFFFFF"/>
                </a:solidFill>
                <a:latin typeface="DejaVu Sans" pitchFamily="34" charset="0"/>
              </a:rPr>
              <a:t>Geodata</a:t>
            </a:r>
          </a:p>
        </p:txBody>
      </p:sp>
      <p:sp>
        <p:nvSpPr>
          <p:cNvPr id="61448" name="Rectangle 6"/>
          <p:cNvSpPr>
            <a:spLocks noChangeArrowheads="1"/>
          </p:cNvSpPr>
          <p:nvPr/>
        </p:nvSpPr>
        <p:spPr bwMode="auto">
          <a:xfrm>
            <a:off x="1306513" y="4081463"/>
            <a:ext cx="1795462" cy="815975"/>
          </a:xfrm>
          <a:prstGeom prst="rect">
            <a:avLst/>
          </a:prstGeom>
          <a:solidFill>
            <a:srgbClr val="339966"/>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b="1">
                <a:solidFill>
                  <a:srgbClr val="FFFFFF"/>
                </a:solidFill>
                <a:latin typeface="DejaVu Sans" pitchFamily="34" charset="0"/>
              </a:rPr>
              <a:t>Sysadmin</a:t>
            </a:r>
          </a:p>
        </p:txBody>
      </p:sp>
      <p:sp>
        <p:nvSpPr>
          <p:cNvPr id="61449" name="Rectangle 7"/>
          <p:cNvSpPr>
            <a:spLocks noChangeArrowheads="1"/>
          </p:cNvSpPr>
          <p:nvPr/>
        </p:nvSpPr>
        <p:spPr bwMode="auto">
          <a:xfrm>
            <a:off x="1306513" y="2940050"/>
            <a:ext cx="1795462" cy="815975"/>
          </a:xfrm>
          <a:prstGeom prst="rect">
            <a:avLst/>
          </a:prstGeom>
          <a:solidFill>
            <a:srgbClr val="339966"/>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b="1">
                <a:solidFill>
                  <a:srgbClr val="FFFFFF"/>
                </a:solidFill>
                <a:latin typeface="DejaVu Sans" pitchFamily="34" charset="0"/>
              </a:rPr>
              <a:t>Website</a:t>
            </a:r>
          </a:p>
        </p:txBody>
      </p:sp>
      <p:sp>
        <p:nvSpPr>
          <p:cNvPr id="61450" name="Rectangle 8"/>
          <p:cNvSpPr>
            <a:spLocks noChangeArrowheads="1"/>
          </p:cNvSpPr>
          <p:nvPr/>
        </p:nvSpPr>
        <p:spPr bwMode="auto">
          <a:xfrm>
            <a:off x="3590925" y="2940050"/>
            <a:ext cx="1795463" cy="815975"/>
          </a:xfrm>
          <a:prstGeom prst="rect">
            <a:avLst/>
          </a:prstGeom>
          <a:solidFill>
            <a:srgbClr val="339966"/>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b="1">
                <a:solidFill>
                  <a:srgbClr val="FFFFFF"/>
                </a:solidFill>
                <a:latin typeface="DejaVu Sans" pitchFamily="34" charset="0"/>
              </a:rPr>
              <a:t>Conference</a:t>
            </a:r>
          </a:p>
        </p:txBody>
      </p:sp>
      <p:sp>
        <p:nvSpPr>
          <p:cNvPr id="61451" name="Rectangle 9"/>
          <p:cNvSpPr>
            <a:spLocks noChangeArrowheads="1"/>
          </p:cNvSpPr>
          <p:nvPr/>
        </p:nvSpPr>
        <p:spPr bwMode="auto">
          <a:xfrm>
            <a:off x="5713413" y="4081463"/>
            <a:ext cx="1795462" cy="815975"/>
          </a:xfrm>
          <a:prstGeom prst="rect">
            <a:avLst/>
          </a:prstGeom>
          <a:solidFill>
            <a:srgbClr val="339966"/>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b="1">
                <a:solidFill>
                  <a:srgbClr val="FFFFFF"/>
                </a:solidFill>
                <a:latin typeface="DejaVu Sans" pitchFamily="34" charset="0"/>
              </a:rPr>
              <a:t>other...</a:t>
            </a:r>
          </a:p>
        </p:txBody>
      </p:sp>
      <p:sp>
        <p:nvSpPr>
          <p:cNvPr id="61452" name="Rectangle 10"/>
          <p:cNvSpPr>
            <a:spLocks noChangeArrowheads="1"/>
          </p:cNvSpPr>
          <p:nvPr/>
        </p:nvSpPr>
        <p:spPr bwMode="auto">
          <a:xfrm>
            <a:off x="1314450" y="1801813"/>
            <a:ext cx="1795463" cy="815975"/>
          </a:xfrm>
          <a:prstGeom prst="rect">
            <a:avLst/>
          </a:prstGeom>
          <a:solidFill>
            <a:srgbClr val="339966"/>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b="1">
                <a:solidFill>
                  <a:srgbClr val="FFFFFF"/>
                </a:solidFill>
                <a:latin typeface="DejaVu Sans" pitchFamily="34" charset="0"/>
              </a:rPr>
              <a:t>Incubation</a:t>
            </a:r>
          </a:p>
        </p:txBody>
      </p:sp>
    </p:spTree>
    <p:extLst>
      <p:ext uri="{BB962C8B-B14F-4D97-AF65-F5344CB8AC3E}">
        <p14:creationId xmlns:p14="http://schemas.microsoft.com/office/powerpoint/2010/main" val="32184817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wiki.osgeo.org/images/b/b4/Mou_ica-osge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30118"/>
            <a:ext cx="9433048" cy="7529707"/>
          </a:xfrm>
          <a:prstGeom prst="rect">
            <a:avLst/>
          </a:prstGeom>
          <a:noFill/>
          <a:extLst>
            <a:ext uri="{909E8E84-426E-40DD-AFC4-6F175D3DCCD1}">
              <a14:hiddenFill xmlns:a14="http://schemas.microsoft.com/office/drawing/2010/main">
                <a:solidFill>
                  <a:srgbClr val="FFFFFF"/>
                </a:solidFill>
              </a14:hiddenFill>
            </a:ext>
          </a:extLst>
        </p:spPr>
      </p:pic>
      <p:sp>
        <p:nvSpPr>
          <p:cNvPr id="23554" name="Title 1"/>
          <p:cNvSpPr>
            <a:spLocks noGrp="1"/>
          </p:cNvSpPr>
          <p:nvPr>
            <p:ph type="title" idx="4294967295"/>
          </p:nvPr>
        </p:nvSpPr>
        <p:spPr>
          <a:solidFill>
            <a:srgbClr val="EAEAEA">
              <a:alpha val="81176"/>
            </a:srgbClr>
          </a:solidFill>
        </p:spPr>
        <p:txBody>
          <a:bodyPr lIns="91440" tIns="45720" rIns="91440" bIns="45720"/>
          <a:lstStyle/>
          <a:p>
            <a:r>
              <a:rPr lang="en-US" altLang="de-DE" dirty="0" smtClean="0">
                <a:solidFill>
                  <a:schemeClr val="tx1">
                    <a:lumMod val="75000"/>
                    <a:lumOff val="25000"/>
                  </a:schemeClr>
                </a:solidFill>
              </a:rPr>
              <a:t>ICA &amp; </a:t>
            </a:r>
            <a:r>
              <a:rPr lang="en-US" altLang="de-DE" dirty="0" err="1" smtClean="0">
                <a:solidFill>
                  <a:schemeClr val="tx1">
                    <a:lumMod val="75000"/>
                    <a:lumOff val="25000"/>
                  </a:schemeClr>
                </a:solidFill>
              </a:rPr>
              <a:t>OSGeo</a:t>
            </a:r>
            <a:r>
              <a:rPr lang="en-US" altLang="de-DE" dirty="0" smtClean="0">
                <a:solidFill>
                  <a:schemeClr val="tx1">
                    <a:lumMod val="75000"/>
                    <a:lumOff val="25000"/>
                  </a:schemeClr>
                </a:solidFill>
              </a:rPr>
              <a:t> (&amp;  ISPRS) MoU</a:t>
            </a:r>
          </a:p>
        </p:txBody>
      </p:sp>
      <p:sp>
        <p:nvSpPr>
          <p:cNvPr id="23555" name="Content Placeholder 2"/>
          <p:cNvSpPr>
            <a:spLocks noGrp="1"/>
          </p:cNvSpPr>
          <p:nvPr>
            <p:ph idx="4294967295"/>
          </p:nvPr>
        </p:nvSpPr>
        <p:spPr>
          <a:xfrm>
            <a:off x="682625" y="1871663"/>
            <a:ext cx="7478713" cy="3285529"/>
          </a:xfrm>
          <a:solidFill>
            <a:srgbClr val="EAEAEA">
              <a:alpha val="81176"/>
            </a:srgbClr>
          </a:solidFill>
        </p:spPr>
        <p:txBody>
          <a:bodyPr lIns="91440" tIns="45720" rIns="91440" bIns="45720"/>
          <a:lstStyle/>
          <a:p>
            <a:pPr marL="182563" indent="-182563">
              <a:spcBef>
                <a:spcPts val="600"/>
              </a:spcBef>
              <a:spcAft>
                <a:spcPts val="600"/>
              </a:spcAft>
            </a:pPr>
            <a:r>
              <a:rPr lang="en-US" altLang="de-DE" dirty="0" smtClean="0">
                <a:solidFill>
                  <a:schemeClr val="tx1">
                    <a:lumMod val="75000"/>
                    <a:lumOff val="25000"/>
                  </a:schemeClr>
                </a:solidFill>
              </a:rPr>
              <a:t>Nuremberg, Germany - September 27, 2011</a:t>
            </a:r>
          </a:p>
          <a:p>
            <a:pPr marL="182563" indent="-182563">
              <a:spcBef>
                <a:spcPts val="600"/>
              </a:spcBef>
              <a:spcAft>
                <a:spcPts val="600"/>
              </a:spcAft>
            </a:pPr>
            <a:r>
              <a:rPr lang="en-US" altLang="de-DE" dirty="0" smtClean="0">
                <a:solidFill>
                  <a:schemeClr val="tx1">
                    <a:lumMod val="75000"/>
                    <a:lumOff val="25000"/>
                  </a:schemeClr>
                </a:solidFill>
              </a:rPr>
              <a:t>Aims: developing on a global basis collaboration opportunities for academia, industry and government organizations in open source GIS software and data</a:t>
            </a:r>
          </a:p>
          <a:p>
            <a:pPr marL="457200" lvl="1" indent="-182563">
              <a:spcBef>
                <a:spcPts val="600"/>
              </a:spcBef>
              <a:spcAft>
                <a:spcPts val="600"/>
              </a:spcAft>
            </a:pPr>
            <a:r>
              <a:rPr lang="en-US" altLang="de-DE" dirty="0" smtClean="0">
                <a:solidFill>
                  <a:schemeClr val="tx1">
                    <a:lumMod val="75000"/>
                    <a:lumOff val="25000"/>
                  </a:schemeClr>
                </a:solidFill>
              </a:rPr>
              <a:t>provide expertise and support for the </a:t>
            </a:r>
            <a:r>
              <a:rPr lang="en-US" altLang="de-DE" sz="1800" b="1" dirty="0" smtClean="0">
                <a:solidFill>
                  <a:schemeClr val="tx1">
                    <a:lumMod val="75000"/>
                    <a:lumOff val="25000"/>
                  </a:schemeClr>
                </a:solidFill>
              </a:rPr>
              <a:t>establishment of Open Source Geospatial Laboratories and Research </a:t>
            </a:r>
            <a:r>
              <a:rPr lang="en-US" altLang="de-DE" sz="1800" b="1" dirty="0" err="1" smtClean="0">
                <a:solidFill>
                  <a:schemeClr val="tx1">
                    <a:lumMod val="75000"/>
                    <a:lumOff val="25000"/>
                  </a:schemeClr>
                </a:solidFill>
              </a:rPr>
              <a:t>Centres</a:t>
            </a:r>
            <a:r>
              <a:rPr lang="en-US" altLang="de-DE" sz="1800" b="1" dirty="0" smtClean="0">
                <a:solidFill>
                  <a:schemeClr val="tx1">
                    <a:lumMod val="75000"/>
                    <a:lumOff val="25000"/>
                  </a:schemeClr>
                </a:solidFill>
              </a:rPr>
              <a:t> </a:t>
            </a:r>
            <a:r>
              <a:rPr lang="en-US" altLang="de-DE" dirty="0" smtClean="0">
                <a:solidFill>
                  <a:schemeClr val="tx1">
                    <a:lumMod val="75000"/>
                    <a:lumOff val="25000"/>
                  </a:schemeClr>
                </a:solidFill>
              </a:rPr>
              <a:t>across the world for supporting development of open-source geospatial software technologies, training and expertise. </a:t>
            </a:r>
          </a:p>
          <a:p>
            <a:pPr marL="457200" lvl="1" indent="-182563">
              <a:spcBef>
                <a:spcPts val="600"/>
              </a:spcBef>
              <a:spcAft>
                <a:spcPts val="600"/>
              </a:spcAft>
            </a:pPr>
            <a:r>
              <a:rPr lang="en-US" altLang="de-DE" dirty="0" smtClean="0">
                <a:solidFill>
                  <a:schemeClr val="tx1">
                    <a:lumMod val="75000"/>
                    <a:lumOff val="25000"/>
                  </a:schemeClr>
                </a:solidFill>
              </a:rPr>
              <a:t>to provide support for building-up and supporting development of </a:t>
            </a:r>
            <a:r>
              <a:rPr lang="en-US" altLang="de-DE" sz="1800" b="1" dirty="0" smtClean="0">
                <a:solidFill>
                  <a:schemeClr val="tx1">
                    <a:lumMod val="75000"/>
                    <a:lumOff val="25000"/>
                  </a:schemeClr>
                </a:solidFill>
              </a:rPr>
              <a:t>open source GIS teaching and training materials</a:t>
            </a:r>
            <a:r>
              <a:rPr lang="en-US" altLang="de-DE" dirty="0" smtClean="0">
                <a:solidFill>
                  <a:schemeClr val="tx1">
                    <a:lumMod val="75000"/>
                    <a:lumOff val="25000"/>
                  </a:schemeClr>
                </a:solidFill>
              </a:rPr>
              <a:t>, joint organization of </a:t>
            </a:r>
            <a:r>
              <a:rPr lang="en-US" altLang="de-DE" sz="1800" b="1" dirty="0" smtClean="0">
                <a:solidFill>
                  <a:schemeClr val="tx1">
                    <a:lumMod val="75000"/>
                    <a:lumOff val="25000"/>
                  </a:schemeClr>
                </a:solidFill>
              </a:rPr>
              <a:t>open source GIS events</a:t>
            </a:r>
            <a:r>
              <a:rPr lang="en-US" altLang="de-DE" dirty="0" smtClean="0">
                <a:solidFill>
                  <a:schemeClr val="tx1">
                    <a:lumMod val="75000"/>
                    <a:lumOff val="25000"/>
                  </a:schemeClr>
                </a:solidFill>
              </a:rPr>
              <a:t>, workshops through the ICA network for wider participation globally etc.</a:t>
            </a:r>
          </a:p>
          <a:p>
            <a:pPr marL="457200" lvl="1" indent="-182563">
              <a:spcBef>
                <a:spcPts val="600"/>
              </a:spcBef>
              <a:spcAft>
                <a:spcPts val="600"/>
              </a:spcAft>
            </a:pPr>
            <a:endParaRPr lang="en-US" altLang="de-DE" dirty="0" smtClean="0">
              <a:solidFill>
                <a:schemeClr val="tx1">
                  <a:lumMod val="75000"/>
                  <a:lumOff val="25000"/>
                </a:schemeClr>
              </a:solidFill>
            </a:endParaRPr>
          </a:p>
          <a:p>
            <a:pPr marL="182563" indent="-182563">
              <a:spcBef>
                <a:spcPts val="600"/>
              </a:spcBef>
              <a:spcAft>
                <a:spcPts val="600"/>
              </a:spcAft>
            </a:pPr>
            <a:endParaRPr lang="en-US" altLang="de-DE" dirty="0" smtClean="0">
              <a:solidFill>
                <a:schemeClr val="tx1">
                  <a:lumMod val="75000"/>
                  <a:lumOff val="25000"/>
                </a:schemeClr>
              </a:solidFill>
            </a:endParaRPr>
          </a:p>
        </p:txBody>
      </p:sp>
      <p:sp>
        <p:nvSpPr>
          <p:cNvPr id="2" name="Rechteck 1"/>
          <p:cNvSpPr/>
          <p:nvPr/>
        </p:nvSpPr>
        <p:spPr>
          <a:xfrm>
            <a:off x="467544" y="6165304"/>
            <a:ext cx="8280920" cy="954107"/>
          </a:xfrm>
          <a:prstGeom prst="rect">
            <a:avLst/>
          </a:prstGeom>
        </p:spPr>
        <p:txBody>
          <a:bodyPr wrap="square">
            <a:spAutoFit/>
          </a:bodyPr>
          <a:lstStyle/>
          <a:p>
            <a:r>
              <a:rPr lang="de-DE" dirty="0">
                <a:solidFill>
                  <a:schemeClr val="bg1">
                    <a:lumMod val="95000"/>
                  </a:schemeClr>
                </a:solidFill>
                <a:hlinkClick r:id="rId4"/>
              </a:rPr>
              <a:t>https://</a:t>
            </a:r>
            <a:r>
              <a:rPr lang="de-DE" dirty="0" smtClean="0">
                <a:solidFill>
                  <a:schemeClr val="bg1">
                    <a:lumMod val="95000"/>
                  </a:schemeClr>
                </a:solidFill>
                <a:hlinkClick r:id="rId4"/>
              </a:rPr>
              <a:t>wiki.osgeo.org/images/b/b4/Mou_ica-osgeo.jpg</a:t>
            </a:r>
            <a:r>
              <a:rPr lang="de-DE" dirty="0" smtClean="0">
                <a:solidFill>
                  <a:schemeClr val="bg1">
                    <a:lumMod val="95000"/>
                  </a:schemeClr>
                </a:solidFill>
              </a:rPr>
              <a:t> [2018-10-15]</a:t>
            </a:r>
          </a:p>
          <a:p>
            <a:r>
              <a:rPr lang="de-DE" dirty="0">
                <a:solidFill>
                  <a:schemeClr val="bg1">
                    <a:lumMod val="95000"/>
                  </a:schemeClr>
                </a:solidFill>
              </a:rPr>
              <a:t>See </a:t>
            </a:r>
            <a:r>
              <a:rPr lang="de-DE" dirty="0">
                <a:solidFill>
                  <a:schemeClr val="bg1">
                    <a:lumMod val="95000"/>
                  </a:schemeClr>
                </a:solidFill>
                <a:hlinkClick r:id="rId5"/>
              </a:rPr>
              <a:t>https://</a:t>
            </a:r>
            <a:r>
              <a:rPr lang="de-DE" dirty="0" smtClean="0">
                <a:solidFill>
                  <a:schemeClr val="bg1">
                    <a:lumMod val="95000"/>
                  </a:schemeClr>
                </a:solidFill>
                <a:hlinkClick r:id="rId5"/>
              </a:rPr>
              <a:t>wiki.osgeo.org/wiki/MOU_ISPRS</a:t>
            </a:r>
            <a:r>
              <a:rPr lang="de-DE" dirty="0" smtClean="0">
                <a:solidFill>
                  <a:schemeClr val="bg1">
                    <a:lumMod val="95000"/>
                  </a:schemeClr>
                </a:solidFill>
              </a:rPr>
              <a:t> </a:t>
            </a:r>
            <a:r>
              <a:rPr lang="de-DE" dirty="0" err="1" smtClean="0">
                <a:solidFill>
                  <a:schemeClr val="bg1">
                    <a:lumMod val="95000"/>
                  </a:schemeClr>
                </a:solidFill>
              </a:rPr>
              <a:t>and</a:t>
            </a:r>
            <a:r>
              <a:rPr lang="de-DE" dirty="0">
                <a:solidFill>
                  <a:schemeClr val="bg1">
                    <a:lumMod val="95000"/>
                  </a:schemeClr>
                </a:solidFill>
              </a:rPr>
              <a:t/>
            </a:r>
            <a:br>
              <a:rPr lang="de-DE" dirty="0">
                <a:solidFill>
                  <a:schemeClr val="bg1">
                    <a:lumMod val="95000"/>
                  </a:schemeClr>
                </a:solidFill>
              </a:rPr>
            </a:br>
            <a:r>
              <a:rPr lang="de-DE" dirty="0">
                <a:solidFill>
                  <a:schemeClr val="bg1">
                    <a:lumMod val="95000"/>
                  </a:schemeClr>
                </a:solidFill>
              </a:rPr>
              <a:t>https://wiki.osgeo.org/wiki/MOU_ISPRS</a:t>
            </a:r>
          </a:p>
        </p:txBody>
      </p:sp>
    </p:spTree>
    <p:extLst>
      <p:ext uri="{BB962C8B-B14F-4D97-AF65-F5344CB8AC3E}">
        <p14:creationId xmlns:p14="http://schemas.microsoft.com/office/powerpoint/2010/main" val="175489110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0"/>
            <a:ext cx="950505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78" name="Rectangle 2"/>
          <p:cNvSpPr>
            <a:spLocks noGrp="1" noChangeArrowheads="1"/>
          </p:cNvSpPr>
          <p:nvPr>
            <p:ph type="title"/>
          </p:nvPr>
        </p:nvSpPr>
        <p:spPr/>
        <p:txBody>
          <a:bodyPr/>
          <a:lstStyle/>
          <a:p>
            <a:r>
              <a:rPr lang="de-DE" altLang="de-DE" smtClean="0">
                <a:solidFill>
                  <a:schemeClr val="tx1"/>
                </a:solidFill>
              </a:rPr>
              <a:t>ICA/OSGeo Labs</a:t>
            </a:r>
          </a:p>
        </p:txBody>
      </p:sp>
      <p:sp>
        <p:nvSpPr>
          <p:cNvPr id="24579" name="Rectangle 3"/>
          <p:cNvSpPr>
            <a:spLocks noGrp="1" noChangeArrowheads="1"/>
          </p:cNvSpPr>
          <p:nvPr>
            <p:ph type="body" idx="1"/>
          </p:nvPr>
        </p:nvSpPr>
        <p:spPr/>
        <p:txBody>
          <a:bodyPr/>
          <a:lstStyle/>
          <a:p>
            <a:r>
              <a:rPr lang="en-US" altLang="de-DE" dirty="0" smtClean="0">
                <a:solidFill>
                  <a:schemeClr val="tx1"/>
                </a:solidFill>
              </a:rPr>
              <a:t>Mission - "Making geospatial education and opportunities accessible to all“</a:t>
            </a:r>
          </a:p>
          <a:p>
            <a:pPr lvl="1"/>
            <a:r>
              <a:rPr lang="de-DE" altLang="de-DE" dirty="0">
                <a:solidFill>
                  <a:schemeClr val="tx1"/>
                </a:solidFill>
              </a:rPr>
              <a:t>https://www.osgeo.org/initiatives/geo-for-all</a:t>
            </a:r>
            <a:r>
              <a:rPr lang="de-DE" altLang="de-DE" dirty="0" smtClean="0">
                <a:solidFill>
                  <a:schemeClr val="tx1"/>
                </a:solidFill>
              </a:rPr>
              <a:t>/ [2018-08-26]</a:t>
            </a:r>
          </a:p>
        </p:txBody>
      </p:sp>
    </p:spTree>
    <p:extLst>
      <p:ext uri="{BB962C8B-B14F-4D97-AF65-F5344CB8AC3E}">
        <p14:creationId xmlns:p14="http://schemas.microsoft.com/office/powerpoint/2010/main" val="207920422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OSGEO Live DVD</a:t>
            </a:r>
          </a:p>
        </p:txBody>
      </p:sp>
      <p:sp>
        <p:nvSpPr>
          <p:cNvPr id="3" name="Inhaltsplatzhalter 2"/>
          <p:cNvSpPr>
            <a:spLocks noGrp="1"/>
          </p:cNvSpPr>
          <p:nvPr>
            <p:ph idx="1"/>
          </p:nvPr>
        </p:nvSpPr>
        <p:spPr>
          <a:xfrm>
            <a:off x="682625" y="1671638"/>
            <a:ext cx="4393431" cy="4500562"/>
          </a:xfrm>
        </p:spPr>
        <p:txBody>
          <a:bodyPr/>
          <a:lstStyle/>
          <a:p>
            <a:pPr marL="182563" indent="-182563">
              <a:spcBef>
                <a:spcPts val="600"/>
              </a:spcBef>
              <a:spcAft>
                <a:spcPts val="600"/>
              </a:spcAft>
            </a:pPr>
            <a:r>
              <a:rPr lang="en-CA" altLang="de-DE" dirty="0"/>
              <a:t>originally compiled by Cameron Shorter, and one of the coordinators of the </a:t>
            </a:r>
            <a:r>
              <a:rPr lang="en-CA" altLang="de-DE" dirty="0" err="1"/>
              <a:t>OSGeo</a:t>
            </a:r>
            <a:r>
              <a:rPr lang="en-CA" altLang="de-DE" dirty="0"/>
              <a:t>-Live Project.</a:t>
            </a:r>
          </a:p>
          <a:p>
            <a:pPr marL="182563" indent="-182563">
              <a:spcBef>
                <a:spcPts val="600"/>
              </a:spcBef>
              <a:spcAft>
                <a:spcPts val="600"/>
              </a:spcAft>
            </a:pPr>
            <a:endParaRPr lang="en-CA" altLang="de-DE" dirty="0"/>
          </a:p>
          <a:p>
            <a:pPr marL="182563" indent="-182563">
              <a:spcBef>
                <a:spcPts val="600"/>
              </a:spcBef>
              <a:spcAft>
                <a:spcPts val="600"/>
              </a:spcAft>
            </a:pPr>
            <a:r>
              <a:rPr lang="en-CA" altLang="de-DE" dirty="0"/>
              <a:t>a bootable DVD, based on the </a:t>
            </a:r>
            <a:r>
              <a:rPr lang="en-CA" altLang="de-DE" dirty="0" err="1"/>
              <a:t>Xubuntu</a:t>
            </a:r>
            <a:r>
              <a:rPr lang="en-CA" altLang="de-DE" dirty="0"/>
              <a:t> </a:t>
            </a:r>
            <a:r>
              <a:rPr lang="en-CA" altLang="de-DE" dirty="0" err="1"/>
              <a:t>linux</a:t>
            </a:r>
            <a:r>
              <a:rPr lang="en-CA" altLang="de-DE" dirty="0"/>
              <a:t> distribution, pre-installed and pre-configured with close to 50 of the best </a:t>
            </a:r>
            <a:r>
              <a:rPr lang="en-CA" altLang="de-DE" dirty="0" err="1"/>
              <a:t>GeoSpatial</a:t>
            </a:r>
            <a:r>
              <a:rPr lang="en-CA" altLang="de-DE" dirty="0"/>
              <a:t> Open Source applications along with sample datasets.</a:t>
            </a:r>
          </a:p>
          <a:p>
            <a:pPr marL="182563" indent="-182563">
              <a:spcBef>
                <a:spcPts val="600"/>
              </a:spcBef>
              <a:spcAft>
                <a:spcPts val="600"/>
              </a:spcAft>
            </a:pPr>
            <a:endParaRPr lang="en-CA" altLang="de-DE" dirty="0"/>
          </a:p>
          <a:p>
            <a:pPr marL="182563" indent="-182563">
              <a:lnSpc>
                <a:spcPct val="88000"/>
              </a:lnSpc>
              <a:spcBef>
                <a:spcPts val="450"/>
              </a:spcBef>
            </a:pPr>
            <a:r>
              <a:rPr lang="en-CA" altLang="de-DE" dirty="0" err="1"/>
              <a:t>OSGeo</a:t>
            </a:r>
            <a:r>
              <a:rPr lang="en-CA" altLang="de-DE" dirty="0"/>
              <a:t>-Live can also be run from a USB flash drive, installed into a Virtual Machine, or installed onto your hard drive.</a:t>
            </a:r>
          </a:p>
          <a:p>
            <a:endParaRPr lang="de-DE" dirty="0"/>
          </a:p>
        </p:txBody>
      </p:sp>
      <p:pic>
        <p:nvPicPr>
          <p:cNvPr id="11266" name="Picture 2" descr="Cameron Shor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00" y="1988840"/>
            <a:ext cx="2235324" cy="2693466"/>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p:cNvSpPr/>
          <p:nvPr/>
        </p:nvSpPr>
        <p:spPr>
          <a:xfrm>
            <a:off x="682625" y="6114782"/>
            <a:ext cx="5384551" cy="338554"/>
          </a:xfrm>
          <a:prstGeom prst="rect">
            <a:avLst/>
          </a:prstGeom>
        </p:spPr>
        <p:txBody>
          <a:bodyPr wrap="none">
            <a:spAutoFit/>
          </a:bodyPr>
          <a:lstStyle/>
          <a:p>
            <a:r>
              <a:rPr lang="de-DE" dirty="0" smtClean="0">
                <a:solidFill>
                  <a:schemeClr val="bg1">
                    <a:lumMod val="95000"/>
                  </a:schemeClr>
                </a:solidFill>
              </a:rPr>
              <a:t>Source: </a:t>
            </a:r>
            <a:r>
              <a:rPr lang="de-DE" dirty="0" smtClean="0">
                <a:solidFill>
                  <a:schemeClr val="bg1">
                    <a:lumMod val="95000"/>
                  </a:schemeClr>
                </a:solidFill>
                <a:hlinkClick r:id="rId3"/>
              </a:rPr>
              <a:t>http</a:t>
            </a:r>
            <a:r>
              <a:rPr lang="de-DE" dirty="0">
                <a:solidFill>
                  <a:schemeClr val="bg1">
                    <a:lumMod val="95000"/>
                  </a:schemeClr>
                </a:solidFill>
                <a:hlinkClick r:id="rId3"/>
              </a:rPr>
              <a:t>://</a:t>
            </a:r>
            <a:r>
              <a:rPr lang="de-DE" dirty="0" smtClean="0">
                <a:solidFill>
                  <a:schemeClr val="bg1">
                    <a:lumMod val="95000"/>
                  </a:schemeClr>
                </a:solidFill>
                <a:hlinkClick r:id="rId3"/>
              </a:rPr>
              <a:t>cameron.shorter.net/resume.html</a:t>
            </a:r>
            <a:r>
              <a:rPr lang="de-DE" dirty="0" smtClean="0">
                <a:solidFill>
                  <a:schemeClr val="bg1">
                    <a:lumMod val="95000"/>
                  </a:schemeClr>
                </a:solidFill>
              </a:rPr>
              <a:t> [2018-10-15]</a:t>
            </a:r>
            <a:endParaRPr lang="de-DE" dirty="0">
              <a:solidFill>
                <a:schemeClr val="bg1">
                  <a:lumMod val="95000"/>
                </a:schemeClr>
              </a:solidFill>
            </a:endParaRPr>
          </a:p>
        </p:txBody>
      </p:sp>
      <p:sp>
        <p:nvSpPr>
          <p:cNvPr id="5" name="Rechteck 4"/>
          <p:cNvSpPr/>
          <p:nvPr/>
        </p:nvSpPr>
        <p:spPr>
          <a:xfrm>
            <a:off x="6682942" y="4941168"/>
            <a:ext cx="1613840" cy="338554"/>
          </a:xfrm>
          <a:prstGeom prst="rect">
            <a:avLst/>
          </a:prstGeom>
        </p:spPr>
        <p:txBody>
          <a:bodyPr wrap="none">
            <a:spAutoFit/>
          </a:bodyPr>
          <a:lstStyle/>
          <a:p>
            <a:r>
              <a:rPr lang="en-CA" altLang="de-DE" dirty="0">
                <a:solidFill>
                  <a:schemeClr val="bg1">
                    <a:lumMod val="95000"/>
                  </a:schemeClr>
                </a:solidFill>
              </a:rPr>
              <a:t>Cameron Shorter</a:t>
            </a:r>
            <a:endParaRPr lang="de-DE" dirty="0">
              <a:solidFill>
                <a:schemeClr val="bg1">
                  <a:lumMod val="95000"/>
                </a:schemeClr>
              </a:solidFill>
            </a:endParaRPr>
          </a:p>
        </p:txBody>
      </p:sp>
    </p:spTree>
    <p:extLst>
      <p:ext uri="{BB962C8B-B14F-4D97-AF65-F5344CB8AC3E}">
        <p14:creationId xmlns:p14="http://schemas.microsoft.com/office/powerpoint/2010/main" val="226390369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el 2"/>
          <p:cNvSpPr>
            <a:spLocks noGrp="1"/>
          </p:cNvSpPr>
          <p:nvPr>
            <p:ph type="title"/>
          </p:nvPr>
        </p:nvSpPr>
        <p:spPr/>
        <p:txBody>
          <a:bodyPr/>
          <a:lstStyle/>
          <a:p>
            <a:endParaRPr lang="de-DE" altLang="de-DE" smtClean="0"/>
          </a:p>
        </p:txBody>
      </p:sp>
      <p:sp>
        <p:nvSpPr>
          <p:cNvPr id="71683" name="Inhaltsplatzhalter 3"/>
          <p:cNvSpPr>
            <a:spLocks noGrp="1"/>
          </p:cNvSpPr>
          <p:nvPr>
            <p:ph idx="1"/>
          </p:nvPr>
        </p:nvSpPr>
        <p:spPr/>
        <p:txBody>
          <a:bodyPr/>
          <a:lstStyle/>
          <a:p>
            <a:r>
              <a:rPr lang="de-DE" altLang="de-DE" dirty="0" err="1" smtClean="0"/>
              <a:t>Students</a:t>
            </a:r>
            <a:r>
              <a:rPr lang="de-DE" altLang="de-DE" dirty="0" smtClean="0"/>
              <a:t> [</a:t>
            </a:r>
            <a:r>
              <a:rPr lang="de-DE" altLang="de-DE" dirty="0" err="1" smtClean="0"/>
              <a:t>Ertz</a:t>
            </a:r>
            <a:r>
              <a:rPr lang="de-DE" altLang="de-DE" dirty="0" smtClean="0"/>
              <a:t>, Rey, Joost 2014]</a:t>
            </a:r>
          </a:p>
          <a:p>
            <a:pPr lvl="1"/>
            <a:r>
              <a:rPr lang="de-DE" altLang="de-DE" dirty="0" err="1"/>
              <a:t>can</a:t>
            </a:r>
            <a:r>
              <a:rPr lang="de-DE" altLang="de-DE" dirty="0"/>
              <a:t> </a:t>
            </a:r>
            <a:r>
              <a:rPr lang="de-DE" altLang="de-DE" dirty="0" err="1" smtClean="0"/>
              <a:t>install</a:t>
            </a:r>
            <a:r>
              <a:rPr lang="de-DE" altLang="de-DE" dirty="0" smtClean="0"/>
              <a:t> Open Source </a:t>
            </a:r>
            <a:r>
              <a:rPr lang="de-DE" altLang="de-DE" dirty="0"/>
              <a:t>Software </a:t>
            </a:r>
            <a:r>
              <a:rPr lang="de-DE" altLang="de-DE" dirty="0" err="1"/>
              <a:t>without</a:t>
            </a:r>
            <a:r>
              <a:rPr lang="de-DE" altLang="de-DE" dirty="0"/>
              <a:t> </a:t>
            </a:r>
            <a:r>
              <a:rPr lang="de-DE" altLang="de-DE" dirty="0" err="1"/>
              <a:t>limit</a:t>
            </a:r>
            <a:r>
              <a:rPr lang="de-DE" altLang="de-DE" dirty="0"/>
              <a:t> </a:t>
            </a:r>
            <a:r>
              <a:rPr lang="de-DE" altLang="de-DE" dirty="0" err="1" smtClean="0"/>
              <a:t>tions</a:t>
            </a:r>
            <a:r>
              <a:rPr lang="de-DE" altLang="de-DE" dirty="0" smtClean="0"/>
              <a:t> </a:t>
            </a:r>
            <a:r>
              <a:rPr lang="de-DE" altLang="de-DE" dirty="0" err="1" smtClean="0"/>
              <a:t>locally</a:t>
            </a:r>
            <a:r>
              <a:rPr lang="de-DE" altLang="de-DE" dirty="0" smtClean="0"/>
              <a:t>  installieren </a:t>
            </a:r>
            <a:r>
              <a:rPr lang="de-DE" altLang="de-DE" dirty="0" err="1" smtClean="0"/>
              <a:t>and</a:t>
            </a:r>
            <a:r>
              <a:rPr lang="de-DE" altLang="de-DE" dirty="0" smtClean="0"/>
              <a:t> </a:t>
            </a:r>
            <a:r>
              <a:rPr lang="de-DE" altLang="de-DE" dirty="0" err="1" smtClean="0"/>
              <a:t>evaluate</a:t>
            </a:r>
            <a:r>
              <a:rPr lang="de-DE" altLang="de-DE" dirty="0" smtClean="0"/>
              <a:t>  </a:t>
            </a:r>
            <a:r>
              <a:rPr lang="de-DE" altLang="de-DE" dirty="0" err="1" smtClean="0"/>
              <a:t>it</a:t>
            </a:r>
            <a:r>
              <a:rPr lang="de-DE" altLang="de-DE" dirty="0" smtClean="0"/>
              <a:t> (also in </a:t>
            </a:r>
            <a:r>
              <a:rPr lang="de-DE" altLang="de-DE" dirty="0" err="1" smtClean="0"/>
              <a:t>combination</a:t>
            </a:r>
            <a:r>
              <a:rPr lang="de-DE" altLang="de-DE" dirty="0" smtClean="0"/>
              <a:t> </a:t>
            </a:r>
            <a:r>
              <a:rPr lang="de-DE" altLang="de-DE" dirty="0" err="1" smtClean="0"/>
              <a:t>with</a:t>
            </a:r>
            <a:r>
              <a:rPr lang="de-DE" altLang="de-DE" dirty="0" smtClean="0"/>
              <a:t> </a:t>
            </a:r>
            <a:r>
              <a:rPr lang="de-DE" altLang="de-DE" dirty="0" err="1" smtClean="0"/>
              <a:t>Closed</a:t>
            </a:r>
            <a:r>
              <a:rPr lang="de-DE" altLang="de-DE" dirty="0" smtClean="0"/>
              <a:t> Software),</a:t>
            </a:r>
          </a:p>
          <a:p>
            <a:pPr lvl="1"/>
            <a:r>
              <a:rPr lang="de-DE" altLang="de-DE" dirty="0" err="1"/>
              <a:t>c</a:t>
            </a:r>
            <a:r>
              <a:rPr lang="de-DE" altLang="de-DE" dirty="0" err="1" smtClean="0"/>
              <a:t>an</a:t>
            </a:r>
            <a:r>
              <a:rPr lang="de-DE" altLang="de-DE" dirty="0" smtClean="0"/>
              <a:t> find </a:t>
            </a:r>
            <a:r>
              <a:rPr lang="de-DE" altLang="de-DE" dirty="0" err="1" smtClean="0"/>
              <a:t>ther</a:t>
            </a:r>
            <a:r>
              <a:rPr lang="de-DE" altLang="de-DE" dirty="0" smtClean="0"/>
              <a:t> </a:t>
            </a:r>
            <a:r>
              <a:rPr lang="de-DE" altLang="de-DE" dirty="0" err="1" smtClean="0"/>
              <a:t>own</a:t>
            </a:r>
            <a:r>
              <a:rPr lang="de-DE" altLang="de-DE" dirty="0" smtClean="0"/>
              <a:t> </a:t>
            </a:r>
            <a:r>
              <a:rPr lang="de-DE" altLang="de-DE" dirty="0" err="1" smtClean="0"/>
              <a:t>way</a:t>
            </a:r>
            <a:r>
              <a:rPr lang="de-DE" altLang="de-DE" dirty="0" smtClean="0"/>
              <a:t> </a:t>
            </a:r>
            <a:r>
              <a:rPr lang="de-DE" altLang="de-DE" dirty="0" err="1" smtClean="0"/>
              <a:t>for</a:t>
            </a:r>
            <a:r>
              <a:rPr lang="de-DE" altLang="de-DE" dirty="0" smtClean="0"/>
              <a:t> </a:t>
            </a:r>
            <a:r>
              <a:rPr lang="de-DE" altLang="de-DE" dirty="0" err="1" smtClean="0"/>
              <a:t>their</a:t>
            </a:r>
            <a:r>
              <a:rPr lang="de-DE" altLang="de-DE" dirty="0" smtClean="0"/>
              <a:t> </a:t>
            </a:r>
            <a:r>
              <a:rPr lang="de-DE" altLang="de-DE" dirty="0" err="1" smtClean="0"/>
              <a:t>further</a:t>
            </a:r>
            <a:r>
              <a:rPr lang="de-DE" altLang="de-DE" dirty="0" smtClean="0"/>
              <a:t> professional </a:t>
            </a:r>
            <a:r>
              <a:rPr lang="de-DE" altLang="de-DE" dirty="0" err="1" smtClean="0"/>
              <a:t>life</a:t>
            </a:r>
            <a:r>
              <a:rPr lang="de-DE" altLang="de-DE" dirty="0" smtClean="0"/>
              <a:t>,</a:t>
            </a:r>
          </a:p>
          <a:p>
            <a:pPr lvl="1"/>
            <a:r>
              <a:rPr lang="de-DE" altLang="de-DE" dirty="0" err="1"/>
              <a:t>c</a:t>
            </a:r>
            <a:r>
              <a:rPr lang="de-DE" altLang="de-DE" dirty="0" err="1" smtClean="0"/>
              <a:t>an</a:t>
            </a:r>
            <a:r>
              <a:rPr lang="de-DE" altLang="de-DE" dirty="0" smtClean="0"/>
              <a:t> </a:t>
            </a:r>
            <a:r>
              <a:rPr lang="de-DE" altLang="de-DE" dirty="0" err="1" smtClean="0"/>
              <a:t>read</a:t>
            </a:r>
            <a:r>
              <a:rPr lang="de-DE" altLang="de-DE" dirty="0" smtClean="0"/>
              <a:t> </a:t>
            </a:r>
            <a:r>
              <a:rPr lang="de-DE" altLang="de-DE" dirty="0" err="1" smtClean="0"/>
              <a:t>software</a:t>
            </a:r>
            <a:r>
              <a:rPr lang="de-DE" altLang="de-DE" dirty="0" smtClean="0"/>
              <a:t> </a:t>
            </a:r>
            <a:r>
              <a:rPr lang="de-DE" altLang="de-DE" dirty="0" err="1" smtClean="0"/>
              <a:t>and</a:t>
            </a:r>
            <a:r>
              <a:rPr lang="de-DE" altLang="de-DE" dirty="0" smtClean="0"/>
              <a:t> </a:t>
            </a:r>
            <a:r>
              <a:rPr lang="de-DE" altLang="de-DE" dirty="0" err="1" smtClean="0"/>
              <a:t>analyze</a:t>
            </a:r>
            <a:r>
              <a:rPr lang="de-DE" altLang="de-DE" dirty="0" smtClean="0"/>
              <a:t> ist </a:t>
            </a:r>
            <a:r>
              <a:rPr lang="de-DE" altLang="de-DE" dirty="0" err="1" smtClean="0"/>
              <a:t>algorithms</a:t>
            </a:r>
            <a:r>
              <a:rPr lang="de-DE" altLang="de-DE" dirty="0" smtClean="0"/>
              <a:t>,</a:t>
            </a:r>
          </a:p>
          <a:p>
            <a:pPr lvl="1"/>
            <a:r>
              <a:rPr lang="de-DE" altLang="de-DE" dirty="0" err="1"/>
              <a:t>c</a:t>
            </a:r>
            <a:r>
              <a:rPr lang="de-DE" altLang="de-DE" dirty="0" err="1" smtClean="0"/>
              <a:t>an</a:t>
            </a:r>
            <a:r>
              <a:rPr lang="de-DE" altLang="de-DE" dirty="0" smtClean="0"/>
              <a:t> </a:t>
            </a:r>
            <a:r>
              <a:rPr lang="de-DE" altLang="de-DE" dirty="0" err="1" smtClean="0"/>
              <a:t>analysze</a:t>
            </a:r>
            <a:r>
              <a:rPr lang="de-DE" altLang="de-DE" dirty="0" smtClean="0"/>
              <a:t> </a:t>
            </a:r>
            <a:r>
              <a:rPr lang="de-DE" altLang="de-DE" dirty="0" err="1" smtClean="0"/>
              <a:t>and</a:t>
            </a:r>
            <a:r>
              <a:rPr lang="de-DE" altLang="de-DE" dirty="0" smtClean="0"/>
              <a:t> </a:t>
            </a:r>
            <a:r>
              <a:rPr lang="de-DE" altLang="de-DE" dirty="0" err="1" smtClean="0"/>
              <a:t>understand</a:t>
            </a:r>
            <a:r>
              <a:rPr lang="de-DE" altLang="de-DE" dirty="0" smtClean="0"/>
              <a:t> </a:t>
            </a:r>
            <a:r>
              <a:rPr lang="de-DE" altLang="de-DE" dirty="0" err="1" smtClean="0"/>
              <a:t>software</a:t>
            </a:r>
            <a:r>
              <a:rPr lang="de-DE" altLang="de-DE" dirty="0" smtClean="0"/>
              <a:t> </a:t>
            </a:r>
            <a:r>
              <a:rPr lang="de-DE" altLang="de-DE" dirty="0" err="1" smtClean="0"/>
              <a:t>development</a:t>
            </a:r>
            <a:r>
              <a:rPr lang="de-DE" altLang="de-DE" dirty="0" smtClean="0"/>
              <a:t> </a:t>
            </a:r>
            <a:r>
              <a:rPr lang="de-DE" altLang="de-DE" dirty="0" err="1" smtClean="0"/>
              <a:t>processes</a:t>
            </a:r>
            <a:r>
              <a:rPr lang="de-DE" altLang="de-DE" dirty="0" smtClean="0"/>
              <a:t> </a:t>
            </a:r>
            <a:r>
              <a:rPr lang="de-DE" altLang="de-DE" dirty="0" err="1" smtClean="0"/>
              <a:t>and</a:t>
            </a:r>
            <a:r>
              <a:rPr lang="de-DE" altLang="de-DE" dirty="0" smtClean="0"/>
              <a:t> </a:t>
            </a:r>
            <a:r>
              <a:rPr lang="de-DE" altLang="de-DE" dirty="0" err="1" smtClean="0"/>
              <a:t>communication</a:t>
            </a:r>
            <a:r>
              <a:rPr lang="de-DE" altLang="de-DE" dirty="0" smtClean="0"/>
              <a:t>,</a:t>
            </a:r>
          </a:p>
          <a:p>
            <a:pPr lvl="1"/>
            <a:r>
              <a:rPr lang="de-DE" altLang="de-DE" dirty="0" err="1" smtClean="0"/>
              <a:t>can</a:t>
            </a:r>
            <a:r>
              <a:rPr lang="de-DE" altLang="de-DE" dirty="0" smtClean="0"/>
              <a:t> </a:t>
            </a:r>
            <a:r>
              <a:rPr lang="de-DE" altLang="de-DE" dirty="0" err="1" smtClean="0"/>
              <a:t>understand</a:t>
            </a:r>
            <a:r>
              <a:rPr lang="de-DE" altLang="de-DE" dirty="0" smtClean="0"/>
              <a:t> Open Source </a:t>
            </a:r>
            <a:r>
              <a:rPr lang="de-DE" altLang="de-DE" dirty="0" err="1" smtClean="0"/>
              <a:t>as</a:t>
            </a:r>
            <a:r>
              <a:rPr lang="de-DE" altLang="de-DE" dirty="0" smtClean="0"/>
              <a:t> </a:t>
            </a:r>
            <a:r>
              <a:rPr lang="de-DE" altLang="de-DE" dirty="0" err="1" smtClean="0"/>
              <a:t>part</a:t>
            </a:r>
            <a:r>
              <a:rPr lang="de-DE" altLang="de-DE" dirty="0" smtClean="0"/>
              <a:t> </a:t>
            </a:r>
            <a:r>
              <a:rPr lang="de-DE" altLang="de-DE" dirty="0" err="1" smtClean="0"/>
              <a:t>of</a:t>
            </a:r>
            <a:r>
              <a:rPr lang="de-DE" altLang="de-DE" dirty="0" smtClean="0"/>
              <a:t> a </a:t>
            </a:r>
            <a:r>
              <a:rPr lang="de-DE" altLang="de-DE" dirty="0" err="1" smtClean="0"/>
              <a:t>general</a:t>
            </a:r>
            <a:r>
              <a:rPr lang="de-DE" altLang="de-DE" dirty="0" smtClean="0"/>
              <a:t> "</a:t>
            </a:r>
            <a:r>
              <a:rPr lang="de-DE" altLang="de-DE" dirty="0" err="1" smtClean="0"/>
              <a:t>Open"movement</a:t>
            </a:r>
            <a:endParaRPr lang="de-DE" altLang="de-DE" dirty="0" smtClean="0"/>
          </a:p>
          <a:p>
            <a:r>
              <a:rPr lang="de-DE" altLang="de-DE" dirty="0" err="1" smtClean="0"/>
              <a:t>Universities</a:t>
            </a:r>
            <a:r>
              <a:rPr lang="de-DE" altLang="de-DE" dirty="0" smtClean="0"/>
              <a:t> </a:t>
            </a:r>
            <a:r>
              <a:rPr lang="de-DE" altLang="de-DE" dirty="0" err="1" smtClean="0"/>
              <a:t>can</a:t>
            </a:r>
            <a:r>
              <a:rPr lang="de-DE" altLang="de-DE" dirty="0" smtClean="0"/>
              <a:t> </a:t>
            </a:r>
          </a:p>
          <a:p>
            <a:pPr lvl="1"/>
            <a:r>
              <a:rPr lang="de-DE" altLang="de-DE" dirty="0" err="1"/>
              <a:t>can</a:t>
            </a:r>
            <a:r>
              <a:rPr lang="de-DE" altLang="de-DE" dirty="0"/>
              <a:t> </a:t>
            </a:r>
            <a:r>
              <a:rPr lang="de-DE" altLang="de-DE" dirty="0" smtClean="0"/>
              <a:t> </a:t>
            </a:r>
            <a:r>
              <a:rPr lang="de-DE" altLang="de-DE" dirty="0" err="1" smtClean="0"/>
              <a:t>contribute</a:t>
            </a:r>
            <a:r>
              <a:rPr lang="de-DE" altLang="de-DE" dirty="0" smtClean="0"/>
              <a:t> </a:t>
            </a:r>
            <a:r>
              <a:rPr lang="de-DE" altLang="de-DE" dirty="0" err="1" smtClean="0"/>
              <a:t>to</a:t>
            </a:r>
            <a:r>
              <a:rPr lang="de-DE" altLang="de-DE" dirty="0" smtClean="0"/>
              <a:t> a </a:t>
            </a:r>
            <a:r>
              <a:rPr lang="de-DE" altLang="de-DE" dirty="0" err="1" smtClean="0"/>
              <a:t>broad</a:t>
            </a:r>
            <a:r>
              <a:rPr lang="de-DE" altLang="de-DE" dirty="0" smtClean="0"/>
              <a:t> </a:t>
            </a:r>
            <a:r>
              <a:rPr lang="de-DE" altLang="de-DE" dirty="0" err="1" smtClean="0"/>
              <a:t>education</a:t>
            </a:r>
            <a:r>
              <a:rPr lang="de-DE" altLang="de-DE" dirty="0" smtClean="0"/>
              <a:t> </a:t>
            </a:r>
            <a:r>
              <a:rPr lang="de-DE" altLang="de-DE" dirty="0" err="1" smtClean="0"/>
              <a:t>of</a:t>
            </a:r>
            <a:r>
              <a:rPr lang="de-DE" altLang="de-DE" dirty="0" smtClean="0"/>
              <a:t> </a:t>
            </a:r>
            <a:r>
              <a:rPr lang="de-DE" altLang="de-DE" dirty="0" err="1" smtClean="0"/>
              <a:t>their</a:t>
            </a:r>
            <a:r>
              <a:rPr lang="de-DE" altLang="de-DE" dirty="0" smtClean="0"/>
              <a:t> </a:t>
            </a:r>
            <a:r>
              <a:rPr lang="de-DE" altLang="de-DE" dirty="0" err="1" smtClean="0"/>
              <a:t>students</a:t>
            </a:r>
            <a:r>
              <a:rPr lang="de-DE" altLang="de-DE" dirty="0" smtClean="0"/>
              <a:t>,</a:t>
            </a:r>
          </a:p>
          <a:p>
            <a:pPr lvl="1"/>
            <a:r>
              <a:rPr lang="de-DE" altLang="de-DE" dirty="0" err="1"/>
              <a:t>c</a:t>
            </a:r>
            <a:r>
              <a:rPr lang="de-DE" altLang="de-DE" dirty="0" err="1" smtClean="0"/>
              <a:t>an</a:t>
            </a:r>
            <a:r>
              <a:rPr lang="de-DE" altLang="de-DE" dirty="0" smtClean="0"/>
              <a:t> </a:t>
            </a:r>
            <a:r>
              <a:rPr lang="de-DE" altLang="de-DE" dirty="0" err="1" smtClean="0"/>
              <a:t>operate</a:t>
            </a:r>
            <a:r>
              <a:rPr lang="de-DE" altLang="de-DE" dirty="0" smtClean="0"/>
              <a:t> </a:t>
            </a:r>
            <a:r>
              <a:rPr lang="de-DE" altLang="de-DE" dirty="0" err="1" smtClean="0"/>
              <a:t>more</a:t>
            </a:r>
            <a:r>
              <a:rPr lang="de-DE" altLang="de-DE" dirty="0" smtClean="0"/>
              <a:t> </a:t>
            </a:r>
            <a:r>
              <a:rPr lang="de-DE" altLang="de-DE" dirty="0" err="1" smtClean="0"/>
              <a:t>economically</a:t>
            </a:r>
            <a:r>
              <a:rPr lang="de-DE" altLang="de-DE" dirty="0"/>
              <a:t>.</a:t>
            </a:r>
            <a:endParaRPr lang="de-DE" altLang="de-DE" dirty="0" smtClean="0"/>
          </a:p>
        </p:txBody>
      </p:sp>
    </p:spTree>
    <p:extLst>
      <p:ext uri="{BB962C8B-B14F-4D97-AF65-F5344CB8AC3E}">
        <p14:creationId xmlns:p14="http://schemas.microsoft.com/office/powerpoint/2010/main" val="315040100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pic>
        <p:nvPicPr>
          <p:cNvPr id="1028" name="Picture 4" descr="C:\Users\Behr\AppData\Local\Temp\SNAGHTML36ea0d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265691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utoShape 1"/>
          <p:cNvSpPr>
            <a:spLocks noChangeArrowheads="1"/>
          </p:cNvSpPr>
          <p:nvPr/>
        </p:nvSpPr>
        <p:spPr bwMode="auto">
          <a:xfrm>
            <a:off x="265113" y="3940175"/>
            <a:ext cx="2016125" cy="2162175"/>
          </a:xfrm>
          <a:prstGeom prst="roundRect">
            <a:avLst>
              <a:gd name="adj" fmla="val 69"/>
            </a:avLst>
          </a:prstGeom>
          <a:solidFill>
            <a:srgbClr val="C0C0C0">
              <a:alpha val="89803"/>
            </a:srgbClr>
          </a:solidFill>
          <a:ln w="9525">
            <a:solidFill>
              <a:srgbClr val="49A94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spcBef>
                <a:spcPct val="50000"/>
              </a:spcBef>
              <a:buClrTx/>
              <a:buFontTx/>
              <a:buNone/>
            </a:pPr>
            <a:endParaRPr lang="de-DE" altLang="de-DE">
              <a:solidFill>
                <a:schemeClr val="tx1"/>
              </a:solidFill>
            </a:endParaRPr>
          </a:p>
        </p:txBody>
      </p:sp>
      <p:sp>
        <p:nvSpPr>
          <p:cNvPr id="26627" name="AutoShape 2"/>
          <p:cNvSpPr>
            <a:spLocks noChangeArrowheads="1"/>
          </p:cNvSpPr>
          <p:nvPr/>
        </p:nvSpPr>
        <p:spPr bwMode="auto">
          <a:xfrm>
            <a:off x="2073275" y="3967163"/>
            <a:ext cx="2698750" cy="1944687"/>
          </a:xfrm>
          <a:prstGeom prst="roundRect">
            <a:avLst>
              <a:gd name="adj" fmla="val 74"/>
            </a:avLst>
          </a:prstGeom>
          <a:solidFill>
            <a:srgbClr val="C4DFA1"/>
          </a:solidFill>
          <a:ln w="9525">
            <a:solidFill>
              <a:srgbClr val="49A94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spcBef>
                <a:spcPct val="50000"/>
              </a:spcBef>
              <a:buClrTx/>
              <a:buFontTx/>
              <a:buNone/>
            </a:pPr>
            <a:endParaRPr lang="de-DE" altLang="de-DE">
              <a:solidFill>
                <a:schemeClr val="tx1"/>
              </a:solidFill>
            </a:endParaRPr>
          </a:p>
        </p:txBody>
      </p:sp>
      <p:sp>
        <p:nvSpPr>
          <p:cNvPr id="26628" name="AutoShape 3"/>
          <p:cNvSpPr>
            <a:spLocks noChangeArrowheads="1"/>
          </p:cNvSpPr>
          <p:nvPr/>
        </p:nvSpPr>
        <p:spPr bwMode="auto">
          <a:xfrm>
            <a:off x="4572000" y="3425825"/>
            <a:ext cx="4248150" cy="3027363"/>
          </a:xfrm>
          <a:prstGeom prst="roundRect">
            <a:avLst>
              <a:gd name="adj" fmla="val 56"/>
            </a:avLst>
          </a:prstGeom>
          <a:solidFill>
            <a:srgbClr val="CC99FF">
              <a:alpha val="65881"/>
            </a:srgbClr>
          </a:solidFill>
          <a:ln w="9525">
            <a:solidFill>
              <a:srgbClr val="49A94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spcBef>
                <a:spcPct val="50000"/>
              </a:spcBef>
              <a:buClrTx/>
              <a:buFontTx/>
              <a:buNone/>
            </a:pPr>
            <a:endParaRPr lang="de-DE" altLang="de-DE">
              <a:solidFill>
                <a:schemeClr val="tx1"/>
              </a:solidFill>
            </a:endParaRPr>
          </a:p>
        </p:txBody>
      </p:sp>
      <p:sp>
        <p:nvSpPr>
          <p:cNvPr id="26629" name="AutoShape 4"/>
          <p:cNvSpPr>
            <a:spLocks noChangeArrowheads="1"/>
          </p:cNvSpPr>
          <p:nvPr/>
        </p:nvSpPr>
        <p:spPr bwMode="auto">
          <a:xfrm>
            <a:off x="3633788" y="1333500"/>
            <a:ext cx="1658937" cy="830263"/>
          </a:xfrm>
          <a:prstGeom prst="roundRect">
            <a:avLst>
              <a:gd name="adj" fmla="val 171"/>
            </a:avLst>
          </a:prstGeom>
          <a:solidFill>
            <a:srgbClr val="C4DFA1"/>
          </a:solidFill>
          <a:ln w="9525">
            <a:solidFill>
              <a:srgbClr val="49A94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spcBef>
                <a:spcPct val="50000"/>
              </a:spcBef>
              <a:buClrTx/>
              <a:buFontTx/>
              <a:buNone/>
            </a:pPr>
            <a:endParaRPr lang="de-DE" altLang="de-DE">
              <a:solidFill>
                <a:schemeClr val="tx1"/>
              </a:solidFill>
            </a:endParaRPr>
          </a:p>
        </p:txBody>
      </p:sp>
      <p:sp>
        <p:nvSpPr>
          <p:cNvPr id="26630" name="AutoShape 5"/>
          <p:cNvSpPr>
            <a:spLocks noChangeArrowheads="1"/>
          </p:cNvSpPr>
          <p:nvPr/>
        </p:nvSpPr>
        <p:spPr bwMode="auto">
          <a:xfrm>
            <a:off x="4572000" y="908050"/>
            <a:ext cx="4248150" cy="2408238"/>
          </a:xfrm>
          <a:prstGeom prst="roundRect">
            <a:avLst>
              <a:gd name="adj" fmla="val 65"/>
            </a:avLst>
          </a:prstGeom>
          <a:solidFill>
            <a:srgbClr val="99CCFF">
              <a:alpha val="74901"/>
            </a:srgbClr>
          </a:solidFill>
          <a:ln w="9525">
            <a:solidFill>
              <a:srgbClr val="49A94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spcBef>
                <a:spcPct val="50000"/>
              </a:spcBef>
              <a:buClrTx/>
              <a:buFontTx/>
              <a:buNone/>
            </a:pPr>
            <a:endParaRPr lang="de-DE" altLang="de-DE">
              <a:solidFill>
                <a:schemeClr val="tx1"/>
              </a:solidFill>
            </a:endParaRPr>
          </a:p>
        </p:txBody>
      </p:sp>
      <p:sp>
        <p:nvSpPr>
          <p:cNvPr id="26631" name="AutoShape 6"/>
          <p:cNvSpPr>
            <a:spLocks noChangeArrowheads="1"/>
          </p:cNvSpPr>
          <p:nvPr/>
        </p:nvSpPr>
        <p:spPr bwMode="auto">
          <a:xfrm>
            <a:off x="163513" y="1208088"/>
            <a:ext cx="4081462" cy="3429000"/>
          </a:xfrm>
          <a:prstGeom prst="roundRect">
            <a:avLst>
              <a:gd name="adj" fmla="val 42"/>
            </a:avLst>
          </a:prstGeom>
          <a:solidFill>
            <a:srgbClr val="FF9900">
              <a:alpha val="52940"/>
            </a:srgbClr>
          </a:solidFill>
          <a:ln w="9525">
            <a:solidFill>
              <a:srgbClr val="49A94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spcBef>
                <a:spcPct val="50000"/>
              </a:spcBef>
              <a:buClrTx/>
              <a:buFontTx/>
              <a:buNone/>
            </a:pPr>
            <a:endParaRPr lang="de-DE" altLang="de-DE">
              <a:solidFill>
                <a:schemeClr val="tx1"/>
              </a:solidFill>
            </a:endParaRPr>
          </a:p>
        </p:txBody>
      </p:sp>
      <p:sp>
        <p:nvSpPr>
          <p:cNvPr id="26632" name="Rectangle 7"/>
          <p:cNvSpPr>
            <a:spLocks noGrp="1" noChangeArrowheads="1"/>
          </p:cNvSpPr>
          <p:nvPr>
            <p:ph type="title" idx="4294967295"/>
          </p:nvPr>
        </p:nvSpPr>
        <p:spPr>
          <a:xfrm>
            <a:off x="327025" y="163513"/>
            <a:ext cx="8162925" cy="815975"/>
          </a:xfrm>
        </p:spPr>
        <p:txBody>
          <a:bodyPr tIns="10058"/>
          <a:lstStyle/>
          <a:p>
            <a:pPr algn="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en-US" altLang="de-DE" dirty="0" err="1" smtClean="0">
                <a:solidFill>
                  <a:schemeClr val="bg1">
                    <a:lumMod val="85000"/>
                  </a:schemeClr>
                </a:solidFill>
              </a:rPr>
              <a:t>OSGeo</a:t>
            </a:r>
            <a:r>
              <a:rPr lang="en-US" altLang="de-DE" dirty="0" smtClean="0">
                <a:solidFill>
                  <a:schemeClr val="bg1">
                    <a:lumMod val="85000"/>
                  </a:schemeClr>
                </a:solidFill>
              </a:rPr>
              <a:t> Live DVD</a:t>
            </a:r>
          </a:p>
        </p:txBody>
      </p:sp>
      <p:sp>
        <p:nvSpPr>
          <p:cNvPr id="26633" name="Rectangle 8"/>
          <p:cNvSpPr>
            <a:spLocks noChangeArrowheads="1"/>
          </p:cNvSpPr>
          <p:nvPr/>
        </p:nvSpPr>
        <p:spPr bwMode="auto">
          <a:xfrm>
            <a:off x="1011238" y="1758950"/>
            <a:ext cx="6454775" cy="3830638"/>
          </a:xfrm>
          <a:prstGeom prst="rect">
            <a:avLst/>
          </a:prstGeom>
          <a:solidFill>
            <a:srgbClr val="FFFFCC">
              <a:alpha val="70195"/>
            </a:srgbClr>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lr>
                <a:srgbClr val="CC0000"/>
              </a:buClr>
              <a:buFont typeface="Wingdings" pitchFamily="2" charset="2"/>
              <a:buChar char="§"/>
              <a:tabLst>
                <a:tab pos="655638" algn="l"/>
                <a:tab pos="1312863" algn="l"/>
                <a:tab pos="1968500" algn="l"/>
                <a:tab pos="2625725" algn="l"/>
                <a:tab pos="3282950" algn="l"/>
                <a:tab pos="3938588" algn="l"/>
                <a:tab pos="4595813" algn="l"/>
                <a:tab pos="5253038" algn="l"/>
                <a:tab pos="5908675" algn="l"/>
              </a:tabLst>
              <a:defRPr>
                <a:solidFill>
                  <a:srgbClr val="000072"/>
                </a:solidFill>
                <a:latin typeface="Calibri" pitchFamily="34" charset="0"/>
              </a:defRPr>
            </a:lvl1pPr>
            <a:lvl2pPr marL="742950" indent="-285750">
              <a:spcBef>
                <a:spcPct val="35000"/>
              </a:spcBef>
              <a:buChar char="–"/>
              <a:tabLst>
                <a:tab pos="655638" algn="l"/>
                <a:tab pos="1312863" algn="l"/>
                <a:tab pos="1968500" algn="l"/>
                <a:tab pos="2625725" algn="l"/>
                <a:tab pos="3282950" algn="l"/>
                <a:tab pos="3938588" algn="l"/>
                <a:tab pos="4595813" algn="l"/>
                <a:tab pos="5253038" algn="l"/>
                <a:tab pos="5908675"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 pos="1968500" algn="l"/>
                <a:tab pos="2625725" algn="l"/>
                <a:tab pos="3282950" algn="l"/>
                <a:tab pos="3938588" algn="l"/>
                <a:tab pos="4595813" algn="l"/>
                <a:tab pos="5253038" algn="l"/>
                <a:tab pos="5908675" algn="l"/>
              </a:tabLst>
              <a:defRPr>
                <a:solidFill>
                  <a:srgbClr val="000072"/>
                </a:solidFill>
                <a:latin typeface="Calibri" pitchFamily="34" charset="0"/>
              </a:defRPr>
            </a:lvl3pPr>
            <a:lvl4pPr marL="1600200" indent="-228600">
              <a:spcBef>
                <a:spcPct val="35000"/>
              </a:spcBef>
              <a:buChar char="–"/>
              <a:tabLst>
                <a:tab pos="655638" algn="l"/>
                <a:tab pos="1312863" algn="l"/>
                <a:tab pos="1968500" algn="l"/>
                <a:tab pos="2625725" algn="l"/>
                <a:tab pos="3282950" algn="l"/>
                <a:tab pos="3938588" algn="l"/>
                <a:tab pos="4595813" algn="l"/>
                <a:tab pos="5253038" algn="l"/>
                <a:tab pos="5908675" algn="l"/>
              </a:tabLst>
              <a:defRPr>
                <a:solidFill>
                  <a:srgbClr val="000072"/>
                </a:solidFill>
                <a:latin typeface="Calibri" pitchFamily="34" charset="0"/>
              </a:defRPr>
            </a:lvl4pPr>
            <a:lvl5pPr marL="2057400" indent="-228600">
              <a:spcBef>
                <a:spcPct val="35000"/>
              </a:spcBef>
              <a:buChar char="»"/>
              <a:tabLst>
                <a:tab pos="655638" algn="l"/>
                <a:tab pos="1312863" algn="l"/>
                <a:tab pos="1968500" algn="l"/>
                <a:tab pos="2625725" algn="l"/>
                <a:tab pos="3282950" algn="l"/>
                <a:tab pos="3938588" algn="l"/>
                <a:tab pos="4595813" algn="l"/>
                <a:tab pos="5253038" algn="l"/>
                <a:tab pos="5908675"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 pos="1968500" algn="l"/>
                <a:tab pos="2625725" algn="l"/>
                <a:tab pos="3282950" algn="l"/>
                <a:tab pos="3938588" algn="l"/>
                <a:tab pos="4595813" algn="l"/>
                <a:tab pos="5253038" algn="l"/>
                <a:tab pos="5908675"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 pos="1968500" algn="l"/>
                <a:tab pos="2625725" algn="l"/>
                <a:tab pos="3282950" algn="l"/>
                <a:tab pos="3938588" algn="l"/>
                <a:tab pos="4595813" algn="l"/>
                <a:tab pos="5253038" algn="l"/>
                <a:tab pos="5908675"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 pos="1968500" algn="l"/>
                <a:tab pos="2625725" algn="l"/>
                <a:tab pos="3282950" algn="l"/>
                <a:tab pos="3938588" algn="l"/>
                <a:tab pos="4595813" algn="l"/>
                <a:tab pos="5253038" algn="l"/>
                <a:tab pos="5908675"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 pos="1968500" algn="l"/>
                <a:tab pos="2625725" algn="l"/>
                <a:tab pos="3282950" algn="l"/>
                <a:tab pos="3938588" algn="l"/>
                <a:tab pos="4595813" algn="l"/>
                <a:tab pos="5253038" algn="l"/>
                <a:tab pos="5908675" algn="l"/>
              </a:tabLst>
              <a:defRPr>
                <a:solidFill>
                  <a:srgbClr val="000072"/>
                </a:solidFill>
                <a:latin typeface="Calibri" pitchFamily="34" charset="0"/>
              </a:defRPr>
            </a:lvl9pPr>
          </a:lstStyle>
          <a:p>
            <a:pPr algn="ctr">
              <a:lnSpc>
                <a:spcPct val="98000"/>
              </a:lnSpc>
              <a:spcBef>
                <a:spcPct val="50000"/>
              </a:spcBef>
              <a:buClrTx/>
              <a:buFontTx/>
              <a:buNone/>
            </a:pPr>
            <a:r>
              <a:rPr lang="en-US" altLang="de-DE" b="1">
                <a:solidFill>
                  <a:srgbClr val="FFFFCC"/>
                </a:solidFill>
                <a:latin typeface="DejaVu Sans" pitchFamily="34" charset="0"/>
              </a:rPr>
              <a:t>     </a:t>
            </a:r>
            <a:r>
              <a:rPr lang="en-US" altLang="de-DE" sz="2400" b="1">
                <a:solidFill>
                  <a:srgbClr val="FF0000"/>
                </a:solidFill>
                <a:latin typeface="DejaVu Sans" pitchFamily="34" charset="0"/>
              </a:rPr>
              <a:t>OpenStreetMap</a:t>
            </a:r>
          </a:p>
          <a:p>
            <a:pPr algn="ctr">
              <a:lnSpc>
                <a:spcPct val="98000"/>
              </a:lnSpc>
              <a:spcBef>
                <a:spcPct val="50000"/>
              </a:spcBef>
              <a:buClrTx/>
              <a:buFontTx/>
              <a:buNone/>
            </a:pPr>
            <a:endParaRPr lang="en-US" altLang="de-DE" sz="2400">
              <a:solidFill>
                <a:srgbClr val="FFFFCC"/>
              </a:solidFill>
              <a:latin typeface="DejaVu Sans" pitchFamily="34" charset="0"/>
            </a:endParaRPr>
          </a:p>
        </p:txBody>
      </p:sp>
      <p:sp>
        <p:nvSpPr>
          <p:cNvPr id="26634" name="Rectangle 9"/>
          <p:cNvSpPr>
            <a:spLocks noChangeArrowheads="1"/>
          </p:cNvSpPr>
          <p:nvPr/>
        </p:nvSpPr>
        <p:spPr bwMode="auto">
          <a:xfrm>
            <a:off x="257175" y="1736725"/>
            <a:ext cx="1797050" cy="703263"/>
          </a:xfrm>
          <a:prstGeom prst="rect">
            <a:avLst/>
          </a:prstGeom>
          <a:solidFill>
            <a:srgbClr val="49A942"/>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UMN </a:t>
            </a:r>
          </a:p>
          <a:p>
            <a:pPr algn="ctr">
              <a:lnSpc>
                <a:spcPct val="98000"/>
              </a:lnSpc>
              <a:spcBef>
                <a:spcPct val="50000"/>
              </a:spcBef>
              <a:buClrTx/>
              <a:buFontTx/>
              <a:buNone/>
            </a:pPr>
            <a:r>
              <a:rPr lang="en-US" altLang="de-DE">
                <a:solidFill>
                  <a:srgbClr val="FFFFFF"/>
                </a:solidFill>
                <a:latin typeface="DejaVu Sans" pitchFamily="34" charset="0"/>
              </a:rPr>
              <a:t>MapServer</a:t>
            </a:r>
          </a:p>
        </p:txBody>
      </p:sp>
      <p:sp>
        <p:nvSpPr>
          <p:cNvPr id="26635" name="Rectangle 10"/>
          <p:cNvSpPr>
            <a:spLocks noChangeArrowheads="1"/>
          </p:cNvSpPr>
          <p:nvPr/>
        </p:nvSpPr>
        <p:spPr bwMode="auto">
          <a:xfrm>
            <a:off x="207963" y="3362325"/>
            <a:ext cx="1795462" cy="731838"/>
          </a:xfrm>
          <a:prstGeom prst="rect">
            <a:avLst/>
          </a:prstGeom>
          <a:solidFill>
            <a:srgbClr val="49A942"/>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MapFish</a:t>
            </a:r>
          </a:p>
        </p:txBody>
      </p:sp>
      <p:sp>
        <p:nvSpPr>
          <p:cNvPr id="26636" name="Text Box 11"/>
          <p:cNvSpPr txBox="1">
            <a:spLocks noChangeArrowheads="1"/>
          </p:cNvSpPr>
          <p:nvPr/>
        </p:nvSpPr>
        <p:spPr bwMode="auto">
          <a:xfrm>
            <a:off x="207963" y="1176338"/>
            <a:ext cx="1784350" cy="371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58421" rIns="81639" bIns="40820"/>
          <a:lstStyle>
            <a:lvl1pPr>
              <a:spcBef>
                <a:spcPct val="35000"/>
              </a:spcBef>
              <a:buClr>
                <a:srgbClr val="CC0000"/>
              </a:buClr>
              <a:buFont typeface="Wingdings" pitchFamily="2" charset="2"/>
              <a:buChar char="§"/>
              <a:tabLst>
                <a:tab pos="723900" algn="l"/>
                <a:tab pos="1447800" algn="l"/>
              </a:tabLst>
              <a:defRPr>
                <a:solidFill>
                  <a:srgbClr val="000072"/>
                </a:solidFill>
                <a:latin typeface="Calibri" pitchFamily="34" charset="0"/>
              </a:defRPr>
            </a:lvl1pPr>
            <a:lvl2pPr marL="742950" indent="-285750">
              <a:spcBef>
                <a:spcPct val="35000"/>
              </a:spcBef>
              <a:buChar char="–"/>
              <a:tabLst>
                <a:tab pos="723900" algn="l"/>
                <a:tab pos="1447800"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723900" algn="l"/>
                <a:tab pos="1447800" algn="l"/>
              </a:tabLst>
              <a:defRPr>
                <a:solidFill>
                  <a:srgbClr val="000072"/>
                </a:solidFill>
                <a:latin typeface="Calibri" pitchFamily="34" charset="0"/>
              </a:defRPr>
            </a:lvl3pPr>
            <a:lvl4pPr marL="1600200" indent="-228600">
              <a:spcBef>
                <a:spcPct val="35000"/>
              </a:spcBef>
              <a:buChar char="–"/>
              <a:tabLst>
                <a:tab pos="723900" algn="l"/>
                <a:tab pos="1447800" algn="l"/>
              </a:tabLst>
              <a:defRPr>
                <a:solidFill>
                  <a:srgbClr val="000072"/>
                </a:solidFill>
                <a:latin typeface="Calibri" pitchFamily="34" charset="0"/>
              </a:defRPr>
            </a:lvl4pPr>
            <a:lvl5pPr marL="2057400" indent="-228600">
              <a:spcBef>
                <a:spcPct val="35000"/>
              </a:spcBef>
              <a:buChar char="»"/>
              <a:tabLst>
                <a:tab pos="723900" algn="l"/>
                <a:tab pos="1447800"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9pPr>
          </a:lstStyle>
          <a:p>
            <a:pPr>
              <a:spcBef>
                <a:spcPct val="50000"/>
              </a:spcBef>
              <a:buClrTx/>
              <a:buFontTx/>
              <a:buNone/>
            </a:pPr>
            <a:r>
              <a:rPr lang="en-US" altLang="de-DE" sz="2000" b="1">
                <a:solidFill>
                  <a:srgbClr val="355E00"/>
                </a:solidFill>
                <a:latin typeface="Arial" charset="0"/>
              </a:rPr>
              <a:t>web mapping</a:t>
            </a:r>
          </a:p>
        </p:txBody>
      </p:sp>
      <p:sp>
        <p:nvSpPr>
          <p:cNvPr id="26637" name="Rectangle 12"/>
          <p:cNvSpPr>
            <a:spLocks noChangeArrowheads="1"/>
          </p:cNvSpPr>
          <p:nvPr/>
        </p:nvSpPr>
        <p:spPr bwMode="auto">
          <a:xfrm>
            <a:off x="4735513" y="1708150"/>
            <a:ext cx="1981200" cy="746125"/>
          </a:xfrm>
          <a:prstGeom prst="rect">
            <a:avLst/>
          </a:prstGeom>
          <a:solidFill>
            <a:srgbClr val="49A942"/>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lr>
                <a:srgbClr val="CC0000"/>
              </a:buClr>
              <a:buFont typeface="Wingdings" pitchFamily="2" charset="2"/>
              <a:buChar char="§"/>
              <a:tabLst>
                <a:tab pos="655638" algn="l"/>
                <a:tab pos="1312863" algn="l"/>
                <a:tab pos="1968500" algn="l"/>
              </a:tabLst>
              <a:defRPr>
                <a:solidFill>
                  <a:srgbClr val="000072"/>
                </a:solidFill>
                <a:latin typeface="Calibri" pitchFamily="34" charset="0"/>
              </a:defRPr>
            </a:lvl1pPr>
            <a:lvl2pPr marL="742950" indent="-285750">
              <a:spcBef>
                <a:spcPct val="35000"/>
              </a:spcBef>
              <a:buChar char="–"/>
              <a:tabLst>
                <a:tab pos="655638" algn="l"/>
                <a:tab pos="1312863" algn="l"/>
                <a:tab pos="1968500"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 pos="1968500" algn="l"/>
              </a:tabLst>
              <a:defRPr>
                <a:solidFill>
                  <a:srgbClr val="000072"/>
                </a:solidFill>
                <a:latin typeface="Calibri" pitchFamily="34" charset="0"/>
              </a:defRPr>
            </a:lvl3pPr>
            <a:lvl4pPr marL="1600200" indent="-228600">
              <a:spcBef>
                <a:spcPct val="35000"/>
              </a:spcBef>
              <a:buChar char="–"/>
              <a:tabLst>
                <a:tab pos="655638" algn="l"/>
                <a:tab pos="1312863" algn="l"/>
                <a:tab pos="1968500" algn="l"/>
              </a:tabLst>
              <a:defRPr>
                <a:solidFill>
                  <a:srgbClr val="000072"/>
                </a:solidFill>
                <a:latin typeface="Calibri" pitchFamily="34" charset="0"/>
              </a:defRPr>
            </a:lvl4pPr>
            <a:lvl5pPr marL="2057400" indent="-228600">
              <a:spcBef>
                <a:spcPct val="35000"/>
              </a:spcBef>
              <a:buChar char="»"/>
              <a:tabLst>
                <a:tab pos="655638" algn="l"/>
                <a:tab pos="1312863" algn="l"/>
                <a:tab pos="1968500"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GRASS GIS</a:t>
            </a:r>
          </a:p>
        </p:txBody>
      </p:sp>
      <p:sp>
        <p:nvSpPr>
          <p:cNvPr id="26638" name="Rectangle 13"/>
          <p:cNvSpPr>
            <a:spLocks noChangeArrowheads="1"/>
          </p:cNvSpPr>
          <p:nvPr/>
        </p:nvSpPr>
        <p:spPr bwMode="auto">
          <a:xfrm>
            <a:off x="4083050" y="1196975"/>
            <a:ext cx="2382838" cy="495300"/>
          </a:xfrm>
          <a:prstGeom prst="rect">
            <a:avLst/>
          </a:prstGeom>
          <a:solidFill>
            <a:srgbClr val="49A942"/>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lr>
                <a:srgbClr val="CC0000"/>
              </a:buClr>
              <a:buFont typeface="Wingdings" pitchFamily="2" charset="2"/>
              <a:buChar char="§"/>
              <a:tabLst>
                <a:tab pos="655638" algn="l"/>
                <a:tab pos="1312863" algn="l"/>
                <a:tab pos="1968500" algn="l"/>
              </a:tabLst>
              <a:defRPr>
                <a:solidFill>
                  <a:srgbClr val="000072"/>
                </a:solidFill>
                <a:latin typeface="Calibri" pitchFamily="34" charset="0"/>
              </a:defRPr>
            </a:lvl1pPr>
            <a:lvl2pPr marL="742950" indent="-285750">
              <a:spcBef>
                <a:spcPct val="35000"/>
              </a:spcBef>
              <a:buChar char="–"/>
              <a:tabLst>
                <a:tab pos="655638" algn="l"/>
                <a:tab pos="1312863" algn="l"/>
                <a:tab pos="1968500"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 pos="1968500" algn="l"/>
              </a:tabLst>
              <a:defRPr>
                <a:solidFill>
                  <a:srgbClr val="000072"/>
                </a:solidFill>
                <a:latin typeface="Calibri" pitchFamily="34" charset="0"/>
              </a:defRPr>
            </a:lvl3pPr>
            <a:lvl4pPr marL="1600200" indent="-228600">
              <a:spcBef>
                <a:spcPct val="35000"/>
              </a:spcBef>
              <a:buChar char="–"/>
              <a:tabLst>
                <a:tab pos="655638" algn="l"/>
                <a:tab pos="1312863" algn="l"/>
                <a:tab pos="1968500" algn="l"/>
              </a:tabLst>
              <a:defRPr>
                <a:solidFill>
                  <a:srgbClr val="000072"/>
                </a:solidFill>
                <a:latin typeface="Calibri" pitchFamily="34" charset="0"/>
              </a:defRPr>
            </a:lvl4pPr>
            <a:lvl5pPr marL="2057400" indent="-228600">
              <a:spcBef>
                <a:spcPct val="35000"/>
              </a:spcBef>
              <a:buChar char="»"/>
              <a:tabLst>
                <a:tab pos="655638" algn="l"/>
                <a:tab pos="1312863" algn="l"/>
                <a:tab pos="1968500"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Quantum GIS</a:t>
            </a:r>
          </a:p>
        </p:txBody>
      </p:sp>
      <p:sp>
        <p:nvSpPr>
          <p:cNvPr id="26639" name="Rectangle 14"/>
          <p:cNvSpPr>
            <a:spLocks noChangeArrowheads="1"/>
          </p:cNvSpPr>
          <p:nvPr/>
        </p:nvSpPr>
        <p:spPr bwMode="auto">
          <a:xfrm>
            <a:off x="6858000" y="1371600"/>
            <a:ext cx="1795463" cy="701675"/>
          </a:xfrm>
          <a:prstGeom prst="rect">
            <a:avLst/>
          </a:prstGeom>
          <a:solidFill>
            <a:srgbClr val="49A942"/>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OSSIM</a:t>
            </a:r>
          </a:p>
        </p:txBody>
      </p:sp>
      <p:sp>
        <p:nvSpPr>
          <p:cNvPr id="26640" name="Text Box 15"/>
          <p:cNvSpPr txBox="1">
            <a:spLocks noChangeArrowheads="1"/>
          </p:cNvSpPr>
          <p:nvPr/>
        </p:nvSpPr>
        <p:spPr bwMode="auto">
          <a:xfrm>
            <a:off x="6880225" y="908050"/>
            <a:ext cx="1795463" cy="288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7601" rIns="65311" bIns="0" anchor="ctr"/>
          <a:lstStyle>
            <a:lvl1pPr>
              <a:spcBef>
                <a:spcPct val="35000"/>
              </a:spcBef>
              <a:buClr>
                <a:srgbClr val="CC0000"/>
              </a:buClr>
              <a:buFont typeface="Wingdings" pitchFamily="2" charset="2"/>
              <a:buChar char="§"/>
              <a:tabLst>
                <a:tab pos="723900" algn="l"/>
                <a:tab pos="1447800" algn="l"/>
              </a:tabLst>
              <a:defRPr>
                <a:solidFill>
                  <a:srgbClr val="000072"/>
                </a:solidFill>
                <a:latin typeface="Calibri" pitchFamily="34" charset="0"/>
              </a:defRPr>
            </a:lvl1pPr>
            <a:lvl2pPr marL="742950" indent="-285750">
              <a:spcBef>
                <a:spcPct val="35000"/>
              </a:spcBef>
              <a:buChar char="–"/>
              <a:tabLst>
                <a:tab pos="723900" algn="l"/>
                <a:tab pos="1447800"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723900" algn="l"/>
                <a:tab pos="1447800" algn="l"/>
              </a:tabLst>
              <a:defRPr>
                <a:solidFill>
                  <a:srgbClr val="000072"/>
                </a:solidFill>
                <a:latin typeface="Calibri" pitchFamily="34" charset="0"/>
              </a:defRPr>
            </a:lvl3pPr>
            <a:lvl4pPr marL="1600200" indent="-228600">
              <a:spcBef>
                <a:spcPct val="35000"/>
              </a:spcBef>
              <a:buChar char="–"/>
              <a:tabLst>
                <a:tab pos="723900" algn="l"/>
                <a:tab pos="1447800" algn="l"/>
              </a:tabLst>
              <a:defRPr>
                <a:solidFill>
                  <a:srgbClr val="000072"/>
                </a:solidFill>
                <a:latin typeface="Calibri" pitchFamily="34" charset="0"/>
              </a:defRPr>
            </a:lvl4pPr>
            <a:lvl5pPr marL="2057400" indent="-228600">
              <a:spcBef>
                <a:spcPct val="35000"/>
              </a:spcBef>
              <a:buChar char="»"/>
              <a:tabLst>
                <a:tab pos="723900" algn="l"/>
                <a:tab pos="1447800"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9pPr>
          </a:lstStyle>
          <a:p>
            <a:pPr algn="r">
              <a:spcBef>
                <a:spcPct val="50000"/>
              </a:spcBef>
              <a:buClrTx/>
              <a:buFontTx/>
              <a:buNone/>
            </a:pPr>
            <a:r>
              <a:rPr lang="en-US" altLang="de-DE" sz="2000" b="1">
                <a:solidFill>
                  <a:srgbClr val="355E00"/>
                </a:solidFill>
                <a:latin typeface="Arial" charset="0"/>
              </a:rPr>
              <a:t>Desktop GIS</a:t>
            </a:r>
          </a:p>
        </p:txBody>
      </p:sp>
      <p:sp>
        <p:nvSpPr>
          <p:cNvPr id="26641" name="Text Box 16"/>
          <p:cNvSpPr txBox="1">
            <a:spLocks noChangeArrowheads="1"/>
          </p:cNvSpPr>
          <p:nvPr/>
        </p:nvSpPr>
        <p:spPr bwMode="auto">
          <a:xfrm>
            <a:off x="2560638" y="5645150"/>
            <a:ext cx="1795462"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7601" rIns="65311" bIns="0" anchor="ctr"/>
          <a:lstStyle>
            <a:lvl1pPr>
              <a:spcBef>
                <a:spcPct val="35000"/>
              </a:spcBef>
              <a:buClr>
                <a:srgbClr val="CC0000"/>
              </a:buClr>
              <a:buFont typeface="Wingdings" pitchFamily="2" charset="2"/>
              <a:buChar char="§"/>
              <a:tabLst>
                <a:tab pos="723900" algn="l"/>
                <a:tab pos="1447800" algn="l"/>
              </a:tabLst>
              <a:defRPr>
                <a:solidFill>
                  <a:srgbClr val="000072"/>
                </a:solidFill>
                <a:latin typeface="Calibri" pitchFamily="34" charset="0"/>
              </a:defRPr>
            </a:lvl1pPr>
            <a:lvl2pPr marL="742950" indent="-285750">
              <a:spcBef>
                <a:spcPct val="35000"/>
              </a:spcBef>
              <a:buChar char="–"/>
              <a:tabLst>
                <a:tab pos="723900" algn="l"/>
                <a:tab pos="1447800"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723900" algn="l"/>
                <a:tab pos="1447800" algn="l"/>
              </a:tabLst>
              <a:defRPr>
                <a:solidFill>
                  <a:srgbClr val="000072"/>
                </a:solidFill>
                <a:latin typeface="Calibri" pitchFamily="34" charset="0"/>
              </a:defRPr>
            </a:lvl3pPr>
            <a:lvl4pPr marL="1600200" indent="-228600">
              <a:spcBef>
                <a:spcPct val="35000"/>
              </a:spcBef>
              <a:buChar char="–"/>
              <a:tabLst>
                <a:tab pos="723900" algn="l"/>
                <a:tab pos="1447800" algn="l"/>
              </a:tabLst>
              <a:defRPr>
                <a:solidFill>
                  <a:srgbClr val="000072"/>
                </a:solidFill>
                <a:latin typeface="Calibri" pitchFamily="34" charset="0"/>
              </a:defRPr>
            </a:lvl4pPr>
            <a:lvl5pPr marL="2057400" indent="-228600">
              <a:spcBef>
                <a:spcPct val="35000"/>
              </a:spcBef>
              <a:buChar char="»"/>
              <a:tabLst>
                <a:tab pos="723900" algn="l"/>
                <a:tab pos="1447800"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9pPr>
          </a:lstStyle>
          <a:p>
            <a:pPr>
              <a:spcBef>
                <a:spcPct val="50000"/>
              </a:spcBef>
              <a:buClrTx/>
              <a:buFontTx/>
              <a:buNone/>
            </a:pPr>
            <a:r>
              <a:rPr lang="en-US" altLang="de-DE" sz="2000" b="1">
                <a:solidFill>
                  <a:srgbClr val="355E00"/>
                </a:solidFill>
                <a:latin typeface="Arial" charset="0"/>
              </a:rPr>
              <a:t>Application Server</a:t>
            </a:r>
          </a:p>
        </p:txBody>
      </p:sp>
      <p:sp>
        <p:nvSpPr>
          <p:cNvPr id="26642" name="Rectangle 17"/>
          <p:cNvSpPr>
            <a:spLocks noChangeArrowheads="1"/>
          </p:cNvSpPr>
          <p:nvPr/>
        </p:nvSpPr>
        <p:spPr bwMode="auto">
          <a:xfrm>
            <a:off x="6242050" y="4330700"/>
            <a:ext cx="1795463" cy="654050"/>
          </a:xfrm>
          <a:prstGeom prst="rect">
            <a:avLst/>
          </a:prstGeom>
          <a:solidFill>
            <a:srgbClr val="49A942"/>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GEOS</a:t>
            </a:r>
          </a:p>
        </p:txBody>
      </p:sp>
      <p:sp>
        <p:nvSpPr>
          <p:cNvPr id="26643" name="Rectangle 18"/>
          <p:cNvSpPr>
            <a:spLocks noChangeArrowheads="1"/>
          </p:cNvSpPr>
          <p:nvPr/>
        </p:nvSpPr>
        <p:spPr bwMode="auto">
          <a:xfrm>
            <a:off x="7221538" y="3560763"/>
            <a:ext cx="1431925" cy="612775"/>
          </a:xfrm>
          <a:prstGeom prst="rect">
            <a:avLst/>
          </a:prstGeom>
          <a:solidFill>
            <a:srgbClr val="49A942"/>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GDAL/OGR</a:t>
            </a:r>
          </a:p>
        </p:txBody>
      </p:sp>
      <p:sp>
        <p:nvSpPr>
          <p:cNvPr id="26644" name="Rectangle 19"/>
          <p:cNvSpPr>
            <a:spLocks noChangeArrowheads="1"/>
          </p:cNvSpPr>
          <p:nvPr/>
        </p:nvSpPr>
        <p:spPr bwMode="auto">
          <a:xfrm>
            <a:off x="4178300" y="4310063"/>
            <a:ext cx="1797050" cy="654050"/>
          </a:xfrm>
          <a:prstGeom prst="rect">
            <a:avLst/>
          </a:prstGeom>
          <a:solidFill>
            <a:srgbClr val="49A942"/>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GeoTools</a:t>
            </a:r>
          </a:p>
        </p:txBody>
      </p:sp>
      <p:sp>
        <p:nvSpPr>
          <p:cNvPr id="26645" name="Text Box 20"/>
          <p:cNvSpPr txBox="1">
            <a:spLocks noChangeArrowheads="1"/>
          </p:cNvSpPr>
          <p:nvPr/>
        </p:nvSpPr>
        <p:spPr bwMode="auto">
          <a:xfrm>
            <a:off x="7092950" y="5875338"/>
            <a:ext cx="1795463" cy="290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7601" rIns="65311" bIns="0" anchor="ctr"/>
          <a:lstStyle>
            <a:lvl1pPr>
              <a:spcBef>
                <a:spcPct val="35000"/>
              </a:spcBef>
              <a:buClr>
                <a:srgbClr val="CC0000"/>
              </a:buClr>
              <a:buFont typeface="Wingdings" pitchFamily="2" charset="2"/>
              <a:buChar char="§"/>
              <a:tabLst>
                <a:tab pos="723900" algn="l"/>
                <a:tab pos="1447800" algn="l"/>
              </a:tabLst>
              <a:defRPr>
                <a:solidFill>
                  <a:srgbClr val="000072"/>
                </a:solidFill>
                <a:latin typeface="Calibri" pitchFamily="34" charset="0"/>
              </a:defRPr>
            </a:lvl1pPr>
            <a:lvl2pPr marL="742950" indent="-285750">
              <a:spcBef>
                <a:spcPct val="35000"/>
              </a:spcBef>
              <a:buChar char="–"/>
              <a:tabLst>
                <a:tab pos="723900" algn="l"/>
                <a:tab pos="1447800"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723900" algn="l"/>
                <a:tab pos="1447800" algn="l"/>
              </a:tabLst>
              <a:defRPr>
                <a:solidFill>
                  <a:srgbClr val="000072"/>
                </a:solidFill>
                <a:latin typeface="Calibri" pitchFamily="34" charset="0"/>
              </a:defRPr>
            </a:lvl3pPr>
            <a:lvl4pPr marL="1600200" indent="-228600">
              <a:spcBef>
                <a:spcPct val="35000"/>
              </a:spcBef>
              <a:buChar char="–"/>
              <a:tabLst>
                <a:tab pos="723900" algn="l"/>
                <a:tab pos="1447800" algn="l"/>
              </a:tabLst>
              <a:defRPr>
                <a:solidFill>
                  <a:srgbClr val="000072"/>
                </a:solidFill>
                <a:latin typeface="Calibri" pitchFamily="34" charset="0"/>
              </a:defRPr>
            </a:lvl4pPr>
            <a:lvl5pPr marL="2057400" indent="-228600">
              <a:spcBef>
                <a:spcPct val="35000"/>
              </a:spcBef>
              <a:buChar char="»"/>
              <a:tabLst>
                <a:tab pos="723900" algn="l"/>
                <a:tab pos="1447800"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9pPr>
          </a:lstStyle>
          <a:p>
            <a:pPr>
              <a:spcBef>
                <a:spcPct val="50000"/>
              </a:spcBef>
              <a:buClrTx/>
              <a:buFontTx/>
              <a:buNone/>
            </a:pPr>
            <a:r>
              <a:rPr lang="en-US" altLang="de-DE" sz="2000" b="1">
                <a:solidFill>
                  <a:schemeClr val="bg1"/>
                </a:solidFill>
                <a:latin typeface="Arial" charset="0"/>
              </a:rPr>
              <a:t>Libraries</a:t>
            </a:r>
          </a:p>
        </p:txBody>
      </p:sp>
      <p:sp>
        <p:nvSpPr>
          <p:cNvPr id="26646" name="Rectangle 21"/>
          <p:cNvSpPr>
            <a:spLocks noChangeArrowheads="1"/>
          </p:cNvSpPr>
          <p:nvPr/>
        </p:nvSpPr>
        <p:spPr bwMode="auto">
          <a:xfrm>
            <a:off x="4643438" y="4941888"/>
            <a:ext cx="1795462" cy="652462"/>
          </a:xfrm>
          <a:prstGeom prst="rect">
            <a:avLst/>
          </a:prstGeom>
          <a:solidFill>
            <a:srgbClr val="49A942"/>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MetaCRS</a:t>
            </a:r>
          </a:p>
        </p:txBody>
      </p:sp>
      <p:sp>
        <p:nvSpPr>
          <p:cNvPr id="26647" name="Rectangle 22"/>
          <p:cNvSpPr>
            <a:spLocks noChangeArrowheads="1"/>
          </p:cNvSpPr>
          <p:nvPr/>
        </p:nvSpPr>
        <p:spPr bwMode="auto">
          <a:xfrm>
            <a:off x="6858000" y="4833938"/>
            <a:ext cx="1795463" cy="652462"/>
          </a:xfrm>
          <a:prstGeom prst="rect">
            <a:avLst/>
          </a:prstGeom>
          <a:solidFill>
            <a:srgbClr val="49A942"/>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PostGIS</a:t>
            </a:r>
          </a:p>
        </p:txBody>
      </p:sp>
      <p:sp>
        <p:nvSpPr>
          <p:cNvPr id="26648" name="Rectangle 23"/>
          <p:cNvSpPr>
            <a:spLocks noChangeArrowheads="1"/>
          </p:cNvSpPr>
          <p:nvPr/>
        </p:nvSpPr>
        <p:spPr bwMode="auto">
          <a:xfrm>
            <a:off x="496888" y="2552700"/>
            <a:ext cx="1795462" cy="622300"/>
          </a:xfrm>
          <a:prstGeom prst="rect">
            <a:avLst/>
          </a:prstGeom>
          <a:solidFill>
            <a:srgbClr val="49A942"/>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GeoMajas</a:t>
            </a:r>
          </a:p>
        </p:txBody>
      </p:sp>
      <p:sp>
        <p:nvSpPr>
          <p:cNvPr id="26649" name="Rectangle 24"/>
          <p:cNvSpPr>
            <a:spLocks noChangeArrowheads="1"/>
          </p:cNvSpPr>
          <p:nvPr/>
        </p:nvSpPr>
        <p:spPr bwMode="auto">
          <a:xfrm>
            <a:off x="2351088" y="1371600"/>
            <a:ext cx="1795462" cy="701675"/>
          </a:xfrm>
          <a:prstGeom prst="rect">
            <a:avLst/>
          </a:prstGeom>
          <a:solidFill>
            <a:srgbClr val="49A942"/>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Quantum GIS </a:t>
            </a:r>
          </a:p>
          <a:p>
            <a:pPr algn="ctr">
              <a:lnSpc>
                <a:spcPct val="98000"/>
              </a:lnSpc>
              <a:spcBef>
                <a:spcPct val="50000"/>
              </a:spcBef>
              <a:buClrTx/>
              <a:buFontTx/>
              <a:buNone/>
            </a:pPr>
            <a:r>
              <a:rPr lang="en-US" altLang="de-DE">
                <a:solidFill>
                  <a:srgbClr val="FFFFFF"/>
                </a:solidFill>
                <a:latin typeface="DejaVu Sans" pitchFamily="34" charset="0"/>
              </a:rPr>
              <a:t>MapServer</a:t>
            </a:r>
          </a:p>
        </p:txBody>
      </p:sp>
      <p:sp>
        <p:nvSpPr>
          <p:cNvPr id="26650" name="Rectangle 25"/>
          <p:cNvSpPr>
            <a:spLocks noChangeArrowheads="1"/>
          </p:cNvSpPr>
          <p:nvPr/>
        </p:nvSpPr>
        <p:spPr bwMode="auto">
          <a:xfrm>
            <a:off x="2873375" y="2351088"/>
            <a:ext cx="1795463" cy="630237"/>
          </a:xfrm>
          <a:prstGeom prst="rect">
            <a:avLst/>
          </a:prstGeom>
          <a:solidFill>
            <a:srgbClr val="49A942"/>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deegree </a:t>
            </a:r>
          </a:p>
        </p:txBody>
      </p:sp>
      <p:sp>
        <p:nvSpPr>
          <p:cNvPr id="26651" name="Rectangle 26"/>
          <p:cNvSpPr>
            <a:spLocks noChangeArrowheads="1"/>
          </p:cNvSpPr>
          <p:nvPr/>
        </p:nvSpPr>
        <p:spPr bwMode="auto">
          <a:xfrm>
            <a:off x="328613" y="3906838"/>
            <a:ext cx="1538287" cy="622300"/>
          </a:xfrm>
          <a:prstGeom prst="rect">
            <a:avLst/>
          </a:prstGeom>
          <a:solidFill>
            <a:srgbClr val="49A942"/>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OpenLayers </a:t>
            </a:r>
          </a:p>
        </p:txBody>
      </p:sp>
      <p:sp>
        <p:nvSpPr>
          <p:cNvPr id="26652" name="Rectangle 27"/>
          <p:cNvSpPr>
            <a:spLocks noChangeArrowheads="1"/>
          </p:cNvSpPr>
          <p:nvPr/>
        </p:nvSpPr>
        <p:spPr bwMode="auto">
          <a:xfrm>
            <a:off x="2673350" y="4054475"/>
            <a:ext cx="1797050" cy="701675"/>
          </a:xfrm>
          <a:prstGeom prst="rect">
            <a:avLst/>
          </a:prstGeom>
          <a:solidFill>
            <a:srgbClr val="49A942"/>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GeoServer</a:t>
            </a:r>
          </a:p>
        </p:txBody>
      </p:sp>
      <p:sp>
        <p:nvSpPr>
          <p:cNvPr id="26653" name="Rectangle 28"/>
          <p:cNvSpPr>
            <a:spLocks noChangeArrowheads="1"/>
          </p:cNvSpPr>
          <p:nvPr/>
        </p:nvSpPr>
        <p:spPr bwMode="auto">
          <a:xfrm>
            <a:off x="2947988" y="3613150"/>
            <a:ext cx="2003425" cy="617538"/>
          </a:xfrm>
          <a:prstGeom prst="rect">
            <a:avLst/>
          </a:prstGeom>
          <a:solidFill>
            <a:srgbClr val="49A942"/>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lr>
                <a:srgbClr val="CC0000"/>
              </a:buClr>
              <a:buFont typeface="Wingdings" pitchFamily="2" charset="2"/>
              <a:buChar char="§"/>
              <a:tabLst>
                <a:tab pos="655638" algn="l"/>
                <a:tab pos="1312863" algn="l"/>
                <a:tab pos="1968500" algn="l"/>
              </a:tabLst>
              <a:defRPr>
                <a:solidFill>
                  <a:srgbClr val="000072"/>
                </a:solidFill>
                <a:latin typeface="Calibri" pitchFamily="34" charset="0"/>
              </a:defRPr>
            </a:lvl1pPr>
            <a:lvl2pPr marL="742950" indent="-285750">
              <a:spcBef>
                <a:spcPct val="35000"/>
              </a:spcBef>
              <a:buChar char="–"/>
              <a:tabLst>
                <a:tab pos="655638" algn="l"/>
                <a:tab pos="1312863" algn="l"/>
                <a:tab pos="1968500"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 pos="1968500" algn="l"/>
              </a:tabLst>
              <a:defRPr>
                <a:solidFill>
                  <a:srgbClr val="000072"/>
                </a:solidFill>
                <a:latin typeface="Calibri" pitchFamily="34" charset="0"/>
              </a:defRPr>
            </a:lvl3pPr>
            <a:lvl4pPr marL="1600200" indent="-228600">
              <a:spcBef>
                <a:spcPct val="35000"/>
              </a:spcBef>
              <a:buChar char="–"/>
              <a:tabLst>
                <a:tab pos="655638" algn="l"/>
                <a:tab pos="1312863" algn="l"/>
                <a:tab pos="1968500" algn="l"/>
              </a:tabLst>
              <a:defRPr>
                <a:solidFill>
                  <a:srgbClr val="000072"/>
                </a:solidFill>
                <a:latin typeface="Calibri" pitchFamily="34" charset="0"/>
              </a:defRPr>
            </a:lvl4pPr>
            <a:lvl5pPr marL="2057400" indent="-228600">
              <a:spcBef>
                <a:spcPct val="35000"/>
              </a:spcBef>
              <a:buChar char="»"/>
              <a:tabLst>
                <a:tab pos="655638" algn="l"/>
                <a:tab pos="1312863" algn="l"/>
                <a:tab pos="1968500"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MapGuide OS</a:t>
            </a:r>
          </a:p>
        </p:txBody>
      </p:sp>
      <p:sp>
        <p:nvSpPr>
          <p:cNvPr id="26654" name="Rectangle 29"/>
          <p:cNvSpPr>
            <a:spLocks noChangeArrowheads="1"/>
          </p:cNvSpPr>
          <p:nvPr/>
        </p:nvSpPr>
        <p:spPr bwMode="auto">
          <a:xfrm>
            <a:off x="4387850" y="2762250"/>
            <a:ext cx="1519238" cy="474663"/>
          </a:xfrm>
          <a:prstGeom prst="rect">
            <a:avLst/>
          </a:prstGeom>
          <a:solidFill>
            <a:srgbClr val="49A942"/>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deegree GIS</a:t>
            </a:r>
          </a:p>
        </p:txBody>
      </p:sp>
      <p:sp>
        <p:nvSpPr>
          <p:cNvPr id="26655" name="Rectangle 30"/>
          <p:cNvSpPr>
            <a:spLocks noChangeArrowheads="1"/>
          </p:cNvSpPr>
          <p:nvPr/>
        </p:nvSpPr>
        <p:spPr bwMode="auto">
          <a:xfrm>
            <a:off x="1830388" y="2003425"/>
            <a:ext cx="1466850" cy="617538"/>
          </a:xfrm>
          <a:prstGeom prst="rect">
            <a:avLst/>
          </a:prstGeom>
          <a:solidFill>
            <a:srgbClr val="49A942"/>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Mapnik</a:t>
            </a:r>
          </a:p>
        </p:txBody>
      </p:sp>
      <p:sp>
        <p:nvSpPr>
          <p:cNvPr id="26656" name="Rectangle 31"/>
          <p:cNvSpPr>
            <a:spLocks noChangeArrowheads="1"/>
          </p:cNvSpPr>
          <p:nvPr/>
        </p:nvSpPr>
        <p:spPr bwMode="auto">
          <a:xfrm>
            <a:off x="485775" y="5118100"/>
            <a:ext cx="1071563" cy="785813"/>
          </a:xfrm>
          <a:prstGeom prst="rect">
            <a:avLst/>
          </a:prstGeom>
          <a:solidFill>
            <a:srgbClr val="49A942"/>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lr>
                <a:srgbClr val="CC0000"/>
              </a:buClr>
              <a:buFont typeface="Wingdings" pitchFamily="2" charset="2"/>
              <a:buChar char="§"/>
              <a:tabLst>
                <a:tab pos="655638" algn="l"/>
              </a:tabLst>
              <a:defRPr>
                <a:solidFill>
                  <a:srgbClr val="000072"/>
                </a:solidFill>
                <a:latin typeface="Calibri" pitchFamily="34" charset="0"/>
              </a:defRPr>
            </a:lvl1pPr>
            <a:lvl2pPr marL="742950" indent="-285750">
              <a:spcBef>
                <a:spcPct val="35000"/>
              </a:spcBef>
              <a:buChar char="–"/>
              <a:tabLst>
                <a:tab pos="655638"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Lst>
              <a:defRPr>
                <a:solidFill>
                  <a:srgbClr val="000072"/>
                </a:solidFill>
                <a:latin typeface="Calibri" pitchFamily="34" charset="0"/>
              </a:defRPr>
            </a:lvl3pPr>
            <a:lvl4pPr marL="1600200" indent="-228600">
              <a:spcBef>
                <a:spcPct val="35000"/>
              </a:spcBef>
              <a:buChar char="–"/>
              <a:tabLst>
                <a:tab pos="655638" algn="l"/>
              </a:tabLst>
              <a:defRPr>
                <a:solidFill>
                  <a:srgbClr val="000072"/>
                </a:solidFill>
                <a:latin typeface="Calibri" pitchFamily="34" charset="0"/>
              </a:defRPr>
            </a:lvl4pPr>
            <a:lvl5pPr marL="2057400" indent="-228600">
              <a:spcBef>
                <a:spcPct val="35000"/>
              </a:spcBef>
              <a:buChar char="»"/>
              <a:tabLst>
                <a:tab pos="655638"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Viking</a:t>
            </a:r>
          </a:p>
        </p:txBody>
      </p:sp>
      <p:sp>
        <p:nvSpPr>
          <p:cNvPr id="26657" name="Rectangle 32"/>
          <p:cNvSpPr>
            <a:spLocks noChangeArrowheads="1"/>
          </p:cNvSpPr>
          <p:nvPr/>
        </p:nvSpPr>
        <p:spPr bwMode="auto">
          <a:xfrm>
            <a:off x="6335713" y="2674938"/>
            <a:ext cx="1331912" cy="555625"/>
          </a:xfrm>
          <a:prstGeom prst="rect">
            <a:avLst/>
          </a:prstGeom>
          <a:solidFill>
            <a:srgbClr val="49A942"/>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KOSMO</a:t>
            </a:r>
          </a:p>
        </p:txBody>
      </p:sp>
      <p:sp>
        <p:nvSpPr>
          <p:cNvPr id="26658" name="Rectangle 33"/>
          <p:cNvSpPr>
            <a:spLocks noChangeArrowheads="1"/>
          </p:cNvSpPr>
          <p:nvPr/>
        </p:nvSpPr>
        <p:spPr bwMode="auto">
          <a:xfrm>
            <a:off x="6734175" y="2198688"/>
            <a:ext cx="1766888" cy="622300"/>
          </a:xfrm>
          <a:prstGeom prst="rect">
            <a:avLst/>
          </a:prstGeom>
          <a:solidFill>
            <a:srgbClr val="49A942"/>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gvSIG</a:t>
            </a:r>
          </a:p>
        </p:txBody>
      </p:sp>
      <p:sp>
        <p:nvSpPr>
          <p:cNvPr id="26659" name="Rectangle 34"/>
          <p:cNvSpPr>
            <a:spLocks noChangeArrowheads="1"/>
          </p:cNvSpPr>
          <p:nvPr/>
        </p:nvSpPr>
        <p:spPr bwMode="auto">
          <a:xfrm>
            <a:off x="5292725" y="5722938"/>
            <a:ext cx="1439863" cy="514350"/>
          </a:xfrm>
          <a:prstGeom prst="rect">
            <a:avLst/>
          </a:prstGeom>
          <a:solidFill>
            <a:srgbClr val="49A942"/>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SpatialLite</a:t>
            </a:r>
          </a:p>
        </p:txBody>
      </p:sp>
      <p:sp>
        <p:nvSpPr>
          <p:cNvPr id="26660" name="Rectangle 35"/>
          <p:cNvSpPr>
            <a:spLocks noChangeArrowheads="1"/>
          </p:cNvSpPr>
          <p:nvPr/>
        </p:nvSpPr>
        <p:spPr bwMode="auto">
          <a:xfrm>
            <a:off x="7321550" y="1905000"/>
            <a:ext cx="1041400" cy="393700"/>
          </a:xfrm>
          <a:prstGeom prst="rect">
            <a:avLst/>
          </a:prstGeom>
          <a:solidFill>
            <a:srgbClr val="49A942"/>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lr>
                <a:srgbClr val="CC0000"/>
              </a:buClr>
              <a:buFont typeface="Wingdings" pitchFamily="2" charset="2"/>
              <a:buChar char="§"/>
              <a:tabLst>
                <a:tab pos="655638" algn="l"/>
              </a:tabLst>
              <a:defRPr>
                <a:solidFill>
                  <a:srgbClr val="000072"/>
                </a:solidFill>
                <a:latin typeface="Calibri" pitchFamily="34" charset="0"/>
              </a:defRPr>
            </a:lvl1pPr>
            <a:lvl2pPr marL="742950" indent="-285750">
              <a:spcBef>
                <a:spcPct val="35000"/>
              </a:spcBef>
              <a:buChar char="–"/>
              <a:tabLst>
                <a:tab pos="655638"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Lst>
              <a:defRPr>
                <a:solidFill>
                  <a:srgbClr val="000072"/>
                </a:solidFill>
                <a:latin typeface="Calibri" pitchFamily="34" charset="0"/>
              </a:defRPr>
            </a:lvl3pPr>
            <a:lvl4pPr marL="1600200" indent="-228600">
              <a:spcBef>
                <a:spcPct val="35000"/>
              </a:spcBef>
              <a:buChar char="–"/>
              <a:tabLst>
                <a:tab pos="655638" algn="l"/>
              </a:tabLst>
              <a:defRPr>
                <a:solidFill>
                  <a:srgbClr val="000072"/>
                </a:solidFill>
                <a:latin typeface="Calibri" pitchFamily="34" charset="0"/>
              </a:defRPr>
            </a:lvl4pPr>
            <a:lvl5pPr marL="2057400" indent="-228600">
              <a:spcBef>
                <a:spcPct val="35000"/>
              </a:spcBef>
              <a:buChar char="»"/>
              <a:tabLst>
                <a:tab pos="655638"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uDig</a:t>
            </a:r>
          </a:p>
        </p:txBody>
      </p:sp>
      <p:sp>
        <p:nvSpPr>
          <p:cNvPr id="26661" name="Rectangle 36"/>
          <p:cNvSpPr>
            <a:spLocks noChangeArrowheads="1"/>
          </p:cNvSpPr>
          <p:nvPr/>
        </p:nvSpPr>
        <p:spPr bwMode="auto">
          <a:xfrm>
            <a:off x="4583113" y="2109788"/>
            <a:ext cx="1519237" cy="474662"/>
          </a:xfrm>
          <a:prstGeom prst="rect">
            <a:avLst/>
          </a:prstGeom>
          <a:solidFill>
            <a:srgbClr val="49A942"/>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Geopublisher</a:t>
            </a:r>
          </a:p>
        </p:txBody>
      </p:sp>
      <p:sp>
        <p:nvSpPr>
          <p:cNvPr id="26662" name="Rectangle 37"/>
          <p:cNvSpPr>
            <a:spLocks noChangeArrowheads="1"/>
          </p:cNvSpPr>
          <p:nvPr/>
        </p:nvSpPr>
        <p:spPr bwMode="auto">
          <a:xfrm>
            <a:off x="752475" y="4384675"/>
            <a:ext cx="1658938" cy="555625"/>
          </a:xfrm>
          <a:prstGeom prst="rect">
            <a:avLst/>
          </a:prstGeom>
          <a:solidFill>
            <a:srgbClr val="49A942"/>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Mapbender</a:t>
            </a:r>
          </a:p>
        </p:txBody>
      </p:sp>
      <p:sp>
        <p:nvSpPr>
          <p:cNvPr id="26663" name="Rectangle 38"/>
          <p:cNvSpPr>
            <a:spLocks noChangeArrowheads="1"/>
          </p:cNvSpPr>
          <p:nvPr/>
        </p:nvSpPr>
        <p:spPr bwMode="auto">
          <a:xfrm>
            <a:off x="2505075" y="4976813"/>
            <a:ext cx="1903413" cy="622300"/>
          </a:xfrm>
          <a:prstGeom prst="rect">
            <a:avLst/>
          </a:prstGeom>
          <a:solidFill>
            <a:srgbClr val="49A942"/>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GeoNetwork </a:t>
            </a:r>
          </a:p>
        </p:txBody>
      </p:sp>
      <p:sp>
        <p:nvSpPr>
          <p:cNvPr id="26664" name="Rectangle 39"/>
          <p:cNvSpPr>
            <a:spLocks noChangeArrowheads="1"/>
          </p:cNvSpPr>
          <p:nvPr/>
        </p:nvSpPr>
        <p:spPr bwMode="auto">
          <a:xfrm>
            <a:off x="5689600" y="3962400"/>
            <a:ext cx="1627188" cy="471488"/>
          </a:xfrm>
          <a:prstGeom prst="rect">
            <a:avLst/>
          </a:prstGeom>
          <a:solidFill>
            <a:srgbClr val="49A942"/>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GeoKettle</a:t>
            </a:r>
          </a:p>
        </p:txBody>
      </p:sp>
      <p:sp>
        <p:nvSpPr>
          <p:cNvPr id="26665" name="Rectangle 40"/>
          <p:cNvSpPr>
            <a:spLocks noChangeArrowheads="1"/>
          </p:cNvSpPr>
          <p:nvPr/>
        </p:nvSpPr>
        <p:spPr bwMode="auto">
          <a:xfrm>
            <a:off x="5803900" y="3440113"/>
            <a:ext cx="1187450" cy="473075"/>
          </a:xfrm>
          <a:prstGeom prst="rect">
            <a:avLst/>
          </a:prstGeom>
          <a:solidFill>
            <a:srgbClr val="49A942"/>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lr>
                <a:srgbClr val="CC0000"/>
              </a:buClr>
              <a:buFont typeface="Wingdings" pitchFamily="2" charset="2"/>
              <a:buChar char="§"/>
              <a:tabLst>
                <a:tab pos="655638" algn="l"/>
              </a:tabLst>
              <a:defRPr>
                <a:solidFill>
                  <a:srgbClr val="000072"/>
                </a:solidFill>
                <a:latin typeface="Calibri" pitchFamily="34" charset="0"/>
              </a:defRPr>
            </a:lvl1pPr>
            <a:lvl2pPr marL="742950" indent="-285750">
              <a:spcBef>
                <a:spcPct val="35000"/>
              </a:spcBef>
              <a:buChar char="–"/>
              <a:tabLst>
                <a:tab pos="655638"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Lst>
              <a:defRPr>
                <a:solidFill>
                  <a:srgbClr val="000072"/>
                </a:solidFill>
                <a:latin typeface="Calibri" pitchFamily="34" charset="0"/>
              </a:defRPr>
            </a:lvl3pPr>
            <a:lvl4pPr marL="1600200" indent="-228600">
              <a:spcBef>
                <a:spcPct val="35000"/>
              </a:spcBef>
              <a:buChar char="–"/>
              <a:tabLst>
                <a:tab pos="655638" algn="l"/>
              </a:tabLst>
              <a:defRPr>
                <a:solidFill>
                  <a:srgbClr val="000072"/>
                </a:solidFill>
                <a:latin typeface="Calibri" pitchFamily="34" charset="0"/>
              </a:defRPr>
            </a:lvl4pPr>
            <a:lvl5pPr marL="2057400" indent="-228600">
              <a:spcBef>
                <a:spcPct val="35000"/>
              </a:spcBef>
              <a:buChar char="»"/>
              <a:tabLst>
                <a:tab pos="655638"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GMT</a:t>
            </a:r>
          </a:p>
        </p:txBody>
      </p:sp>
      <p:sp>
        <p:nvSpPr>
          <p:cNvPr id="26666" name="Rectangle 41"/>
          <p:cNvSpPr>
            <a:spLocks noChangeArrowheads="1"/>
          </p:cNvSpPr>
          <p:nvPr/>
        </p:nvSpPr>
        <p:spPr bwMode="auto">
          <a:xfrm>
            <a:off x="1479550" y="3057525"/>
            <a:ext cx="1666875" cy="512763"/>
          </a:xfrm>
          <a:prstGeom prst="rect">
            <a:avLst/>
          </a:prstGeom>
          <a:solidFill>
            <a:srgbClr val="49A942"/>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ZOO Project</a:t>
            </a:r>
          </a:p>
        </p:txBody>
      </p:sp>
      <p:sp>
        <p:nvSpPr>
          <p:cNvPr id="26667" name="Rectangle 42"/>
          <p:cNvSpPr>
            <a:spLocks noChangeArrowheads="1"/>
          </p:cNvSpPr>
          <p:nvPr/>
        </p:nvSpPr>
        <p:spPr bwMode="auto">
          <a:xfrm>
            <a:off x="4776788" y="3749675"/>
            <a:ext cx="1123950" cy="495300"/>
          </a:xfrm>
          <a:prstGeom prst="rect">
            <a:avLst/>
          </a:prstGeom>
          <a:solidFill>
            <a:srgbClr val="49A942"/>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lr>
                <a:srgbClr val="CC0000"/>
              </a:buClr>
              <a:buFont typeface="Wingdings" pitchFamily="2" charset="2"/>
              <a:buChar char="§"/>
              <a:tabLst>
                <a:tab pos="655638" algn="l"/>
              </a:tabLst>
              <a:defRPr>
                <a:solidFill>
                  <a:srgbClr val="000072"/>
                </a:solidFill>
                <a:latin typeface="Calibri" pitchFamily="34" charset="0"/>
              </a:defRPr>
            </a:lvl1pPr>
            <a:lvl2pPr marL="742950" indent="-285750">
              <a:spcBef>
                <a:spcPct val="35000"/>
              </a:spcBef>
              <a:buChar char="–"/>
              <a:tabLst>
                <a:tab pos="655638"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Lst>
              <a:defRPr>
                <a:solidFill>
                  <a:srgbClr val="000072"/>
                </a:solidFill>
                <a:latin typeface="Calibri" pitchFamily="34" charset="0"/>
              </a:defRPr>
            </a:lvl3pPr>
            <a:lvl4pPr marL="1600200" indent="-228600">
              <a:spcBef>
                <a:spcPct val="35000"/>
              </a:spcBef>
              <a:buChar char="–"/>
              <a:tabLst>
                <a:tab pos="655638" algn="l"/>
              </a:tabLst>
              <a:defRPr>
                <a:solidFill>
                  <a:srgbClr val="000072"/>
                </a:solidFill>
                <a:latin typeface="Calibri" pitchFamily="34" charset="0"/>
              </a:defRPr>
            </a:lvl4pPr>
            <a:lvl5pPr marL="2057400" indent="-228600">
              <a:spcBef>
                <a:spcPct val="35000"/>
              </a:spcBef>
              <a:buChar char="»"/>
              <a:tabLst>
                <a:tab pos="655638"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FDO</a:t>
            </a:r>
          </a:p>
        </p:txBody>
      </p:sp>
      <p:sp>
        <p:nvSpPr>
          <p:cNvPr id="26668" name="Text Box 16"/>
          <p:cNvSpPr txBox="1">
            <a:spLocks noChangeArrowheads="1"/>
          </p:cNvSpPr>
          <p:nvPr/>
        </p:nvSpPr>
        <p:spPr bwMode="auto">
          <a:xfrm>
            <a:off x="468313" y="6076950"/>
            <a:ext cx="1795462"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7601" rIns="65311" bIns="0" anchor="ctr"/>
          <a:lstStyle>
            <a:lvl1pPr>
              <a:spcBef>
                <a:spcPct val="35000"/>
              </a:spcBef>
              <a:buClr>
                <a:srgbClr val="CC0000"/>
              </a:buClr>
              <a:buFont typeface="Wingdings" pitchFamily="2" charset="2"/>
              <a:buChar char="§"/>
              <a:tabLst>
                <a:tab pos="723900" algn="l"/>
                <a:tab pos="1447800" algn="l"/>
              </a:tabLst>
              <a:defRPr>
                <a:solidFill>
                  <a:srgbClr val="000072"/>
                </a:solidFill>
                <a:latin typeface="Calibri" pitchFamily="34" charset="0"/>
              </a:defRPr>
            </a:lvl1pPr>
            <a:lvl2pPr marL="742950" indent="-285750">
              <a:spcBef>
                <a:spcPct val="35000"/>
              </a:spcBef>
              <a:buChar char="–"/>
              <a:tabLst>
                <a:tab pos="723900" algn="l"/>
                <a:tab pos="1447800"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723900" algn="l"/>
                <a:tab pos="1447800" algn="l"/>
              </a:tabLst>
              <a:defRPr>
                <a:solidFill>
                  <a:srgbClr val="000072"/>
                </a:solidFill>
                <a:latin typeface="Calibri" pitchFamily="34" charset="0"/>
              </a:defRPr>
            </a:lvl3pPr>
            <a:lvl4pPr marL="1600200" indent="-228600">
              <a:spcBef>
                <a:spcPct val="35000"/>
              </a:spcBef>
              <a:buChar char="–"/>
              <a:tabLst>
                <a:tab pos="723900" algn="l"/>
                <a:tab pos="1447800" algn="l"/>
              </a:tabLst>
              <a:defRPr>
                <a:solidFill>
                  <a:srgbClr val="000072"/>
                </a:solidFill>
                <a:latin typeface="Calibri" pitchFamily="34" charset="0"/>
              </a:defRPr>
            </a:lvl4pPr>
            <a:lvl5pPr marL="2057400" indent="-228600">
              <a:spcBef>
                <a:spcPct val="35000"/>
              </a:spcBef>
              <a:buChar char="»"/>
              <a:tabLst>
                <a:tab pos="723900" algn="l"/>
                <a:tab pos="1447800"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9pPr>
          </a:lstStyle>
          <a:p>
            <a:pPr>
              <a:spcBef>
                <a:spcPct val="50000"/>
              </a:spcBef>
              <a:buClrTx/>
              <a:buFontTx/>
              <a:buNone/>
            </a:pPr>
            <a:r>
              <a:rPr lang="en-US" altLang="de-DE" sz="2000" b="1">
                <a:solidFill>
                  <a:srgbClr val="355E00"/>
                </a:solidFill>
                <a:latin typeface="Arial" charset="0"/>
              </a:rPr>
              <a:t>Metadata</a:t>
            </a:r>
          </a:p>
        </p:txBody>
      </p:sp>
      <p:sp>
        <p:nvSpPr>
          <p:cNvPr id="26669" name="Oval 48"/>
          <p:cNvSpPr>
            <a:spLocks noChangeArrowheads="1"/>
          </p:cNvSpPr>
          <p:nvPr/>
        </p:nvSpPr>
        <p:spPr bwMode="auto">
          <a:xfrm>
            <a:off x="1692275" y="1916113"/>
            <a:ext cx="1655763" cy="863600"/>
          </a:xfrm>
          <a:prstGeom prst="ellipse">
            <a:avLst/>
          </a:prstGeom>
          <a:noFill/>
          <a:ln w="12700">
            <a:solidFill>
              <a:srgbClr val="FF0000"/>
            </a:solidFill>
            <a:round/>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spcBef>
                <a:spcPct val="50000"/>
              </a:spcBef>
              <a:buClrTx/>
              <a:buFontTx/>
              <a:buNone/>
            </a:pPr>
            <a:endParaRPr lang="de-DE" altLang="de-DE">
              <a:solidFill>
                <a:schemeClr val="tx1"/>
              </a:solidFill>
            </a:endParaRPr>
          </a:p>
        </p:txBody>
      </p:sp>
      <p:sp>
        <p:nvSpPr>
          <p:cNvPr id="26670" name="Oval 49"/>
          <p:cNvSpPr>
            <a:spLocks noChangeArrowheads="1"/>
          </p:cNvSpPr>
          <p:nvPr/>
        </p:nvSpPr>
        <p:spPr bwMode="auto">
          <a:xfrm>
            <a:off x="4427538" y="1052513"/>
            <a:ext cx="1655762" cy="863600"/>
          </a:xfrm>
          <a:prstGeom prst="ellipse">
            <a:avLst/>
          </a:prstGeom>
          <a:noFill/>
          <a:ln w="12700">
            <a:solidFill>
              <a:srgbClr val="FF0000"/>
            </a:solidFill>
            <a:round/>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spcBef>
                <a:spcPct val="50000"/>
              </a:spcBef>
              <a:buClrTx/>
              <a:buFontTx/>
              <a:buNone/>
            </a:pPr>
            <a:endParaRPr lang="de-DE" altLang="de-DE">
              <a:solidFill>
                <a:schemeClr val="tx1"/>
              </a:solidFill>
            </a:endParaRPr>
          </a:p>
        </p:txBody>
      </p:sp>
      <p:sp>
        <p:nvSpPr>
          <p:cNvPr id="26671" name="Oval 50"/>
          <p:cNvSpPr>
            <a:spLocks noChangeArrowheads="1"/>
          </p:cNvSpPr>
          <p:nvPr/>
        </p:nvSpPr>
        <p:spPr bwMode="auto">
          <a:xfrm>
            <a:off x="7019925" y="1557338"/>
            <a:ext cx="1655763" cy="863600"/>
          </a:xfrm>
          <a:prstGeom prst="ellipse">
            <a:avLst/>
          </a:prstGeom>
          <a:noFill/>
          <a:ln w="12700">
            <a:solidFill>
              <a:srgbClr val="FF0000"/>
            </a:solidFill>
            <a:round/>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spcBef>
                <a:spcPct val="50000"/>
              </a:spcBef>
              <a:buClrTx/>
              <a:buFontTx/>
              <a:buNone/>
            </a:pPr>
            <a:endParaRPr lang="de-DE" altLang="de-DE">
              <a:solidFill>
                <a:schemeClr val="tx1"/>
              </a:solidFill>
            </a:endParaRPr>
          </a:p>
        </p:txBody>
      </p:sp>
      <p:sp>
        <p:nvSpPr>
          <p:cNvPr id="26672" name="Oval 51"/>
          <p:cNvSpPr>
            <a:spLocks noChangeArrowheads="1"/>
          </p:cNvSpPr>
          <p:nvPr/>
        </p:nvSpPr>
        <p:spPr bwMode="auto">
          <a:xfrm>
            <a:off x="6877050" y="2060575"/>
            <a:ext cx="1655763" cy="863600"/>
          </a:xfrm>
          <a:prstGeom prst="ellipse">
            <a:avLst/>
          </a:prstGeom>
          <a:noFill/>
          <a:ln w="12700">
            <a:solidFill>
              <a:srgbClr val="FF0000"/>
            </a:solidFill>
            <a:round/>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spcBef>
                <a:spcPct val="50000"/>
              </a:spcBef>
              <a:buClrTx/>
              <a:buFontTx/>
              <a:buNone/>
            </a:pPr>
            <a:endParaRPr lang="de-DE" altLang="de-DE">
              <a:solidFill>
                <a:schemeClr val="tx1"/>
              </a:solidFill>
            </a:endParaRPr>
          </a:p>
        </p:txBody>
      </p:sp>
      <p:sp>
        <p:nvSpPr>
          <p:cNvPr id="26673" name="Oval 52"/>
          <p:cNvSpPr>
            <a:spLocks noChangeArrowheads="1"/>
          </p:cNvSpPr>
          <p:nvPr/>
        </p:nvSpPr>
        <p:spPr bwMode="auto">
          <a:xfrm>
            <a:off x="7019925" y="4725988"/>
            <a:ext cx="1655763" cy="863600"/>
          </a:xfrm>
          <a:prstGeom prst="ellipse">
            <a:avLst/>
          </a:prstGeom>
          <a:noFill/>
          <a:ln w="12700">
            <a:solidFill>
              <a:srgbClr val="FF0000"/>
            </a:solidFill>
            <a:round/>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spcBef>
                <a:spcPct val="50000"/>
              </a:spcBef>
              <a:buClrTx/>
              <a:buFontTx/>
              <a:buNone/>
            </a:pPr>
            <a:endParaRPr lang="de-DE" altLang="de-DE">
              <a:solidFill>
                <a:schemeClr val="tx1"/>
              </a:solidFill>
            </a:endParaRPr>
          </a:p>
        </p:txBody>
      </p:sp>
      <p:sp>
        <p:nvSpPr>
          <p:cNvPr id="26674" name="Oval 53"/>
          <p:cNvSpPr>
            <a:spLocks noChangeArrowheads="1"/>
          </p:cNvSpPr>
          <p:nvPr/>
        </p:nvSpPr>
        <p:spPr bwMode="auto">
          <a:xfrm>
            <a:off x="7164388" y="3500438"/>
            <a:ext cx="1655762" cy="863600"/>
          </a:xfrm>
          <a:prstGeom prst="ellipse">
            <a:avLst/>
          </a:prstGeom>
          <a:noFill/>
          <a:ln w="12700">
            <a:solidFill>
              <a:srgbClr val="FF0000"/>
            </a:solidFill>
            <a:round/>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spcBef>
                <a:spcPct val="50000"/>
              </a:spcBef>
              <a:buClrTx/>
              <a:buFontTx/>
              <a:buNone/>
            </a:pPr>
            <a:endParaRPr lang="de-DE" altLang="de-DE">
              <a:solidFill>
                <a:schemeClr val="tx1"/>
              </a:solidFill>
            </a:endParaRPr>
          </a:p>
        </p:txBody>
      </p:sp>
      <p:sp>
        <p:nvSpPr>
          <p:cNvPr id="26675" name="Oval 54"/>
          <p:cNvSpPr>
            <a:spLocks noChangeArrowheads="1"/>
          </p:cNvSpPr>
          <p:nvPr/>
        </p:nvSpPr>
        <p:spPr bwMode="auto">
          <a:xfrm>
            <a:off x="5219700" y="5518150"/>
            <a:ext cx="1655763" cy="863600"/>
          </a:xfrm>
          <a:prstGeom prst="ellipse">
            <a:avLst/>
          </a:prstGeom>
          <a:noFill/>
          <a:ln w="12700">
            <a:solidFill>
              <a:srgbClr val="FF0000"/>
            </a:solidFill>
            <a:round/>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spcBef>
                <a:spcPct val="50000"/>
              </a:spcBef>
              <a:buClrTx/>
              <a:buFontTx/>
              <a:buNone/>
            </a:pPr>
            <a:endParaRPr lang="de-DE" altLang="de-DE">
              <a:solidFill>
                <a:schemeClr val="tx1"/>
              </a:solidFill>
            </a:endParaRPr>
          </a:p>
        </p:txBody>
      </p:sp>
      <p:sp>
        <p:nvSpPr>
          <p:cNvPr id="26676" name="Oval 55"/>
          <p:cNvSpPr>
            <a:spLocks noChangeArrowheads="1"/>
          </p:cNvSpPr>
          <p:nvPr/>
        </p:nvSpPr>
        <p:spPr bwMode="auto">
          <a:xfrm>
            <a:off x="2771775" y="4076700"/>
            <a:ext cx="1655763" cy="863600"/>
          </a:xfrm>
          <a:prstGeom prst="ellipse">
            <a:avLst/>
          </a:prstGeom>
          <a:noFill/>
          <a:ln w="12700">
            <a:solidFill>
              <a:srgbClr val="FF0000"/>
            </a:solidFill>
            <a:round/>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spcBef>
                <a:spcPct val="50000"/>
              </a:spcBef>
              <a:buClrTx/>
              <a:buFontTx/>
              <a:buNone/>
            </a:pPr>
            <a:endParaRPr lang="de-DE" altLang="de-DE">
              <a:solidFill>
                <a:schemeClr val="tx1"/>
              </a:solidFill>
            </a:endParaRPr>
          </a:p>
        </p:txBody>
      </p:sp>
      <p:sp>
        <p:nvSpPr>
          <p:cNvPr id="26677" name="Oval 56"/>
          <p:cNvSpPr>
            <a:spLocks noChangeArrowheads="1"/>
          </p:cNvSpPr>
          <p:nvPr/>
        </p:nvSpPr>
        <p:spPr bwMode="auto">
          <a:xfrm>
            <a:off x="323850" y="3789363"/>
            <a:ext cx="1655763" cy="863600"/>
          </a:xfrm>
          <a:prstGeom prst="ellipse">
            <a:avLst/>
          </a:prstGeom>
          <a:noFill/>
          <a:ln w="12700">
            <a:solidFill>
              <a:srgbClr val="FF0000"/>
            </a:solidFill>
            <a:round/>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spcBef>
                <a:spcPct val="50000"/>
              </a:spcBef>
              <a:buClrTx/>
              <a:buFontTx/>
              <a:buNone/>
            </a:pPr>
            <a:endParaRPr lang="de-DE" altLang="de-DE">
              <a:solidFill>
                <a:schemeClr val="tx1"/>
              </a:solidFill>
            </a:endParaRPr>
          </a:p>
        </p:txBody>
      </p:sp>
    </p:spTree>
    <p:extLst>
      <p:ext uri="{BB962C8B-B14F-4D97-AF65-F5344CB8AC3E}">
        <p14:creationId xmlns:p14="http://schemas.microsoft.com/office/powerpoint/2010/main" val="5487046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Foliennummernplatzhalter 4"/>
          <p:cNvSpPr txBox="1">
            <a:spLocks noGrp="1"/>
          </p:cNvSpPr>
          <p:nvPr/>
        </p:nvSpPr>
        <p:spPr bwMode="auto">
          <a:xfrm>
            <a:off x="8501063" y="6530975"/>
            <a:ext cx="542925" cy="2349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45" tIns="41473" rIns="82945" bIns="41473"/>
          <a:lstStyle/>
          <a:p>
            <a:pPr algn="r">
              <a:spcBef>
                <a:spcPct val="0"/>
              </a:spcBef>
              <a:defRPr/>
            </a:pPr>
            <a:fld id="{74339ACA-7E41-4D94-BAB2-91165CB8E96C}" type="slidenum">
              <a:rPr lang="en-US" sz="900">
                <a:solidFill>
                  <a:srgbClr val="000066"/>
                </a:solidFill>
                <a:latin typeface="+mj-lt"/>
              </a:rPr>
              <a:pPr algn="r">
                <a:spcBef>
                  <a:spcPct val="0"/>
                </a:spcBef>
                <a:defRPr/>
              </a:pPr>
              <a:t>89</a:t>
            </a:fld>
            <a:r>
              <a:rPr lang="en-US" sz="900">
                <a:solidFill>
                  <a:srgbClr val="000066"/>
                </a:solidFill>
                <a:latin typeface="+mj-lt"/>
              </a:rPr>
              <a:t>/42</a:t>
            </a:r>
          </a:p>
        </p:txBody>
      </p:sp>
      <p:cxnSp>
        <p:nvCxnSpPr>
          <p:cNvPr id="15365" name="AutoShape 1"/>
          <p:cNvCxnSpPr>
            <a:cxnSpLocks noChangeShapeType="1"/>
            <a:endCxn id="15404" idx="0"/>
          </p:cNvCxnSpPr>
          <p:nvPr/>
        </p:nvCxnSpPr>
        <p:spPr bwMode="auto">
          <a:xfrm>
            <a:off x="6927850" y="2024063"/>
            <a:ext cx="565150" cy="2090737"/>
          </a:xfrm>
          <a:prstGeom prst="bentConnector3">
            <a:avLst>
              <a:gd name="adj1" fmla="val 50000"/>
            </a:avLst>
          </a:prstGeom>
          <a:noFill/>
          <a:ln w="36000">
            <a:solidFill>
              <a:srgbClr val="49A94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5366" name="Rectangle 2"/>
          <p:cNvSpPr>
            <a:spLocks noGrp="1" noChangeArrowheads="1"/>
          </p:cNvSpPr>
          <p:nvPr>
            <p:ph type="title" idx="4294967295"/>
          </p:nvPr>
        </p:nvSpPr>
        <p:spPr>
          <a:xfrm>
            <a:off x="327025" y="195263"/>
            <a:ext cx="8162925" cy="817562"/>
          </a:xfrm>
        </p:spPr>
        <p:txBody>
          <a:bodyPr tIns="10058"/>
          <a:lstStyle/>
          <a:p>
            <a:pPr algn="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en-US" altLang="de-DE" dirty="0" smtClean="0">
                <a:solidFill>
                  <a:schemeClr val="bg1">
                    <a:lumMod val="85000"/>
                  </a:schemeClr>
                </a:solidFill>
              </a:rPr>
              <a:t>Formal Structure</a:t>
            </a:r>
          </a:p>
        </p:txBody>
      </p:sp>
      <p:sp>
        <p:nvSpPr>
          <p:cNvPr id="15367" name="Rectangle 3"/>
          <p:cNvSpPr>
            <a:spLocks noChangeArrowheads="1"/>
          </p:cNvSpPr>
          <p:nvPr/>
        </p:nvSpPr>
        <p:spPr bwMode="auto">
          <a:xfrm>
            <a:off x="1916113" y="1355725"/>
            <a:ext cx="2357437" cy="654050"/>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lr>
                <a:srgbClr val="CC0000"/>
              </a:buClr>
              <a:buFont typeface="Wingdings" pitchFamily="2" charset="2"/>
              <a:buChar char="§"/>
              <a:tabLst>
                <a:tab pos="655638" algn="l"/>
                <a:tab pos="1312863" algn="l"/>
                <a:tab pos="1968500" algn="l"/>
              </a:tabLst>
              <a:defRPr>
                <a:solidFill>
                  <a:srgbClr val="000072"/>
                </a:solidFill>
                <a:latin typeface="Calibri" pitchFamily="34" charset="0"/>
              </a:defRPr>
            </a:lvl1pPr>
            <a:lvl2pPr marL="742950" indent="-285750">
              <a:spcBef>
                <a:spcPct val="35000"/>
              </a:spcBef>
              <a:buChar char="–"/>
              <a:tabLst>
                <a:tab pos="655638" algn="l"/>
                <a:tab pos="1312863" algn="l"/>
                <a:tab pos="1968500"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 pos="1968500" algn="l"/>
              </a:tabLst>
              <a:defRPr>
                <a:solidFill>
                  <a:srgbClr val="000072"/>
                </a:solidFill>
                <a:latin typeface="Calibri" pitchFamily="34" charset="0"/>
              </a:defRPr>
            </a:lvl3pPr>
            <a:lvl4pPr marL="1600200" indent="-228600">
              <a:spcBef>
                <a:spcPct val="35000"/>
              </a:spcBef>
              <a:buChar char="–"/>
              <a:tabLst>
                <a:tab pos="655638" algn="l"/>
                <a:tab pos="1312863" algn="l"/>
                <a:tab pos="1968500" algn="l"/>
              </a:tabLst>
              <a:defRPr>
                <a:solidFill>
                  <a:srgbClr val="000072"/>
                </a:solidFill>
                <a:latin typeface="Calibri" pitchFamily="34" charset="0"/>
              </a:defRPr>
            </a:lvl4pPr>
            <a:lvl5pPr marL="2057400" indent="-228600">
              <a:spcBef>
                <a:spcPct val="35000"/>
              </a:spcBef>
              <a:buChar char="»"/>
              <a:tabLst>
                <a:tab pos="655638" algn="l"/>
                <a:tab pos="1312863" algn="l"/>
                <a:tab pos="1968500"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Board of 9 Directors</a:t>
            </a:r>
          </a:p>
          <a:p>
            <a:pPr algn="ctr">
              <a:lnSpc>
                <a:spcPct val="98000"/>
              </a:lnSpc>
              <a:spcBef>
                <a:spcPct val="50000"/>
              </a:spcBef>
              <a:buClrTx/>
              <a:buFontTx/>
              <a:buNone/>
            </a:pPr>
            <a:r>
              <a:rPr lang="en-US" altLang="de-DE">
                <a:solidFill>
                  <a:srgbClr val="FFFFFF"/>
                </a:solidFill>
                <a:latin typeface="DejaVu Sans" pitchFamily="34" charset="0"/>
              </a:rPr>
              <a:t>and President</a:t>
            </a:r>
          </a:p>
        </p:txBody>
      </p:sp>
      <p:cxnSp>
        <p:nvCxnSpPr>
          <p:cNvPr id="15368" name="AutoShape 4"/>
          <p:cNvCxnSpPr>
            <a:cxnSpLocks noChangeShapeType="1"/>
            <a:stCxn id="15367" idx="2"/>
            <a:endCxn id="15377" idx="3"/>
          </p:cNvCxnSpPr>
          <p:nvPr/>
        </p:nvCxnSpPr>
        <p:spPr bwMode="auto">
          <a:xfrm flipH="1">
            <a:off x="1820863" y="2009775"/>
            <a:ext cx="1273175" cy="455613"/>
          </a:xfrm>
          <a:prstGeom prst="bentConnector3">
            <a:avLst>
              <a:gd name="adj1" fmla="val 50000"/>
            </a:avLst>
          </a:prstGeom>
          <a:noFill/>
          <a:ln w="36000">
            <a:solidFill>
              <a:srgbClr val="49A94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nvGrpSpPr>
          <p:cNvPr id="15369" name="Group 5"/>
          <p:cNvGrpSpPr>
            <a:grpSpLocks/>
          </p:cNvGrpSpPr>
          <p:nvPr/>
        </p:nvGrpSpPr>
        <p:grpSpPr bwMode="auto">
          <a:xfrm>
            <a:off x="407988" y="3201988"/>
            <a:ext cx="3100387" cy="2120900"/>
            <a:chOff x="283" y="2223"/>
            <a:chExt cx="2153" cy="1473"/>
          </a:xfrm>
        </p:grpSpPr>
        <p:sp>
          <p:nvSpPr>
            <p:cNvPr id="15408" name="Rectangle 6"/>
            <p:cNvSpPr>
              <a:spLocks noChangeArrowheads="1"/>
            </p:cNvSpPr>
            <p:nvPr/>
          </p:nvSpPr>
          <p:spPr bwMode="auto">
            <a:xfrm>
              <a:off x="283" y="2223"/>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spcBef>
                  <a:spcPct val="50000"/>
                </a:spcBef>
                <a:buClrTx/>
                <a:buFontTx/>
                <a:buNone/>
              </a:pPr>
              <a:endParaRPr lang="de-DE" altLang="de-DE">
                <a:solidFill>
                  <a:schemeClr val="tx1"/>
                </a:solidFill>
              </a:endParaRPr>
            </a:p>
          </p:txBody>
        </p:sp>
        <p:sp>
          <p:nvSpPr>
            <p:cNvPr id="15409" name="Rectangle 7"/>
            <p:cNvSpPr>
              <a:spLocks noChangeArrowheads="1"/>
            </p:cNvSpPr>
            <p:nvPr/>
          </p:nvSpPr>
          <p:spPr bwMode="auto">
            <a:xfrm>
              <a:off x="397" y="2336"/>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spcBef>
                  <a:spcPct val="50000"/>
                </a:spcBef>
                <a:buClrTx/>
                <a:buFontTx/>
                <a:buNone/>
              </a:pPr>
              <a:endParaRPr lang="de-DE" altLang="de-DE">
                <a:solidFill>
                  <a:schemeClr val="tx1"/>
                </a:solidFill>
              </a:endParaRPr>
            </a:p>
          </p:txBody>
        </p:sp>
        <p:sp>
          <p:nvSpPr>
            <p:cNvPr id="15410" name="Rectangle 8"/>
            <p:cNvSpPr>
              <a:spLocks noChangeArrowheads="1"/>
            </p:cNvSpPr>
            <p:nvPr/>
          </p:nvSpPr>
          <p:spPr bwMode="auto">
            <a:xfrm>
              <a:off x="510" y="2450"/>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spcBef>
                  <a:spcPct val="50000"/>
                </a:spcBef>
                <a:buClrTx/>
                <a:buFontTx/>
                <a:buNone/>
              </a:pPr>
              <a:endParaRPr lang="de-DE" altLang="de-DE">
                <a:solidFill>
                  <a:schemeClr val="tx1"/>
                </a:solidFill>
              </a:endParaRPr>
            </a:p>
          </p:txBody>
        </p:sp>
        <p:sp>
          <p:nvSpPr>
            <p:cNvPr id="15411" name="Rectangle 9"/>
            <p:cNvSpPr>
              <a:spLocks noChangeArrowheads="1"/>
            </p:cNvSpPr>
            <p:nvPr/>
          </p:nvSpPr>
          <p:spPr bwMode="auto">
            <a:xfrm>
              <a:off x="623" y="2563"/>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spcBef>
                  <a:spcPct val="50000"/>
                </a:spcBef>
                <a:buClrTx/>
                <a:buFontTx/>
                <a:buNone/>
              </a:pPr>
              <a:endParaRPr lang="de-DE" altLang="de-DE">
                <a:solidFill>
                  <a:schemeClr val="tx1"/>
                </a:solidFill>
              </a:endParaRPr>
            </a:p>
          </p:txBody>
        </p:sp>
        <p:sp>
          <p:nvSpPr>
            <p:cNvPr id="15412" name="Rectangle 10"/>
            <p:cNvSpPr>
              <a:spLocks noChangeArrowheads="1"/>
            </p:cNvSpPr>
            <p:nvPr/>
          </p:nvSpPr>
          <p:spPr bwMode="auto">
            <a:xfrm>
              <a:off x="737" y="2677"/>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spcBef>
                  <a:spcPct val="50000"/>
                </a:spcBef>
                <a:buClrTx/>
                <a:buFontTx/>
                <a:buNone/>
              </a:pPr>
              <a:endParaRPr lang="de-DE" altLang="de-DE">
                <a:solidFill>
                  <a:schemeClr val="tx1"/>
                </a:solidFill>
              </a:endParaRPr>
            </a:p>
          </p:txBody>
        </p:sp>
        <p:sp>
          <p:nvSpPr>
            <p:cNvPr id="15413" name="Rectangle 11"/>
            <p:cNvSpPr>
              <a:spLocks noChangeArrowheads="1"/>
            </p:cNvSpPr>
            <p:nvPr/>
          </p:nvSpPr>
          <p:spPr bwMode="auto">
            <a:xfrm>
              <a:off x="850" y="2790"/>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spcBef>
                  <a:spcPct val="50000"/>
                </a:spcBef>
                <a:buClrTx/>
                <a:buFontTx/>
                <a:buNone/>
              </a:pPr>
              <a:endParaRPr lang="de-DE" altLang="de-DE">
                <a:solidFill>
                  <a:schemeClr val="tx1"/>
                </a:solidFill>
              </a:endParaRPr>
            </a:p>
          </p:txBody>
        </p:sp>
        <p:sp>
          <p:nvSpPr>
            <p:cNvPr id="15414" name="Rectangle 12"/>
            <p:cNvSpPr>
              <a:spLocks noChangeArrowheads="1"/>
            </p:cNvSpPr>
            <p:nvPr/>
          </p:nvSpPr>
          <p:spPr bwMode="auto">
            <a:xfrm>
              <a:off x="964" y="2903"/>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Local</a:t>
              </a:r>
            </a:p>
            <a:p>
              <a:pPr algn="ctr">
                <a:lnSpc>
                  <a:spcPct val="98000"/>
                </a:lnSpc>
                <a:spcBef>
                  <a:spcPct val="50000"/>
                </a:spcBef>
                <a:buClrTx/>
                <a:buFontTx/>
                <a:buNone/>
              </a:pPr>
              <a:r>
                <a:rPr lang="en-US" altLang="de-DE">
                  <a:solidFill>
                    <a:srgbClr val="FFFFFF"/>
                  </a:solidFill>
                  <a:latin typeface="DejaVu Sans" pitchFamily="34" charset="0"/>
                </a:rPr>
                <a:t>Chapters</a:t>
              </a:r>
            </a:p>
          </p:txBody>
        </p:sp>
        <p:sp>
          <p:nvSpPr>
            <p:cNvPr id="15415" name="Rectangle 13"/>
            <p:cNvSpPr>
              <a:spLocks noChangeArrowheads="1"/>
            </p:cNvSpPr>
            <p:nvPr/>
          </p:nvSpPr>
          <p:spPr bwMode="auto">
            <a:xfrm>
              <a:off x="1077" y="3017"/>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Local</a:t>
              </a:r>
            </a:p>
            <a:p>
              <a:pPr algn="ctr">
                <a:lnSpc>
                  <a:spcPct val="98000"/>
                </a:lnSpc>
                <a:spcBef>
                  <a:spcPct val="50000"/>
                </a:spcBef>
                <a:buClrTx/>
                <a:buFontTx/>
                <a:buNone/>
              </a:pPr>
              <a:r>
                <a:rPr lang="en-US" altLang="de-DE">
                  <a:solidFill>
                    <a:srgbClr val="FFFFFF"/>
                  </a:solidFill>
                  <a:latin typeface="DejaVu Sans" pitchFamily="34" charset="0"/>
                </a:rPr>
                <a:t>Chapters</a:t>
              </a:r>
            </a:p>
          </p:txBody>
        </p:sp>
        <p:sp>
          <p:nvSpPr>
            <p:cNvPr id="15416" name="Rectangle 14"/>
            <p:cNvSpPr>
              <a:spLocks noChangeArrowheads="1"/>
            </p:cNvSpPr>
            <p:nvPr/>
          </p:nvSpPr>
          <p:spPr bwMode="auto">
            <a:xfrm>
              <a:off x="1190" y="3130"/>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Local</a:t>
              </a:r>
            </a:p>
            <a:p>
              <a:pPr algn="ctr">
                <a:lnSpc>
                  <a:spcPct val="98000"/>
                </a:lnSpc>
                <a:spcBef>
                  <a:spcPct val="50000"/>
                </a:spcBef>
                <a:buClrTx/>
                <a:buFontTx/>
                <a:buNone/>
              </a:pPr>
              <a:r>
                <a:rPr lang="en-US" altLang="de-DE">
                  <a:solidFill>
                    <a:srgbClr val="FFFFFF"/>
                  </a:solidFill>
                  <a:latin typeface="DejaVu Sans" pitchFamily="34" charset="0"/>
                </a:rPr>
                <a:t>Chapters</a:t>
              </a:r>
            </a:p>
          </p:txBody>
        </p:sp>
      </p:grpSp>
      <p:cxnSp>
        <p:nvCxnSpPr>
          <p:cNvPr id="15370" name="AutoShape 15"/>
          <p:cNvCxnSpPr>
            <a:cxnSpLocks noChangeShapeType="1"/>
            <a:stCxn id="15367" idx="2"/>
          </p:cNvCxnSpPr>
          <p:nvPr/>
        </p:nvCxnSpPr>
        <p:spPr bwMode="auto">
          <a:xfrm>
            <a:off x="3094038" y="2009775"/>
            <a:ext cx="2936875" cy="506413"/>
          </a:xfrm>
          <a:prstGeom prst="bentConnector3">
            <a:avLst>
              <a:gd name="adj1" fmla="val 50000"/>
            </a:avLst>
          </a:prstGeom>
          <a:noFill/>
          <a:ln w="36000">
            <a:solidFill>
              <a:srgbClr val="49A94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nvGrpSpPr>
          <p:cNvPr id="15371" name="Group 16"/>
          <p:cNvGrpSpPr>
            <a:grpSpLocks/>
          </p:cNvGrpSpPr>
          <p:nvPr/>
        </p:nvGrpSpPr>
        <p:grpSpPr bwMode="auto">
          <a:xfrm>
            <a:off x="5132388" y="1535113"/>
            <a:ext cx="1793875" cy="977900"/>
            <a:chOff x="3564" y="1066"/>
            <a:chExt cx="1246" cy="679"/>
          </a:xfrm>
        </p:grpSpPr>
        <p:sp>
          <p:nvSpPr>
            <p:cNvPr id="15405" name="Rectangle 17"/>
            <p:cNvSpPr>
              <a:spLocks noChangeArrowheads="1"/>
            </p:cNvSpPr>
            <p:nvPr/>
          </p:nvSpPr>
          <p:spPr bwMode="auto">
            <a:xfrm>
              <a:off x="3564" y="1066"/>
              <a:ext cx="1090" cy="453"/>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Officers</a:t>
              </a:r>
            </a:p>
          </p:txBody>
        </p:sp>
        <p:sp>
          <p:nvSpPr>
            <p:cNvPr id="15406" name="Rectangle 18"/>
            <p:cNvSpPr>
              <a:spLocks noChangeArrowheads="1"/>
            </p:cNvSpPr>
            <p:nvPr/>
          </p:nvSpPr>
          <p:spPr bwMode="auto">
            <a:xfrm>
              <a:off x="3642" y="1180"/>
              <a:ext cx="1090" cy="453"/>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Officers</a:t>
              </a:r>
            </a:p>
          </p:txBody>
        </p:sp>
        <p:sp>
          <p:nvSpPr>
            <p:cNvPr id="15407" name="Rectangle 19"/>
            <p:cNvSpPr>
              <a:spLocks noChangeArrowheads="1"/>
            </p:cNvSpPr>
            <p:nvPr/>
          </p:nvSpPr>
          <p:spPr bwMode="auto">
            <a:xfrm>
              <a:off x="3720" y="1293"/>
              <a:ext cx="1090" cy="453"/>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25 Officers</a:t>
              </a:r>
            </a:p>
          </p:txBody>
        </p:sp>
      </p:grpSp>
      <p:cxnSp>
        <p:nvCxnSpPr>
          <p:cNvPr id="15372" name="AutoShape 20"/>
          <p:cNvCxnSpPr>
            <a:cxnSpLocks noChangeShapeType="1"/>
            <a:stCxn id="15367" idx="3"/>
          </p:cNvCxnSpPr>
          <p:nvPr/>
        </p:nvCxnSpPr>
        <p:spPr bwMode="auto">
          <a:xfrm>
            <a:off x="4273550" y="1682750"/>
            <a:ext cx="860425" cy="342900"/>
          </a:xfrm>
          <a:prstGeom prst="bentConnector3">
            <a:avLst>
              <a:gd name="adj1" fmla="val 50000"/>
            </a:avLst>
          </a:prstGeom>
          <a:noFill/>
          <a:ln w="36000">
            <a:solidFill>
              <a:srgbClr val="49A94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nvGrpSpPr>
          <p:cNvPr id="15373" name="Group 21"/>
          <p:cNvGrpSpPr>
            <a:grpSpLocks/>
          </p:cNvGrpSpPr>
          <p:nvPr/>
        </p:nvGrpSpPr>
        <p:grpSpPr bwMode="auto">
          <a:xfrm>
            <a:off x="5943600" y="3395663"/>
            <a:ext cx="2447925" cy="1533525"/>
            <a:chOff x="4127" y="2358"/>
            <a:chExt cx="1700" cy="1065"/>
          </a:xfrm>
        </p:grpSpPr>
        <p:sp>
          <p:nvSpPr>
            <p:cNvPr id="15400" name="Rectangle 22"/>
            <p:cNvSpPr>
              <a:spLocks noChangeArrowheads="1"/>
            </p:cNvSpPr>
            <p:nvPr/>
          </p:nvSpPr>
          <p:spPr bwMode="auto">
            <a:xfrm>
              <a:off x="4127" y="2358"/>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spcBef>
                  <a:spcPct val="50000"/>
                </a:spcBef>
                <a:buClrTx/>
                <a:buFontTx/>
                <a:buNone/>
              </a:pPr>
              <a:endParaRPr lang="de-DE" altLang="de-DE">
                <a:solidFill>
                  <a:schemeClr val="tx1"/>
                </a:solidFill>
              </a:endParaRPr>
            </a:p>
          </p:txBody>
        </p:sp>
        <p:sp>
          <p:nvSpPr>
            <p:cNvPr id="15401" name="Rectangle 23"/>
            <p:cNvSpPr>
              <a:spLocks noChangeArrowheads="1"/>
            </p:cNvSpPr>
            <p:nvPr/>
          </p:nvSpPr>
          <p:spPr bwMode="auto">
            <a:xfrm>
              <a:off x="4240" y="2494"/>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spcBef>
                  <a:spcPct val="50000"/>
                </a:spcBef>
                <a:buClrTx/>
                <a:buFontTx/>
                <a:buNone/>
              </a:pPr>
              <a:endParaRPr lang="de-DE" altLang="de-DE">
                <a:solidFill>
                  <a:schemeClr val="tx1"/>
                </a:solidFill>
              </a:endParaRPr>
            </a:p>
          </p:txBody>
        </p:sp>
        <p:sp>
          <p:nvSpPr>
            <p:cNvPr id="15402" name="Rectangle 24"/>
            <p:cNvSpPr>
              <a:spLocks noChangeArrowheads="1"/>
            </p:cNvSpPr>
            <p:nvPr/>
          </p:nvSpPr>
          <p:spPr bwMode="auto">
            <a:xfrm>
              <a:off x="4354" y="2630"/>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Local</a:t>
              </a:r>
            </a:p>
            <a:p>
              <a:pPr algn="ctr">
                <a:lnSpc>
                  <a:spcPct val="98000"/>
                </a:lnSpc>
                <a:spcBef>
                  <a:spcPct val="50000"/>
                </a:spcBef>
                <a:buClrTx/>
                <a:buFontTx/>
                <a:buNone/>
              </a:pPr>
              <a:r>
                <a:rPr lang="en-US" altLang="de-DE">
                  <a:solidFill>
                    <a:srgbClr val="FFFFFF"/>
                  </a:solidFill>
                  <a:latin typeface="DejaVu Sans" pitchFamily="34" charset="0"/>
                </a:rPr>
                <a:t>Chapters</a:t>
              </a:r>
            </a:p>
          </p:txBody>
        </p:sp>
        <p:sp>
          <p:nvSpPr>
            <p:cNvPr id="15403" name="Rectangle 25"/>
            <p:cNvSpPr>
              <a:spLocks noChangeArrowheads="1"/>
            </p:cNvSpPr>
            <p:nvPr/>
          </p:nvSpPr>
          <p:spPr bwMode="auto">
            <a:xfrm>
              <a:off x="4467" y="2744"/>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Local</a:t>
              </a:r>
            </a:p>
            <a:p>
              <a:pPr algn="ctr">
                <a:lnSpc>
                  <a:spcPct val="98000"/>
                </a:lnSpc>
                <a:spcBef>
                  <a:spcPct val="50000"/>
                </a:spcBef>
                <a:buClrTx/>
                <a:buFontTx/>
                <a:buNone/>
              </a:pPr>
              <a:r>
                <a:rPr lang="en-US" altLang="de-DE">
                  <a:solidFill>
                    <a:srgbClr val="FFFFFF"/>
                  </a:solidFill>
                  <a:latin typeface="DejaVu Sans" pitchFamily="34" charset="0"/>
                </a:rPr>
                <a:t>Chapters</a:t>
              </a:r>
            </a:p>
          </p:txBody>
        </p:sp>
        <p:sp>
          <p:nvSpPr>
            <p:cNvPr id="15404" name="Rectangle 26"/>
            <p:cNvSpPr>
              <a:spLocks noChangeArrowheads="1"/>
            </p:cNvSpPr>
            <p:nvPr/>
          </p:nvSpPr>
          <p:spPr bwMode="auto">
            <a:xfrm>
              <a:off x="4581" y="2857"/>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Foundation</a:t>
              </a:r>
            </a:p>
            <a:p>
              <a:pPr algn="ctr">
                <a:lnSpc>
                  <a:spcPct val="98000"/>
                </a:lnSpc>
                <a:spcBef>
                  <a:spcPct val="50000"/>
                </a:spcBef>
                <a:buClrTx/>
                <a:buFontTx/>
                <a:buNone/>
              </a:pPr>
              <a:r>
                <a:rPr lang="en-US" altLang="de-DE">
                  <a:solidFill>
                    <a:srgbClr val="FFFFFF"/>
                  </a:solidFill>
                  <a:latin typeface="DejaVu Sans" pitchFamily="34" charset="0"/>
                </a:rPr>
                <a:t>Projects</a:t>
              </a:r>
            </a:p>
          </p:txBody>
        </p:sp>
      </p:grpSp>
      <p:grpSp>
        <p:nvGrpSpPr>
          <p:cNvPr id="15374" name="Group 27"/>
          <p:cNvGrpSpPr>
            <a:grpSpLocks/>
          </p:cNvGrpSpPr>
          <p:nvPr/>
        </p:nvGrpSpPr>
        <p:grpSpPr bwMode="auto">
          <a:xfrm>
            <a:off x="3529013" y="3376613"/>
            <a:ext cx="2120900" cy="1143000"/>
            <a:chOff x="2451" y="2345"/>
            <a:chExt cx="1473" cy="793"/>
          </a:xfrm>
        </p:grpSpPr>
        <p:sp>
          <p:nvSpPr>
            <p:cNvPr id="15397" name="Rectangle 28"/>
            <p:cNvSpPr>
              <a:spLocks noChangeArrowheads="1"/>
            </p:cNvSpPr>
            <p:nvPr/>
          </p:nvSpPr>
          <p:spPr bwMode="auto">
            <a:xfrm>
              <a:off x="2451" y="2345"/>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Committees</a:t>
              </a:r>
            </a:p>
          </p:txBody>
        </p:sp>
        <p:sp>
          <p:nvSpPr>
            <p:cNvPr id="15398" name="Rectangle 29"/>
            <p:cNvSpPr>
              <a:spLocks noChangeArrowheads="1"/>
            </p:cNvSpPr>
            <p:nvPr/>
          </p:nvSpPr>
          <p:spPr bwMode="auto">
            <a:xfrm>
              <a:off x="2565" y="2458"/>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Committees</a:t>
              </a:r>
            </a:p>
          </p:txBody>
        </p:sp>
        <p:sp>
          <p:nvSpPr>
            <p:cNvPr id="15399" name="Rectangle 30"/>
            <p:cNvSpPr>
              <a:spLocks noChangeArrowheads="1"/>
            </p:cNvSpPr>
            <p:nvPr/>
          </p:nvSpPr>
          <p:spPr bwMode="auto">
            <a:xfrm>
              <a:off x="2678" y="2572"/>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Committees</a:t>
              </a:r>
            </a:p>
          </p:txBody>
        </p:sp>
      </p:grpSp>
      <p:cxnSp>
        <p:nvCxnSpPr>
          <p:cNvPr id="15375" name="AutoShape 31"/>
          <p:cNvCxnSpPr>
            <a:cxnSpLocks noChangeShapeType="1"/>
          </p:cNvCxnSpPr>
          <p:nvPr/>
        </p:nvCxnSpPr>
        <p:spPr bwMode="auto">
          <a:xfrm flipH="1">
            <a:off x="4591050" y="2516188"/>
            <a:ext cx="1438275" cy="862012"/>
          </a:xfrm>
          <a:prstGeom prst="bentConnector3">
            <a:avLst>
              <a:gd name="adj1" fmla="val 50000"/>
            </a:avLst>
          </a:prstGeom>
          <a:noFill/>
          <a:ln w="36000">
            <a:solidFill>
              <a:srgbClr val="49A94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5376" name="AutoShape 32"/>
          <p:cNvSpPr>
            <a:spLocks noChangeArrowheads="1"/>
          </p:cNvSpPr>
          <p:nvPr/>
        </p:nvSpPr>
        <p:spPr bwMode="auto">
          <a:xfrm>
            <a:off x="396875" y="5268913"/>
            <a:ext cx="8328025" cy="817562"/>
          </a:xfrm>
          <a:prstGeom prst="roundRect">
            <a:avLst>
              <a:gd name="adj" fmla="val 176"/>
            </a:avLst>
          </a:prstGeom>
          <a:solidFill>
            <a:srgbClr val="990000"/>
          </a:solidFill>
          <a:ln w="9525">
            <a:solidFill>
              <a:srgbClr val="49A94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4934" rIns="81639" bIns="40820" anchor="ctr" anchorCtr="1"/>
          <a:lstStyle>
            <a:lvl1pPr>
              <a:spcBef>
                <a:spcPct val="35000"/>
              </a:spcBef>
              <a:buClr>
                <a:srgbClr val="CC0000"/>
              </a:buClr>
              <a:buFont typeface="Wingdings" pitchFamily="2" charset="2"/>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solidFill>
                  <a:srgbClr val="000072"/>
                </a:solidFill>
                <a:latin typeface="Calibri" pitchFamily="34" charset="0"/>
              </a:defRPr>
            </a:lvl1pPr>
            <a:lvl2pPr marL="742950" indent="-285750">
              <a:spcBef>
                <a:spcPct val="35000"/>
              </a:spcBef>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solidFill>
                  <a:srgbClr val="000072"/>
                </a:solidFill>
                <a:latin typeface="Calibri" pitchFamily="34" charset="0"/>
              </a:defRPr>
            </a:lvl3pPr>
            <a:lvl4pPr marL="1600200" indent="-228600">
              <a:spcBef>
                <a:spcPct val="35000"/>
              </a:spcBef>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solidFill>
                  <a:srgbClr val="000072"/>
                </a:solidFill>
                <a:latin typeface="Calibri" pitchFamily="34" charset="0"/>
              </a:defRPr>
            </a:lvl4pPr>
            <a:lvl5pPr marL="2057400" indent="-228600">
              <a:spcBef>
                <a:spcPct val="35000"/>
              </a:spcBef>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dirty="0">
                <a:solidFill>
                  <a:srgbClr val="FFFFFF"/>
                </a:solidFill>
                <a:latin typeface="DejaVu Sans" pitchFamily="34" charset="0"/>
              </a:rPr>
              <a:t>elected </a:t>
            </a:r>
            <a:r>
              <a:rPr lang="en-US" altLang="de-DE" dirty="0" smtClean="0">
                <a:solidFill>
                  <a:srgbClr val="FFFFFF"/>
                </a:solidFill>
                <a:latin typeface="DejaVu Sans" pitchFamily="34" charset="0"/>
              </a:rPr>
              <a:t>by membership</a:t>
            </a:r>
            <a:r>
              <a:rPr lang="en-US" altLang="de-DE" dirty="0">
                <a:solidFill>
                  <a:srgbClr val="FFFFFF"/>
                </a:solidFill>
                <a:latin typeface="DejaVu Sans" pitchFamily="34" charset="0"/>
              </a:rPr>
              <a:t>		      </a:t>
            </a:r>
          </a:p>
        </p:txBody>
      </p:sp>
      <p:sp>
        <p:nvSpPr>
          <p:cNvPr id="15377" name="Rectangle 33"/>
          <p:cNvSpPr>
            <a:spLocks noChangeArrowheads="1"/>
          </p:cNvSpPr>
          <p:nvPr/>
        </p:nvSpPr>
        <p:spPr bwMode="auto">
          <a:xfrm>
            <a:off x="534988" y="2136775"/>
            <a:ext cx="1285875" cy="654050"/>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lr>
                <a:srgbClr val="CC0000"/>
              </a:buClr>
              <a:buFont typeface="Wingdings" pitchFamily="2" charset="2"/>
              <a:buChar char="§"/>
              <a:tabLst>
                <a:tab pos="655638" algn="l"/>
              </a:tabLst>
              <a:defRPr>
                <a:solidFill>
                  <a:srgbClr val="000072"/>
                </a:solidFill>
                <a:latin typeface="Calibri" pitchFamily="34" charset="0"/>
              </a:defRPr>
            </a:lvl1pPr>
            <a:lvl2pPr marL="742950" indent="-285750">
              <a:spcBef>
                <a:spcPct val="35000"/>
              </a:spcBef>
              <a:buChar char="–"/>
              <a:tabLst>
                <a:tab pos="655638"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Lst>
              <a:defRPr>
                <a:solidFill>
                  <a:srgbClr val="000072"/>
                </a:solidFill>
                <a:latin typeface="Calibri" pitchFamily="34" charset="0"/>
              </a:defRPr>
            </a:lvl3pPr>
            <a:lvl4pPr marL="1600200" indent="-228600">
              <a:spcBef>
                <a:spcPct val="35000"/>
              </a:spcBef>
              <a:buChar char="–"/>
              <a:tabLst>
                <a:tab pos="655638" algn="l"/>
              </a:tabLst>
              <a:defRPr>
                <a:solidFill>
                  <a:srgbClr val="000072"/>
                </a:solidFill>
                <a:latin typeface="Calibri" pitchFamily="34" charset="0"/>
              </a:defRPr>
            </a:lvl4pPr>
            <a:lvl5pPr marL="2057400" indent="-228600">
              <a:spcBef>
                <a:spcPct val="35000"/>
              </a:spcBef>
              <a:buChar char="»"/>
              <a:tabLst>
                <a:tab pos="655638"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Executive</a:t>
            </a:r>
            <a:br>
              <a:rPr lang="en-US" altLang="de-DE">
                <a:solidFill>
                  <a:srgbClr val="FFFFFF"/>
                </a:solidFill>
                <a:latin typeface="DejaVu Sans" pitchFamily="34" charset="0"/>
              </a:rPr>
            </a:br>
            <a:r>
              <a:rPr lang="en-US" altLang="de-DE">
                <a:solidFill>
                  <a:srgbClr val="FFFFFF"/>
                </a:solidFill>
                <a:latin typeface="DejaVu Sans" pitchFamily="34" charset="0"/>
              </a:rPr>
              <a:t>Director</a:t>
            </a:r>
          </a:p>
        </p:txBody>
      </p:sp>
      <p:cxnSp>
        <p:nvCxnSpPr>
          <p:cNvPr id="15378" name="AutoShape 34"/>
          <p:cNvCxnSpPr>
            <a:cxnSpLocks noChangeShapeType="1"/>
            <a:stCxn id="15367" idx="1"/>
            <a:endCxn id="15376" idx="1"/>
          </p:cNvCxnSpPr>
          <p:nvPr/>
        </p:nvCxnSpPr>
        <p:spPr bwMode="auto">
          <a:xfrm flipH="1">
            <a:off x="396875" y="1682750"/>
            <a:ext cx="1519238" cy="3994150"/>
          </a:xfrm>
          <a:prstGeom prst="bentConnector3">
            <a:avLst>
              <a:gd name="adj1" fmla="val 50000"/>
            </a:avLst>
          </a:prstGeom>
          <a:noFill/>
          <a:ln w="36000">
            <a:solidFill>
              <a:srgbClr val="49A94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5379" name="AutoShape 35"/>
          <p:cNvSpPr>
            <a:spLocks noChangeArrowheads="1"/>
          </p:cNvSpPr>
          <p:nvPr/>
        </p:nvSpPr>
        <p:spPr bwMode="auto">
          <a:xfrm>
            <a:off x="519113" y="5437188"/>
            <a:ext cx="2124075" cy="488950"/>
          </a:xfrm>
          <a:prstGeom prst="roundRect">
            <a:avLst>
              <a:gd name="adj" fmla="val 16667"/>
            </a:avLst>
          </a:prstGeom>
          <a:solidFill>
            <a:srgbClr val="990000"/>
          </a:solidFill>
          <a:ln w="9525">
            <a:solidFill>
              <a:schemeClr val="bg1">
                <a:lumMod val="85000"/>
              </a:schemeClr>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55221" rIns="81639" bIns="40820" anchor="ctr"/>
          <a:lstStyle>
            <a:lvl1pPr>
              <a:spcBef>
                <a:spcPct val="35000"/>
              </a:spcBef>
              <a:buClr>
                <a:srgbClr val="CC0000"/>
              </a:buClr>
              <a:buFont typeface="Wingdings" pitchFamily="2" charset="2"/>
              <a:buChar char="§"/>
              <a:tabLst>
                <a:tab pos="655638" algn="l"/>
                <a:tab pos="1312863" algn="l"/>
                <a:tab pos="1968500" algn="l"/>
              </a:tabLst>
              <a:defRPr>
                <a:solidFill>
                  <a:srgbClr val="000072"/>
                </a:solidFill>
                <a:latin typeface="Calibri" pitchFamily="34" charset="0"/>
              </a:defRPr>
            </a:lvl1pPr>
            <a:lvl2pPr marL="742950" indent="-285750">
              <a:spcBef>
                <a:spcPct val="35000"/>
              </a:spcBef>
              <a:buChar char="–"/>
              <a:tabLst>
                <a:tab pos="655638" algn="l"/>
                <a:tab pos="1312863" algn="l"/>
                <a:tab pos="1968500"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 pos="1968500" algn="l"/>
              </a:tabLst>
              <a:defRPr>
                <a:solidFill>
                  <a:srgbClr val="000072"/>
                </a:solidFill>
                <a:latin typeface="Calibri" pitchFamily="34" charset="0"/>
              </a:defRPr>
            </a:lvl3pPr>
            <a:lvl4pPr marL="1600200" indent="-228600">
              <a:spcBef>
                <a:spcPct val="35000"/>
              </a:spcBef>
              <a:buChar char="–"/>
              <a:tabLst>
                <a:tab pos="655638" algn="l"/>
                <a:tab pos="1312863" algn="l"/>
                <a:tab pos="1968500" algn="l"/>
              </a:tabLst>
              <a:defRPr>
                <a:solidFill>
                  <a:srgbClr val="000072"/>
                </a:solidFill>
                <a:latin typeface="Calibri" pitchFamily="34" charset="0"/>
              </a:defRPr>
            </a:lvl4pPr>
            <a:lvl5pPr marL="2057400" indent="-228600">
              <a:spcBef>
                <a:spcPct val="35000"/>
              </a:spcBef>
              <a:buChar char="»"/>
              <a:tabLst>
                <a:tab pos="655638" algn="l"/>
                <a:tab pos="1312863" algn="l"/>
                <a:tab pos="1968500"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9pPr>
          </a:lstStyle>
          <a:p>
            <a:pPr algn="ctr">
              <a:spcBef>
                <a:spcPct val="50000"/>
              </a:spcBef>
              <a:buClrTx/>
              <a:buFontTx/>
              <a:buNone/>
            </a:pPr>
            <a:r>
              <a:rPr lang="en-US" altLang="de-DE">
                <a:solidFill>
                  <a:srgbClr val="FFFFFF"/>
                </a:solidFill>
              </a:rPr>
              <a:t>91 Charter Members </a:t>
            </a:r>
          </a:p>
        </p:txBody>
      </p:sp>
      <p:sp>
        <p:nvSpPr>
          <p:cNvPr id="15380" name="Text Box 36"/>
          <p:cNvSpPr txBox="1">
            <a:spLocks noChangeArrowheads="1"/>
          </p:cNvSpPr>
          <p:nvPr/>
        </p:nvSpPr>
        <p:spPr bwMode="auto">
          <a:xfrm>
            <a:off x="1781175" y="1047750"/>
            <a:ext cx="2609850"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49A94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4934" rIns="81639" bIns="40820"/>
          <a:lstStyle>
            <a:lvl1pPr>
              <a:spcBef>
                <a:spcPct val="35000"/>
              </a:spcBef>
              <a:buClr>
                <a:srgbClr val="CC0000"/>
              </a:buClr>
              <a:buFont typeface="Wingdings" pitchFamily="2" charset="2"/>
              <a:buChar char="§"/>
              <a:tabLst>
                <a:tab pos="723900" algn="l"/>
                <a:tab pos="1447800" algn="l"/>
                <a:tab pos="2171700" algn="l"/>
              </a:tabLst>
              <a:defRPr>
                <a:solidFill>
                  <a:srgbClr val="000072"/>
                </a:solidFill>
                <a:latin typeface="Calibri" pitchFamily="34" charset="0"/>
              </a:defRPr>
            </a:lvl1pPr>
            <a:lvl2pPr marL="742950" indent="-285750">
              <a:spcBef>
                <a:spcPct val="35000"/>
              </a:spcBef>
              <a:buChar char="–"/>
              <a:tabLst>
                <a:tab pos="723900" algn="l"/>
                <a:tab pos="1447800" algn="l"/>
                <a:tab pos="2171700"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723900" algn="l"/>
                <a:tab pos="1447800" algn="l"/>
                <a:tab pos="2171700" algn="l"/>
              </a:tabLst>
              <a:defRPr>
                <a:solidFill>
                  <a:srgbClr val="000072"/>
                </a:solidFill>
                <a:latin typeface="Calibri" pitchFamily="34" charset="0"/>
              </a:defRPr>
            </a:lvl3pPr>
            <a:lvl4pPr marL="1600200" indent="-228600">
              <a:spcBef>
                <a:spcPct val="35000"/>
              </a:spcBef>
              <a:buChar char="–"/>
              <a:tabLst>
                <a:tab pos="723900" algn="l"/>
                <a:tab pos="1447800" algn="l"/>
                <a:tab pos="2171700" algn="l"/>
              </a:tabLst>
              <a:defRPr>
                <a:solidFill>
                  <a:srgbClr val="000072"/>
                </a:solidFill>
                <a:latin typeface="Calibri" pitchFamily="34" charset="0"/>
              </a:defRPr>
            </a:lvl4pPr>
            <a:lvl5pPr marL="2057400" indent="-228600">
              <a:spcBef>
                <a:spcPct val="35000"/>
              </a:spcBef>
              <a:buChar char="»"/>
              <a:tabLst>
                <a:tab pos="723900" algn="l"/>
                <a:tab pos="1447800" algn="l"/>
                <a:tab pos="2171700"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723900" algn="l"/>
                <a:tab pos="1447800" algn="l"/>
                <a:tab pos="2171700"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723900" algn="l"/>
                <a:tab pos="1447800" algn="l"/>
                <a:tab pos="2171700"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723900" algn="l"/>
                <a:tab pos="1447800" algn="l"/>
                <a:tab pos="2171700"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723900" algn="l"/>
                <a:tab pos="1447800" algn="l"/>
                <a:tab pos="2171700"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chemeClr val="bg1">
                    <a:lumMod val="85000"/>
                  </a:schemeClr>
                </a:solidFill>
                <a:latin typeface="DejaVu Sans" pitchFamily="34" charset="0"/>
              </a:rPr>
              <a:t>Charter Members vote</a:t>
            </a:r>
          </a:p>
        </p:txBody>
      </p:sp>
      <p:sp>
        <p:nvSpPr>
          <p:cNvPr id="15381" name="Text Box 37"/>
          <p:cNvSpPr txBox="1">
            <a:spLocks noChangeArrowheads="1"/>
          </p:cNvSpPr>
          <p:nvPr/>
        </p:nvSpPr>
        <p:spPr bwMode="auto">
          <a:xfrm>
            <a:off x="1725613" y="2162175"/>
            <a:ext cx="1420812" cy="322263"/>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9525">
                <a:solidFill>
                  <a:srgbClr val="49A94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4934" rIns="81639" bIns="40820"/>
          <a:lstStyle>
            <a:lvl1pPr>
              <a:spcBef>
                <a:spcPct val="35000"/>
              </a:spcBef>
              <a:buClr>
                <a:srgbClr val="CC0000"/>
              </a:buClr>
              <a:buFont typeface="Wingdings" pitchFamily="2" charset="2"/>
              <a:buChar char="§"/>
              <a:tabLst>
                <a:tab pos="723900" algn="l"/>
                <a:tab pos="1447800" algn="l"/>
              </a:tabLst>
              <a:defRPr>
                <a:solidFill>
                  <a:srgbClr val="000072"/>
                </a:solidFill>
                <a:latin typeface="Calibri" pitchFamily="34" charset="0"/>
              </a:defRPr>
            </a:lvl1pPr>
            <a:lvl2pPr marL="742950" indent="-285750">
              <a:spcBef>
                <a:spcPct val="35000"/>
              </a:spcBef>
              <a:buChar char="–"/>
              <a:tabLst>
                <a:tab pos="723900" algn="l"/>
                <a:tab pos="1447800"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723900" algn="l"/>
                <a:tab pos="1447800" algn="l"/>
              </a:tabLst>
              <a:defRPr>
                <a:solidFill>
                  <a:srgbClr val="000072"/>
                </a:solidFill>
                <a:latin typeface="Calibri" pitchFamily="34" charset="0"/>
              </a:defRPr>
            </a:lvl3pPr>
            <a:lvl4pPr marL="1600200" indent="-228600">
              <a:spcBef>
                <a:spcPct val="35000"/>
              </a:spcBef>
              <a:buChar char="–"/>
              <a:tabLst>
                <a:tab pos="723900" algn="l"/>
                <a:tab pos="1447800" algn="l"/>
              </a:tabLst>
              <a:defRPr>
                <a:solidFill>
                  <a:srgbClr val="000072"/>
                </a:solidFill>
                <a:latin typeface="Calibri" pitchFamily="34" charset="0"/>
              </a:defRPr>
            </a:lvl4pPr>
            <a:lvl5pPr marL="2057400" indent="-228600">
              <a:spcBef>
                <a:spcPct val="35000"/>
              </a:spcBef>
              <a:buChar char="»"/>
              <a:tabLst>
                <a:tab pos="723900" algn="l"/>
                <a:tab pos="1447800"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chemeClr val="bg1">
                    <a:lumMod val="85000"/>
                  </a:schemeClr>
                </a:solidFill>
                <a:latin typeface="DejaVu Sans" pitchFamily="34" charset="0"/>
              </a:rPr>
              <a:t>appoints</a:t>
            </a:r>
          </a:p>
        </p:txBody>
      </p:sp>
      <p:sp>
        <p:nvSpPr>
          <p:cNvPr id="15382" name="Text Box 38"/>
          <p:cNvSpPr txBox="1">
            <a:spLocks noChangeArrowheads="1"/>
          </p:cNvSpPr>
          <p:nvPr/>
        </p:nvSpPr>
        <p:spPr bwMode="auto">
          <a:xfrm>
            <a:off x="5995988" y="2562225"/>
            <a:ext cx="1477962" cy="322263"/>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9525">
                <a:solidFill>
                  <a:srgbClr val="49A94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4934" rIns="81639" bIns="40820"/>
          <a:lstStyle>
            <a:lvl1pPr>
              <a:spcBef>
                <a:spcPct val="35000"/>
              </a:spcBef>
              <a:buClr>
                <a:srgbClr val="CC0000"/>
              </a:buClr>
              <a:buFont typeface="Wingdings" pitchFamily="2" charset="2"/>
              <a:buChar char="§"/>
              <a:tabLst>
                <a:tab pos="723900" algn="l"/>
                <a:tab pos="1447800" algn="l"/>
              </a:tabLst>
              <a:defRPr>
                <a:solidFill>
                  <a:srgbClr val="000072"/>
                </a:solidFill>
                <a:latin typeface="Calibri" pitchFamily="34" charset="0"/>
              </a:defRPr>
            </a:lvl1pPr>
            <a:lvl2pPr marL="742950" indent="-285750">
              <a:spcBef>
                <a:spcPct val="35000"/>
              </a:spcBef>
              <a:buChar char="–"/>
              <a:tabLst>
                <a:tab pos="723900" algn="l"/>
                <a:tab pos="1447800"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723900" algn="l"/>
                <a:tab pos="1447800" algn="l"/>
              </a:tabLst>
              <a:defRPr>
                <a:solidFill>
                  <a:srgbClr val="000072"/>
                </a:solidFill>
                <a:latin typeface="Calibri" pitchFamily="34" charset="0"/>
              </a:defRPr>
            </a:lvl3pPr>
            <a:lvl4pPr marL="1600200" indent="-228600">
              <a:spcBef>
                <a:spcPct val="35000"/>
              </a:spcBef>
              <a:buChar char="–"/>
              <a:tabLst>
                <a:tab pos="723900" algn="l"/>
                <a:tab pos="1447800" algn="l"/>
              </a:tabLst>
              <a:defRPr>
                <a:solidFill>
                  <a:srgbClr val="000072"/>
                </a:solidFill>
                <a:latin typeface="Calibri" pitchFamily="34" charset="0"/>
              </a:defRPr>
            </a:lvl4pPr>
            <a:lvl5pPr marL="2057400" indent="-228600">
              <a:spcBef>
                <a:spcPct val="35000"/>
              </a:spcBef>
              <a:buChar char="»"/>
              <a:tabLst>
                <a:tab pos="723900" algn="l"/>
                <a:tab pos="1447800"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chemeClr val="bg1">
                    <a:lumMod val="85000"/>
                  </a:schemeClr>
                </a:solidFill>
                <a:latin typeface="DejaVu Sans" pitchFamily="34" charset="0"/>
              </a:rPr>
              <a:t>represent</a:t>
            </a:r>
          </a:p>
        </p:txBody>
      </p:sp>
      <p:sp>
        <p:nvSpPr>
          <p:cNvPr id="15383" name="AutoShape 39"/>
          <p:cNvSpPr>
            <a:spLocks noChangeArrowheads="1"/>
          </p:cNvSpPr>
          <p:nvPr/>
        </p:nvSpPr>
        <p:spPr bwMode="auto">
          <a:xfrm>
            <a:off x="6437313" y="5421313"/>
            <a:ext cx="2122487" cy="488950"/>
          </a:xfrm>
          <a:prstGeom prst="roundRect">
            <a:avLst>
              <a:gd name="adj" fmla="val 16667"/>
            </a:avLst>
          </a:prstGeom>
          <a:solidFill>
            <a:srgbClr val="990000"/>
          </a:solidFill>
          <a:ln w="9525">
            <a:solidFill>
              <a:schemeClr val="bg1">
                <a:lumMod val="85000"/>
              </a:schemeClr>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55221" rIns="81639" bIns="40820" anchor="ctr"/>
          <a:lstStyle>
            <a:lvl1pPr>
              <a:spcBef>
                <a:spcPct val="35000"/>
              </a:spcBef>
              <a:buClr>
                <a:srgbClr val="CC0000"/>
              </a:buClr>
              <a:buFont typeface="Wingdings" pitchFamily="2" charset="2"/>
              <a:buChar char="§"/>
              <a:tabLst>
                <a:tab pos="655638" algn="l"/>
                <a:tab pos="1312863" algn="l"/>
                <a:tab pos="1968500" algn="l"/>
              </a:tabLst>
              <a:defRPr>
                <a:solidFill>
                  <a:srgbClr val="000072"/>
                </a:solidFill>
                <a:latin typeface="Calibri" pitchFamily="34" charset="0"/>
              </a:defRPr>
            </a:lvl1pPr>
            <a:lvl2pPr marL="742950" indent="-285750">
              <a:spcBef>
                <a:spcPct val="35000"/>
              </a:spcBef>
              <a:buChar char="–"/>
              <a:tabLst>
                <a:tab pos="655638" algn="l"/>
                <a:tab pos="1312863" algn="l"/>
                <a:tab pos="1968500"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 pos="1968500" algn="l"/>
              </a:tabLst>
              <a:defRPr>
                <a:solidFill>
                  <a:srgbClr val="000072"/>
                </a:solidFill>
                <a:latin typeface="Calibri" pitchFamily="34" charset="0"/>
              </a:defRPr>
            </a:lvl3pPr>
            <a:lvl4pPr marL="1600200" indent="-228600">
              <a:spcBef>
                <a:spcPct val="35000"/>
              </a:spcBef>
              <a:buChar char="–"/>
              <a:tabLst>
                <a:tab pos="655638" algn="l"/>
                <a:tab pos="1312863" algn="l"/>
                <a:tab pos="1968500" algn="l"/>
              </a:tabLst>
              <a:defRPr>
                <a:solidFill>
                  <a:srgbClr val="000072"/>
                </a:solidFill>
                <a:latin typeface="Calibri" pitchFamily="34" charset="0"/>
              </a:defRPr>
            </a:lvl4pPr>
            <a:lvl5pPr marL="2057400" indent="-228600">
              <a:spcBef>
                <a:spcPct val="35000"/>
              </a:spcBef>
              <a:buChar char="»"/>
              <a:tabLst>
                <a:tab pos="655638" algn="l"/>
                <a:tab pos="1312863" algn="l"/>
                <a:tab pos="1968500"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9pPr>
          </a:lstStyle>
          <a:p>
            <a:pPr algn="ctr">
              <a:spcBef>
                <a:spcPct val="50000"/>
              </a:spcBef>
              <a:buClrTx/>
              <a:buFontTx/>
              <a:buNone/>
            </a:pPr>
            <a:r>
              <a:rPr lang="en-US" altLang="de-DE">
                <a:solidFill>
                  <a:srgbClr val="FFFFFF"/>
                </a:solidFill>
              </a:rPr>
              <a:t>Sponsors</a:t>
            </a:r>
          </a:p>
        </p:txBody>
      </p:sp>
      <p:grpSp>
        <p:nvGrpSpPr>
          <p:cNvPr id="15384" name="Group 40"/>
          <p:cNvGrpSpPr>
            <a:grpSpLocks/>
          </p:cNvGrpSpPr>
          <p:nvPr/>
        </p:nvGrpSpPr>
        <p:grpSpPr bwMode="auto">
          <a:xfrm>
            <a:off x="6872288" y="4924425"/>
            <a:ext cx="1319212" cy="374650"/>
            <a:chOff x="4772" y="3419"/>
            <a:chExt cx="917" cy="261"/>
          </a:xfrm>
        </p:grpSpPr>
        <p:sp>
          <p:nvSpPr>
            <p:cNvPr id="15392" name="Line 41"/>
            <p:cNvSpPr>
              <a:spLocks noChangeShapeType="1"/>
            </p:cNvSpPr>
            <p:nvPr/>
          </p:nvSpPr>
          <p:spPr bwMode="auto">
            <a:xfrm flipH="1" flipV="1">
              <a:off x="5678" y="3418"/>
              <a:ext cx="12" cy="263"/>
            </a:xfrm>
            <a:prstGeom prst="line">
              <a:avLst/>
            </a:prstGeom>
            <a:noFill/>
            <a:ln w="360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5393" name="Line 42"/>
            <p:cNvSpPr>
              <a:spLocks noChangeShapeType="1"/>
            </p:cNvSpPr>
            <p:nvPr/>
          </p:nvSpPr>
          <p:spPr bwMode="auto">
            <a:xfrm flipH="1" flipV="1">
              <a:off x="5451" y="3418"/>
              <a:ext cx="12" cy="263"/>
            </a:xfrm>
            <a:prstGeom prst="line">
              <a:avLst/>
            </a:prstGeom>
            <a:noFill/>
            <a:ln w="360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5394" name="Line 43"/>
            <p:cNvSpPr>
              <a:spLocks noChangeShapeType="1"/>
            </p:cNvSpPr>
            <p:nvPr/>
          </p:nvSpPr>
          <p:spPr bwMode="auto">
            <a:xfrm flipH="1" flipV="1">
              <a:off x="5224" y="3418"/>
              <a:ext cx="12" cy="263"/>
            </a:xfrm>
            <a:prstGeom prst="line">
              <a:avLst/>
            </a:prstGeom>
            <a:noFill/>
            <a:ln w="360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5395" name="Line 44"/>
            <p:cNvSpPr>
              <a:spLocks noChangeShapeType="1"/>
            </p:cNvSpPr>
            <p:nvPr/>
          </p:nvSpPr>
          <p:spPr bwMode="auto">
            <a:xfrm flipH="1" flipV="1">
              <a:off x="4998" y="3418"/>
              <a:ext cx="12" cy="263"/>
            </a:xfrm>
            <a:prstGeom prst="line">
              <a:avLst/>
            </a:prstGeom>
            <a:noFill/>
            <a:ln w="360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5396" name="Line 45"/>
            <p:cNvSpPr>
              <a:spLocks noChangeShapeType="1"/>
            </p:cNvSpPr>
            <p:nvPr/>
          </p:nvSpPr>
          <p:spPr bwMode="auto">
            <a:xfrm flipH="1" flipV="1">
              <a:off x="4771" y="3418"/>
              <a:ext cx="12" cy="263"/>
            </a:xfrm>
            <a:prstGeom prst="line">
              <a:avLst/>
            </a:prstGeom>
            <a:noFill/>
            <a:ln w="360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grpSp>
      <p:cxnSp>
        <p:nvCxnSpPr>
          <p:cNvPr id="15385" name="AutoShape 46"/>
          <p:cNvCxnSpPr>
            <a:cxnSpLocks noChangeShapeType="1"/>
            <a:stCxn id="15367" idx="2"/>
          </p:cNvCxnSpPr>
          <p:nvPr/>
        </p:nvCxnSpPr>
        <p:spPr bwMode="auto">
          <a:xfrm flipH="1">
            <a:off x="1958975" y="2009775"/>
            <a:ext cx="1135063" cy="1192213"/>
          </a:xfrm>
          <a:prstGeom prst="bentConnector3">
            <a:avLst>
              <a:gd name="adj1" fmla="val 50000"/>
            </a:avLst>
          </a:prstGeom>
          <a:noFill/>
          <a:ln w="36000">
            <a:solidFill>
              <a:srgbClr val="49A94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nvGrpSpPr>
          <p:cNvPr id="15386" name="Group 47"/>
          <p:cNvGrpSpPr>
            <a:grpSpLocks/>
          </p:cNvGrpSpPr>
          <p:nvPr/>
        </p:nvGrpSpPr>
        <p:grpSpPr bwMode="auto">
          <a:xfrm>
            <a:off x="4129088" y="4508500"/>
            <a:ext cx="1319212" cy="790575"/>
            <a:chOff x="2867" y="3131"/>
            <a:chExt cx="917" cy="549"/>
          </a:xfrm>
        </p:grpSpPr>
        <p:sp>
          <p:nvSpPr>
            <p:cNvPr id="15387" name="Line 48"/>
            <p:cNvSpPr>
              <a:spLocks noChangeShapeType="1"/>
            </p:cNvSpPr>
            <p:nvPr/>
          </p:nvSpPr>
          <p:spPr bwMode="auto">
            <a:xfrm flipH="1" flipV="1">
              <a:off x="3773" y="3130"/>
              <a:ext cx="12" cy="551"/>
            </a:xfrm>
            <a:prstGeom prst="line">
              <a:avLst/>
            </a:prstGeom>
            <a:noFill/>
            <a:ln w="360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5388" name="Line 49"/>
            <p:cNvSpPr>
              <a:spLocks noChangeShapeType="1"/>
            </p:cNvSpPr>
            <p:nvPr/>
          </p:nvSpPr>
          <p:spPr bwMode="auto">
            <a:xfrm flipH="1" flipV="1">
              <a:off x="3546" y="3130"/>
              <a:ext cx="12" cy="551"/>
            </a:xfrm>
            <a:prstGeom prst="line">
              <a:avLst/>
            </a:prstGeom>
            <a:noFill/>
            <a:ln w="360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5389" name="Line 50"/>
            <p:cNvSpPr>
              <a:spLocks noChangeShapeType="1"/>
            </p:cNvSpPr>
            <p:nvPr/>
          </p:nvSpPr>
          <p:spPr bwMode="auto">
            <a:xfrm flipH="1" flipV="1">
              <a:off x="3320" y="3130"/>
              <a:ext cx="12" cy="551"/>
            </a:xfrm>
            <a:prstGeom prst="line">
              <a:avLst/>
            </a:prstGeom>
            <a:noFill/>
            <a:ln w="360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5390" name="Line 51"/>
            <p:cNvSpPr>
              <a:spLocks noChangeShapeType="1"/>
            </p:cNvSpPr>
            <p:nvPr/>
          </p:nvSpPr>
          <p:spPr bwMode="auto">
            <a:xfrm flipH="1" flipV="1">
              <a:off x="3093" y="3130"/>
              <a:ext cx="12" cy="551"/>
            </a:xfrm>
            <a:prstGeom prst="line">
              <a:avLst/>
            </a:prstGeom>
            <a:noFill/>
            <a:ln w="360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5391" name="Line 52"/>
            <p:cNvSpPr>
              <a:spLocks noChangeShapeType="1"/>
            </p:cNvSpPr>
            <p:nvPr/>
          </p:nvSpPr>
          <p:spPr bwMode="auto">
            <a:xfrm flipH="1" flipV="1">
              <a:off x="2866" y="3130"/>
              <a:ext cx="12" cy="551"/>
            </a:xfrm>
            <a:prstGeom prst="line">
              <a:avLst/>
            </a:prstGeom>
            <a:noFill/>
            <a:ln w="360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grpSp>
      <p:sp>
        <p:nvSpPr>
          <p:cNvPr id="55" name="Oval 56"/>
          <p:cNvSpPr>
            <a:spLocks noChangeArrowheads="1"/>
          </p:cNvSpPr>
          <p:nvPr/>
        </p:nvSpPr>
        <p:spPr bwMode="auto">
          <a:xfrm>
            <a:off x="1329329" y="4328201"/>
            <a:ext cx="2563812" cy="1139825"/>
          </a:xfrm>
          <a:prstGeom prst="ellipse">
            <a:avLst/>
          </a:prstGeom>
          <a:solidFill>
            <a:srgbClr val="DDDDDD">
              <a:alpha val="32156"/>
            </a:srgbClr>
          </a:solidFill>
          <a:ln w="38100">
            <a:solidFill>
              <a:srgbClr val="DDDDD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endParaRPr lang="de-AT" altLang="de-DE">
              <a:solidFill>
                <a:schemeClr val="tx1"/>
              </a:solidFill>
            </a:endParaRPr>
          </a:p>
        </p:txBody>
      </p:sp>
    </p:spTree>
    <p:extLst>
      <p:ext uri="{BB962C8B-B14F-4D97-AF65-F5344CB8AC3E}">
        <p14:creationId xmlns:p14="http://schemas.microsoft.com/office/powerpoint/2010/main" val="19922851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34" y="20703"/>
            <a:ext cx="9167933" cy="7077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lstStyle/>
          <a:p>
            <a:r>
              <a:rPr lang="de-DE" dirty="0" smtClean="0"/>
              <a:t>Creative </a:t>
            </a:r>
            <a:r>
              <a:rPr lang="de-DE" dirty="0" err="1" smtClean="0"/>
              <a:t>Commons</a:t>
            </a:r>
            <a:r>
              <a:rPr lang="de-DE" dirty="0" smtClean="0"/>
              <a:t> </a:t>
            </a:r>
            <a:r>
              <a:rPr lang="de-DE" dirty="0" err="1" smtClean="0"/>
              <a:t>Licenses</a:t>
            </a:r>
            <a:endParaRPr lang="de-DE" dirty="0"/>
          </a:p>
        </p:txBody>
      </p:sp>
      <p:sp>
        <p:nvSpPr>
          <p:cNvPr id="3" name="Inhaltsplatzhalter 2"/>
          <p:cNvSpPr>
            <a:spLocks noGrp="1"/>
          </p:cNvSpPr>
          <p:nvPr>
            <p:ph idx="1"/>
          </p:nvPr>
        </p:nvSpPr>
        <p:spPr/>
        <p:txBody>
          <a:bodyPr/>
          <a:lstStyle/>
          <a:p>
            <a:endParaRPr lang="de-DE"/>
          </a:p>
        </p:txBody>
      </p:sp>
      <p:sp>
        <p:nvSpPr>
          <p:cNvPr id="4" name="Rechteck 3"/>
          <p:cNvSpPr/>
          <p:nvPr/>
        </p:nvSpPr>
        <p:spPr>
          <a:xfrm>
            <a:off x="395536" y="6001543"/>
            <a:ext cx="8496944" cy="523220"/>
          </a:xfrm>
          <a:prstGeom prst="rect">
            <a:avLst/>
          </a:prstGeom>
        </p:spPr>
        <p:txBody>
          <a:bodyPr wrap="square">
            <a:spAutoFit/>
          </a:bodyPr>
          <a:lstStyle/>
          <a:p>
            <a:r>
              <a:rPr lang="en-US" sz="1400" dirty="0">
                <a:solidFill>
                  <a:schemeClr val="bg1">
                    <a:lumMod val="95000"/>
                  </a:schemeClr>
                </a:solidFill>
              </a:rPr>
              <a:t>By Joi [CC BY 2.0  (https://creativecommons.org/licenses/by/2.0)], via Wikimedia Commons, </a:t>
            </a:r>
            <a:r>
              <a:rPr lang="en-US" sz="1400" dirty="0">
                <a:solidFill>
                  <a:schemeClr val="bg1">
                    <a:lumMod val="95000"/>
                  </a:schemeClr>
                </a:solidFill>
                <a:hlinkClick r:id="rId3"/>
              </a:rPr>
              <a:t>https://commons.wikimedia.org/wiki/File:Lawrence_Lessig_(9).</a:t>
            </a:r>
            <a:r>
              <a:rPr lang="en-US" sz="1400" dirty="0" smtClean="0">
                <a:solidFill>
                  <a:schemeClr val="bg1">
                    <a:lumMod val="95000"/>
                  </a:schemeClr>
                </a:solidFill>
                <a:hlinkClick r:id="rId3"/>
              </a:rPr>
              <a:t>jpg</a:t>
            </a:r>
            <a:r>
              <a:rPr lang="en-US" sz="1400" dirty="0" smtClean="0">
                <a:solidFill>
                  <a:schemeClr val="bg1">
                    <a:lumMod val="95000"/>
                  </a:schemeClr>
                </a:solidFill>
              </a:rPr>
              <a:t> [2018-10-15]</a:t>
            </a:r>
            <a:endParaRPr lang="de-DE" sz="1400" dirty="0">
              <a:solidFill>
                <a:schemeClr val="bg1">
                  <a:lumMod val="95000"/>
                </a:schemeClr>
              </a:solidFill>
            </a:endParaRPr>
          </a:p>
        </p:txBody>
      </p:sp>
    </p:spTree>
    <p:extLst>
      <p:ext uri="{BB962C8B-B14F-4D97-AF65-F5344CB8AC3E}">
        <p14:creationId xmlns:p14="http://schemas.microsoft.com/office/powerpoint/2010/main" val="310686073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Local Chapters</a:t>
            </a:r>
            <a:endParaRPr lang="de-DE" dirty="0"/>
          </a:p>
        </p:txBody>
      </p:sp>
      <p:sp>
        <p:nvSpPr>
          <p:cNvPr id="3" name="Inhaltsplatzhalter 2"/>
          <p:cNvSpPr>
            <a:spLocks noGrp="1"/>
          </p:cNvSpPr>
          <p:nvPr>
            <p:ph idx="1"/>
          </p:nvPr>
        </p:nvSpPr>
        <p:spPr>
          <a:xfrm>
            <a:off x="682625" y="1671638"/>
            <a:ext cx="3745359" cy="4500562"/>
          </a:xfrm>
        </p:spPr>
        <p:txBody>
          <a:bodyPr/>
          <a:lstStyle/>
          <a:p>
            <a:r>
              <a:rPr lang="en-US" dirty="0" smtClean="0"/>
              <a:t>are </a:t>
            </a:r>
            <a:r>
              <a:rPr lang="en-US" dirty="0"/>
              <a:t>the place you can connect with other </a:t>
            </a:r>
            <a:r>
              <a:rPr lang="en-US" dirty="0" err="1"/>
              <a:t>OSGeo</a:t>
            </a:r>
            <a:r>
              <a:rPr lang="en-US" dirty="0"/>
              <a:t> members in your country, region or language</a:t>
            </a:r>
            <a:r>
              <a:rPr lang="en-US" dirty="0" smtClean="0"/>
              <a:t>.</a:t>
            </a:r>
          </a:p>
          <a:p>
            <a:endParaRPr lang="en-US" dirty="0"/>
          </a:p>
          <a:p>
            <a:endParaRPr lang="en-US" dirty="0" smtClean="0"/>
          </a:p>
          <a:p>
            <a:r>
              <a:rPr lang="en-US" sz="2800" dirty="0" smtClean="0"/>
              <a:t>Local Chapter Namibia?</a:t>
            </a:r>
            <a:endParaRPr lang="de-DE" sz="28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1556792"/>
            <a:ext cx="3638029" cy="4398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258108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Foliennummernplatzhalter 4"/>
          <p:cNvSpPr txBox="1">
            <a:spLocks noGrp="1"/>
          </p:cNvSpPr>
          <p:nvPr/>
        </p:nvSpPr>
        <p:spPr bwMode="auto">
          <a:xfrm>
            <a:off x="8501063" y="6530975"/>
            <a:ext cx="542925" cy="2349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45" tIns="41473" rIns="82945" bIns="41473"/>
          <a:lstStyle/>
          <a:p>
            <a:pPr algn="r">
              <a:spcBef>
                <a:spcPct val="0"/>
              </a:spcBef>
              <a:defRPr/>
            </a:pPr>
            <a:fld id="{74339ACA-7E41-4D94-BAB2-91165CB8E96C}" type="slidenum">
              <a:rPr lang="en-US" sz="900">
                <a:solidFill>
                  <a:srgbClr val="000066"/>
                </a:solidFill>
                <a:latin typeface="+mj-lt"/>
              </a:rPr>
              <a:pPr algn="r">
                <a:spcBef>
                  <a:spcPct val="0"/>
                </a:spcBef>
                <a:defRPr/>
              </a:pPr>
              <a:t>91</a:t>
            </a:fld>
            <a:r>
              <a:rPr lang="en-US" sz="900">
                <a:solidFill>
                  <a:srgbClr val="000066"/>
                </a:solidFill>
                <a:latin typeface="+mj-lt"/>
              </a:rPr>
              <a:t>/42</a:t>
            </a:r>
          </a:p>
        </p:txBody>
      </p:sp>
      <p:cxnSp>
        <p:nvCxnSpPr>
          <p:cNvPr id="15365" name="AutoShape 1"/>
          <p:cNvCxnSpPr>
            <a:cxnSpLocks noChangeShapeType="1"/>
            <a:endCxn id="15404" idx="0"/>
          </p:cNvCxnSpPr>
          <p:nvPr/>
        </p:nvCxnSpPr>
        <p:spPr bwMode="auto">
          <a:xfrm>
            <a:off x="6927850" y="2024063"/>
            <a:ext cx="565150" cy="2090737"/>
          </a:xfrm>
          <a:prstGeom prst="bentConnector3">
            <a:avLst>
              <a:gd name="adj1" fmla="val 50000"/>
            </a:avLst>
          </a:prstGeom>
          <a:noFill/>
          <a:ln w="36000">
            <a:solidFill>
              <a:srgbClr val="49A94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5366" name="Rectangle 2"/>
          <p:cNvSpPr>
            <a:spLocks noGrp="1" noChangeArrowheads="1"/>
          </p:cNvSpPr>
          <p:nvPr>
            <p:ph type="title" idx="4294967295"/>
          </p:nvPr>
        </p:nvSpPr>
        <p:spPr>
          <a:xfrm>
            <a:off x="327025" y="195263"/>
            <a:ext cx="8162925" cy="817562"/>
          </a:xfrm>
        </p:spPr>
        <p:txBody>
          <a:bodyPr tIns="10058"/>
          <a:lstStyle/>
          <a:p>
            <a:pPr algn="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en-US" altLang="de-DE" dirty="0" smtClean="0">
                <a:solidFill>
                  <a:schemeClr val="bg1">
                    <a:lumMod val="85000"/>
                  </a:schemeClr>
                </a:solidFill>
              </a:rPr>
              <a:t>Formal Structure</a:t>
            </a:r>
          </a:p>
        </p:txBody>
      </p:sp>
      <p:sp>
        <p:nvSpPr>
          <p:cNvPr id="15367" name="Rectangle 3"/>
          <p:cNvSpPr>
            <a:spLocks noChangeArrowheads="1"/>
          </p:cNvSpPr>
          <p:nvPr/>
        </p:nvSpPr>
        <p:spPr bwMode="auto">
          <a:xfrm>
            <a:off x="1916113" y="1355725"/>
            <a:ext cx="2357437" cy="654050"/>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lr>
                <a:srgbClr val="CC0000"/>
              </a:buClr>
              <a:buFont typeface="Wingdings" pitchFamily="2" charset="2"/>
              <a:buChar char="§"/>
              <a:tabLst>
                <a:tab pos="655638" algn="l"/>
                <a:tab pos="1312863" algn="l"/>
                <a:tab pos="1968500" algn="l"/>
              </a:tabLst>
              <a:defRPr>
                <a:solidFill>
                  <a:srgbClr val="000072"/>
                </a:solidFill>
                <a:latin typeface="Calibri" pitchFamily="34" charset="0"/>
              </a:defRPr>
            </a:lvl1pPr>
            <a:lvl2pPr marL="742950" indent="-285750">
              <a:spcBef>
                <a:spcPct val="35000"/>
              </a:spcBef>
              <a:buChar char="–"/>
              <a:tabLst>
                <a:tab pos="655638" algn="l"/>
                <a:tab pos="1312863" algn="l"/>
                <a:tab pos="1968500"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 pos="1968500" algn="l"/>
              </a:tabLst>
              <a:defRPr>
                <a:solidFill>
                  <a:srgbClr val="000072"/>
                </a:solidFill>
                <a:latin typeface="Calibri" pitchFamily="34" charset="0"/>
              </a:defRPr>
            </a:lvl3pPr>
            <a:lvl4pPr marL="1600200" indent="-228600">
              <a:spcBef>
                <a:spcPct val="35000"/>
              </a:spcBef>
              <a:buChar char="–"/>
              <a:tabLst>
                <a:tab pos="655638" algn="l"/>
                <a:tab pos="1312863" algn="l"/>
                <a:tab pos="1968500" algn="l"/>
              </a:tabLst>
              <a:defRPr>
                <a:solidFill>
                  <a:srgbClr val="000072"/>
                </a:solidFill>
                <a:latin typeface="Calibri" pitchFamily="34" charset="0"/>
              </a:defRPr>
            </a:lvl4pPr>
            <a:lvl5pPr marL="2057400" indent="-228600">
              <a:spcBef>
                <a:spcPct val="35000"/>
              </a:spcBef>
              <a:buChar char="»"/>
              <a:tabLst>
                <a:tab pos="655638" algn="l"/>
                <a:tab pos="1312863" algn="l"/>
                <a:tab pos="1968500"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Board of 9 Directors</a:t>
            </a:r>
          </a:p>
          <a:p>
            <a:pPr algn="ctr">
              <a:lnSpc>
                <a:spcPct val="98000"/>
              </a:lnSpc>
              <a:spcBef>
                <a:spcPct val="50000"/>
              </a:spcBef>
              <a:buClrTx/>
              <a:buFontTx/>
              <a:buNone/>
            </a:pPr>
            <a:r>
              <a:rPr lang="en-US" altLang="de-DE">
                <a:solidFill>
                  <a:srgbClr val="FFFFFF"/>
                </a:solidFill>
                <a:latin typeface="DejaVu Sans" pitchFamily="34" charset="0"/>
              </a:rPr>
              <a:t>and President</a:t>
            </a:r>
          </a:p>
        </p:txBody>
      </p:sp>
      <p:cxnSp>
        <p:nvCxnSpPr>
          <p:cNvPr id="15368" name="AutoShape 4"/>
          <p:cNvCxnSpPr>
            <a:cxnSpLocks noChangeShapeType="1"/>
            <a:stCxn id="15367" idx="2"/>
            <a:endCxn id="15377" idx="3"/>
          </p:cNvCxnSpPr>
          <p:nvPr/>
        </p:nvCxnSpPr>
        <p:spPr bwMode="auto">
          <a:xfrm flipH="1">
            <a:off x="1820863" y="2009775"/>
            <a:ext cx="1273175" cy="455613"/>
          </a:xfrm>
          <a:prstGeom prst="bentConnector3">
            <a:avLst>
              <a:gd name="adj1" fmla="val 50000"/>
            </a:avLst>
          </a:prstGeom>
          <a:noFill/>
          <a:ln w="36000">
            <a:solidFill>
              <a:srgbClr val="49A94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nvGrpSpPr>
          <p:cNvPr id="15369" name="Group 5"/>
          <p:cNvGrpSpPr>
            <a:grpSpLocks/>
          </p:cNvGrpSpPr>
          <p:nvPr/>
        </p:nvGrpSpPr>
        <p:grpSpPr bwMode="auto">
          <a:xfrm>
            <a:off x="407988" y="3201988"/>
            <a:ext cx="3100387" cy="2120900"/>
            <a:chOff x="283" y="2223"/>
            <a:chExt cx="2153" cy="1473"/>
          </a:xfrm>
        </p:grpSpPr>
        <p:sp>
          <p:nvSpPr>
            <p:cNvPr id="15408" name="Rectangle 6"/>
            <p:cNvSpPr>
              <a:spLocks noChangeArrowheads="1"/>
            </p:cNvSpPr>
            <p:nvPr/>
          </p:nvSpPr>
          <p:spPr bwMode="auto">
            <a:xfrm>
              <a:off x="283" y="2223"/>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spcBef>
                  <a:spcPct val="50000"/>
                </a:spcBef>
                <a:buClrTx/>
                <a:buFontTx/>
                <a:buNone/>
              </a:pPr>
              <a:endParaRPr lang="de-DE" altLang="de-DE">
                <a:solidFill>
                  <a:schemeClr val="tx1"/>
                </a:solidFill>
              </a:endParaRPr>
            </a:p>
          </p:txBody>
        </p:sp>
        <p:sp>
          <p:nvSpPr>
            <p:cNvPr id="15409" name="Rectangle 7"/>
            <p:cNvSpPr>
              <a:spLocks noChangeArrowheads="1"/>
            </p:cNvSpPr>
            <p:nvPr/>
          </p:nvSpPr>
          <p:spPr bwMode="auto">
            <a:xfrm>
              <a:off x="397" y="2336"/>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spcBef>
                  <a:spcPct val="50000"/>
                </a:spcBef>
                <a:buClrTx/>
                <a:buFontTx/>
                <a:buNone/>
              </a:pPr>
              <a:endParaRPr lang="de-DE" altLang="de-DE">
                <a:solidFill>
                  <a:schemeClr val="tx1"/>
                </a:solidFill>
              </a:endParaRPr>
            </a:p>
          </p:txBody>
        </p:sp>
        <p:sp>
          <p:nvSpPr>
            <p:cNvPr id="15410" name="Rectangle 8"/>
            <p:cNvSpPr>
              <a:spLocks noChangeArrowheads="1"/>
            </p:cNvSpPr>
            <p:nvPr/>
          </p:nvSpPr>
          <p:spPr bwMode="auto">
            <a:xfrm>
              <a:off x="510" y="2450"/>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spcBef>
                  <a:spcPct val="50000"/>
                </a:spcBef>
                <a:buClrTx/>
                <a:buFontTx/>
                <a:buNone/>
              </a:pPr>
              <a:endParaRPr lang="de-DE" altLang="de-DE">
                <a:solidFill>
                  <a:schemeClr val="tx1"/>
                </a:solidFill>
              </a:endParaRPr>
            </a:p>
          </p:txBody>
        </p:sp>
        <p:sp>
          <p:nvSpPr>
            <p:cNvPr id="15411" name="Rectangle 9"/>
            <p:cNvSpPr>
              <a:spLocks noChangeArrowheads="1"/>
            </p:cNvSpPr>
            <p:nvPr/>
          </p:nvSpPr>
          <p:spPr bwMode="auto">
            <a:xfrm>
              <a:off x="623" y="2563"/>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spcBef>
                  <a:spcPct val="50000"/>
                </a:spcBef>
                <a:buClrTx/>
                <a:buFontTx/>
                <a:buNone/>
              </a:pPr>
              <a:endParaRPr lang="de-DE" altLang="de-DE">
                <a:solidFill>
                  <a:schemeClr val="tx1"/>
                </a:solidFill>
              </a:endParaRPr>
            </a:p>
          </p:txBody>
        </p:sp>
        <p:sp>
          <p:nvSpPr>
            <p:cNvPr id="15412" name="Rectangle 10"/>
            <p:cNvSpPr>
              <a:spLocks noChangeArrowheads="1"/>
            </p:cNvSpPr>
            <p:nvPr/>
          </p:nvSpPr>
          <p:spPr bwMode="auto">
            <a:xfrm>
              <a:off x="737" y="2677"/>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spcBef>
                  <a:spcPct val="50000"/>
                </a:spcBef>
                <a:buClrTx/>
                <a:buFontTx/>
                <a:buNone/>
              </a:pPr>
              <a:endParaRPr lang="de-DE" altLang="de-DE">
                <a:solidFill>
                  <a:schemeClr val="tx1"/>
                </a:solidFill>
              </a:endParaRPr>
            </a:p>
          </p:txBody>
        </p:sp>
        <p:sp>
          <p:nvSpPr>
            <p:cNvPr id="15413" name="Rectangle 11"/>
            <p:cNvSpPr>
              <a:spLocks noChangeArrowheads="1"/>
            </p:cNvSpPr>
            <p:nvPr/>
          </p:nvSpPr>
          <p:spPr bwMode="auto">
            <a:xfrm>
              <a:off x="850" y="2790"/>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spcBef>
                  <a:spcPct val="50000"/>
                </a:spcBef>
                <a:buClrTx/>
                <a:buFontTx/>
                <a:buNone/>
              </a:pPr>
              <a:endParaRPr lang="de-DE" altLang="de-DE">
                <a:solidFill>
                  <a:schemeClr val="tx1"/>
                </a:solidFill>
              </a:endParaRPr>
            </a:p>
          </p:txBody>
        </p:sp>
        <p:sp>
          <p:nvSpPr>
            <p:cNvPr id="15414" name="Rectangle 12"/>
            <p:cNvSpPr>
              <a:spLocks noChangeArrowheads="1"/>
            </p:cNvSpPr>
            <p:nvPr/>
          </p:nvSpPr>
          <p:spPr bwMode="auto">
            <a:xfrm>
              <a:off x="964" y="2903"/>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Local</a:t>
              </a:r>
            </a:p>
            <a:p>
              <a:pPr algn="ctr">
                <a:lnSpc>
                  <a:spcPct val="98000"/>
                </a:lnSpc>
                <a:spcBef>
                  <a:spcPct val="50000"/>
                </a:spcBef>
                <a:buClrTx/>
                <a:buFontTx/>
                <a:buNone/>
              </a:pPr>
              <a:r>
                <a:rPr lang="en-US" altLang="de-DE">
                  <a:solidFill>
                    <a:srgbClr val="FFFFFF"/>
                  </a:solidFill>
                  <a:latin typeface="DejaVu Sans" pitchFamily="34" charset="0"/>
                </a:rPr>
                <a:t>Chapters</a:t>
              </a:r>
            </a:p>
          </p:txBody>
        </p:sp>
        <p:sp>
          <p:nvSpPr>
            <p:cNvPr id="15415" name="Rectangle 13"/>
            <p:cNvSpPr>
              <a:spLocks noChangeArrowheads="1"/>
            </p:cNvSpPr>
            <p:nvPr/>
          </p:nvSpPr>
          <p:spPr bwMode="auto">
            <a:xfrm>
              <a:off x="1077" y="3017"/>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Local</a:t>
              </a:r>
            </a:p>
            <a:p>
              <a:pPr algn="ctr">
                <a:lnSpc>
                  <a:spcPct val="98000"/>
                </a:lnSpc>
                <a:spcBef>
                  <a:spcPct val="50000"/>
                </a:spcBef>
                <a:buClrTx/>
                <a:buFontTx/>
                <a:buNone/>
              </a:pPr>
              <a:r>
                <a:rPr lang="en-US" altLang="de-DE">
                  <a:solidFill>
                    <a:srgbClr val="FFFFFF"/>
                  </a:solidFill>
                  <a:latin typeface="DejaVu Sans" pitchFamily="34" charset="0"/>
                </a:rPr>
                <a:t>Chapters</a:t>
              </a:r>
            </a:p>
          </p:txBody>
        </p:sp>
        <p:sp>
          <p:nvSpPr>
            <p:cNvPr id="15416" name="Rectangle 14"/>
            <p:cNvSpPr>
              <a:spLocks noChangeArrowheads="1"/>
            </p:cNvSpPr>
            <p:nvPr/>
          </p:nvSpPr>
          <p:spPr bwMode="auto">
            <a:xfrm>
              <a:off x="1190" y="3130"/>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Local</a:t>
              </a:r>
            </a:p>
            <a:p>
              <a:pPr algn="ctr">
                <a:lnSpc>
                  <a:spcPct val="98000"/>
                </a:lnSpc>
                <a:spcBef>
                  <a:spcPct val="50000"/>
                </a:spcBef>
                <a:buClrTx/>
                <a:buFontTx/>
                <a:buNone/>
              </a:pPr>
              <a:r>
                <a:rPr lang="en-US" altLang="de-DE">
                  <a:solidFill>
                    <a:srgbClr val="FFFFFF"/>
                  </a:solidFill>
                  <a:latin typeface="DejaVu Sans" pitchFamily="34" charset="0"/>
                </a:rPr>
                <a:t>Chapters</a:t>
              </a:r>
            </a:p>
          </p:txBody>
        </p:sp>
      </p:grpSp>
      <p:cxnSp>
        <p:nvCxnSpPr>
          <p:cNvPr id="15370" name="AutoShape 15"/>
          <p:cNvCxnSpPr>
            <a:cxnSpLocks noChangeShapeType="1"/>
            <a:stCxn id="15367" idx="2"/>
          </p:cNvCxnSpPr>
          <p:nvPr/>
        </p:nvCxnSpPr>
        <p:spPr bwMode="auto">
          <a:xfrm>
            <a:off x="3094038" y="2009775"/>
            <a:ext cx="2936875" cy="506413"/>
          </a:xfrm>
          <a:prstGeom prst="bentConnector3">
            <a:avLst>
              <a:gd name="adj1" fmla="val 50000"/>
            </a:avLst>
          </a:prstGeom>
          <a:noFill/>
          <a:ln w="36000">
            <a:solidFill>
              <a:srgbClr val="49A94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nvGrpSpPr>
          <p:cNvPr id="15371" name="Group 16"/>
          <p:cNvGrpSpPr>
            <a:grpSpLocks/>
          </p:cNvGrpSpPr>
          <p:nvPr/>
        </p:nvGrpSpPr>
        <p:grpSpPr bwMode="auto">
          <a:xfrm>
            <a:off x="5132388" y="1535113"/>
            <a:ext cx="1793875" cy="977900"/>
            <a:chOff x="3564" y="1066"/>
            <a:chExt cx="1246" cy="679"/>
          </a:xfrm>
        </p:grpSpPr>
        <p:sp>
          <p:nvSpPr>
            <p:cNvPr id="15405" name="Rectangle 17"/>
            <p:cNvSpPr>
              <a:spLocks noChangeArrowheads="1"/>
            </p:cNvSpPr>
            <p:nvPr/>
          </p:nvSpPr>
          <p:spPr bwMode="auto">
            <a:xfrm>
              <a:off x="3564" y="1066"/>
              <a:ext cx="1090" cy="453"/>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Officers</a:t>
              </a:r>
            </a:p>
          </p:txBody>
        </p:sp>
        <p:sp>
          <p:nvSpPr>
            <p:cNvPr id="15406" name="Rectangle 18"/>
            <p:cNvSpPr>
              <a:spLocks noChangeArrowheads="1"/>
            </p:cNvSpPr>
            <p:nvPr/>
          </p:nvSpPr>
          <p:spPr bwMode="auto">
            <a:xfrm>
              <a:off x="3642" y="1180"/>
              <a:ext cx="1090" cy="453"/>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Officers</a:t>
              </a:r>
            </a:p>
          </p:txBody>
        </p:sp>
        <p:sp>
          <p:nvSpPr>
            <p:cNvPr id="15407" name="Rectangle 19"/>
            <p:cNvSpPr>
              <a:spLocks noChangeArrowheads="1"/>
            </p:cNvSpPr>
            <p:nvPr/>
          </p:nvSpPr>
          <p:spPr bwMode="auto">
            <a:xfrm>
              <a:off x="3720" y="1293"/>
              <a:ext cx="1090" cy="453"/>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25 Officers</a:t>
              </a:r>
            </a:p>
          </p:txBody>
        </p:sp>
      </p:grpSp>
      <p:cxnSp>
        <p:nvCxnSpPr>
          <p:cNvPr id="15372" name="AutoShape 20"/>
          <p:cNvCxnSpPr>
            <a:cxnSpLocks noChangeShapeType="1"/>
            <a:stCxn id="15367" idx="3"/>
          </p:cNvCxnSpPr>
          <p:nvPr/>
        </p:nvCxnSpPr>
        <p:spPr bwMode="auto">
          <a:xfrm>
            <a:off x="4273550" y="1682750"/>
            <a:ext cx="860425" cy="342900"/>
          </a:xfrm>
          <a:prstGeom prst="bentConnector3">
            <a:avLst>
              <a:gd name="adj1" fmla="val 50000"/>
            </a:avLst>
          </a:prstGeom>
          <a:noFill/>
          <a:ln w="36000">
            <a:solidFill>
              <a:srgbClr val="49A94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nvGrpSpPr>
          <p:cNvPr id="15373" name="Group 21"/>
          <p:cNvGrpSpPr>
            <a:grpSpLocks/>
          </p:cNvGrpSpPr>
          <p:nvPr/>
        </p:nvGrpSpPr>
        <p:grpSpPr bwMode="auto">
          <a:xfrm>
            <a:off x="5943600" y="3395663"/>
            <a:ext cx="2447925" cy="1533525"/>
            <a:chOff x="4127" y="2358"/>
            <a:chExt cx="1700" cy="1065"/>
          </a:xfrm>
        </p:grpSpPr>
        <p:sp>
          <p:nvSpPr>
            <p:cNvPr id="15400" name="Rectangle 22"/>
            <p:cNvSpPr>
              <a:spLocks noChangeArrowheads="1"/>
            </p:cNvSpPr>
            <p:nvPr/>
          </p:nvSpPr>
          <p:spPr bwMode="auto">
            <a:xfrm>
              <a:off x="4127" y="2358"/>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spcBef>
                  <a:spcPct val="50000"/>
                </a:spcBef>
                <a:buClrTx/>
                <a:buFontTx/>
                <a:buNone/>
              </a:pPr>
              <a:endParaRPr lang="de-DE" altLang="de-DE">
                <a:solidFill>
                  <a:schemeClr val="tx1"/>
                </a:solidFill>
              </a:endParaRPr>
            </a:p>
          </p:txBody>
        </p:sp>
        <p:sp>
          <p:nvSpPr>
            <p:cNvPr id="15401" name="Rectangle 23"/>
            <p:cNvSpPr>
              <a:spLocks noChangeArrowheads="1"/>
            </p:cNvSpPr>
            <p:nvPr/>
          </p:nvSpPr>
          <p:spPr bwMode="auto">
            <a:xfrm>
              <a:off x="4240" y="2494"/>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spcBef>
                  <a:spcPct val="50000"/>
                </a:spcBef>
                <a:buClrTx/>
                <a:buFontTx/>
                <a:buNone/>
              </a:pPr>
              <a:endParaRPr lang="de-DE" altLang="de-DE">
                <a:solidFill>
                  <a:schemeClr val="tx1"/>
                </a:solidFill>
              </a:endParaRPr>
            </a:p>
          </p:txBody>
        </p:sp>
        <p:sp>
          <p:nvSpPr>
            <p:cNvPr id="15402" name="Rectangle 24"/>
            <p:cNvSpPr>
              <a:spLocks noChangeArrowheads="1"/>
            </p:cNvSpPr>
            <p:nvPr/>
          </p:nvSpPr>
          <p:spPr bwMode="auto">
            <a:xfrm>
              <a:off x="4354" y="2630"/>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Local</a:t>
              </a:r>
            </a:p>
            <a:p>
              <a:pPr algn="ctr">
                <a:lnSpc>
                  <a:spcPct val="98000"/>
                </a:lnSpc>
                <a:spcBef>
                  <a:spcPct val="50000"/>
                </a:spcBef>
                <a:buClrTx/>
                <a:buFontTx/>
                <a:buNone/>
              </a:pPr>
              <a:r>
                <a:rPr lang="en-US" altLang="de-DE">
                  <a:solidFill>
                    <a:srgbClr val="FFFFFF"/>
                  </a:solidFill>
                  <a:latin typeface="DejaVu Sans" pitchFamily="34" charset="0"/>
                </a:rPr>
                <a:t>Chapters</a:t>
              </a:r>
            </a:p>
          </p:txBody>
        </p:sp>
        <p:sp>
          <p:nvSpPr>
            <p:cNvPr id="15403" name="Rectangle 25"/>
            <p:cNvSpPr>
              <a:spLocks noChangeArrowheads="1"/>
            </p:cNvSpPr>
            <p:nvPr/>
          </p:nvSpPr>
          <p:spPr bwMode="auto">
            <a:xfrm>
              <a:off x="4467" y="2744"/>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Local</a:t>
              </a:r>
            </a:p>
            <a:p>
              <a:pPr algn="ctr">
                <a:lnSpc>
                  <a:spcPct val="98000"/>
                </a:lnSpc>
                <a:spcBef>
                  <a:spcPct val="50000"/>
                </a:spcBef>
                <a:buClrTx/>
                <a:buFontTx/>
                <a:buNone/>
              </a:pPr>
              <a:r>
                <a:rPr lang="en-US" altLang="de-DE">
                  <a:solidFill>
                    <a:srgbClr val="FFFFFF"/>
                  </a:solidFill>
                  <a:latin typeface="DejaVu Sans" pitchFamily="34" charset="0"/>
                </a:rPr>
                <a:t>Chapters</a:t>
              </a:r>
            </a:p>
          </p:txBody>
        </p:sp>
        <p:sp>
          <p:nvSpPr>
            <p:cNvPr id="15404" name="Rectangle 26"/>
            <p:cNvSpPr>
              <a:spLocks noChangeArrowheads="1"/>
            </p:cNvSpPr>
            <p:nvPr/>
          </p:nvSpPr>
          <p:spPr bwMode="auto">
            <a:xfrm>
              <a:off x="4581" y="2857"/>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Foundation</a:t>
              </a:r>
            </a:p>
            <a:p>
              <a:pPr algn="ctr">
                <a:lnSpc>
                  <a:spcPct val="98000"/>
                </a:lnSpc>
                <a:spcBef>
                  <a:spcPct val="50000"/>
                </a:spcBef>
                <a:buClrTx/>
                <a:buFontTx/>
                <a:buNone/>
              </a:pPr>
              <a:r>
                <a:rPr lang="en-US" altLang="de-DE">
                  <a:solidFill>
                    <a:srgbClr val="FFFFFF"/>
                  </a:solidFill>
                  <a:latin typeface="DejaVu Sans" pitchFamily="34" charset="0"/>
                </a:rPr>
                <a:t>Projects</a:t>
              </a:r>
            </a:p>
          </p:txBody>
        </p:sp>
      </p:grpSp>
      <p:grpSp>
        <p:nvGrpSpPr>
          <p:cNvPr id="15374" name="Group 27"/>
          <p:cNvGrpSpPr>
            <a:grpSpLocks/>
          </p:cNvGrpSpPr>
          <p:nvPr/>
        </p:nvGrpSpPr>
        <p:grpSpPr bwMode="auto">
          <a:xfrm>
            <a:off x="3529013" y="3376613"/>
            <a:ext cx="2120900" cy="1143000"/>
            <a:chOff x="2451" y="2345"/>
            <a:chExt cx="1473" cy="793"/>
          </a:xfrm>
        </p:grpSpPr>
        <p:sp>
          <p:nvSpPr>
            <p:cNvPr id="15397" name="Rectangle 28"/>
            <p:cNvSpPr>
              <a:spLocks noChangeArrowheads="1"/>
            </p:cNvSpPr>
            <p:nvPr/>
          </p:nvSpPr>
          <p:spPr bwMode="auto">
            <a:xfrm>
              <a:off x="2451" y="2345"/>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Committees</a:t>
              </a:r>
            </a:p>
          </p:txBody>
        </p:sp>
        <p:sp>
          <p:nvSpPr>
            <p:cNvPr id="15398" name="Rectangle 29"/>
            <p:cNvSpPr>
              <a:spLocks noChangeArrowheads="1"/>
            </p:cNvSpPr>
            <p:nvPr/>
          </p:nvSpPr>
          <p:spPr bwMode="auto">
            <a:xfrm>
              <a:off x="2565" y="2458"/>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Committees</a:t>
              </a:r>
            </a:p>
          </p:txBody>
        </p:sp>
        <p:sp>
          <p:nvSpPr>
            <p:cNvPr id="15399" name="Rectangle 30"/>
            <p:cNvSpPr>
              <a:spLocks noChangeArrowheads="1"/>
            </p:cNvSpPr>
            <p:nvPr/>
          </p:nvSpPr>
          <p:spPr bwMode="auto">
            <a:xfrm>
              <a:off x="2678" y="2572"/>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Committees</a:t>
              </a:r>
            </a:p>
          </p:txBody>
        </p:sp>
      </p:grpSp>
      <p:cxnSp>
        <p:nvCxnSpPr>
          <p:cNvPr id="15375" name="AutoShape 31"/>
          <p:cNvCxnSpPr>
            <a:cxnSpLocks noChangeShapeType="1"/>
          </p:cNvCxnSpPr>
          <p:nvPr/>
        </p:nvCxnSpPr>
        <p:spPr bwMode="auto">
          <a:xfrm flipH="1">
            <a:off x="4591050" y="2516188"/>
            <a:ext cx="1438275" cy="862012"/>
          </a:xfrm>
          <a:prstGeom prst="bentConnector3">
            <a:avLst>
              <a:gd name="adj1" fmla="val 50000"/>
            </a:avLst>
          </a:prstGeom>
          <a:noFill/>
          <a:ln w="36000">
            <a:solidFill>
              <a:srgbClr val="49A94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5376" name="AutoShape 32"/>
          <p:cNvSpPr>
            <a:spLocks noChangeArrowheads="1"/>
          </p:cNvSpPr>
          <p:nvPr/>
        </p:nvSpPr>
        <p:spPr bwMode="auto">
          <a:xfrm>
            <a:off x="396875" y="5268913"/>
            <a:ext cx="8328025" cy="817562"/>
          </a:xfrm>
          <a:prstGeom prst="roundRect">
            <a:avLst>
              <a:gd name="adj" fmla="val 176"/>
            </a:avLst>
          </a:prstGeom>
          <a:solidFill>
            <a:srgbClr val="990000"/>
          </a:solidFill>
          <a:ln w="9525">
            <a:solidFill>
              <a:srgbClr val="49A94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4934" rIns="81639" bIns="40820" anchor="ctr" anchorCtr="1"/>
          <a:lstStyle>
            <a:lvl1pPr>
              <a:spcBef>
                <a:spcPct val="35000"/>
              </a:spcBef>
              <a:buClr>
                <a:srgbClr val="CC0000"/>
              </a:buClr>
              <a:buFont typeface="Wingdings" pitchFamily="2" charset="2"/>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solidFill>
                  <a:srgbClr val="000072"/>
                </a:solidFill>
                <a:latin typeface="Calibri" pitchFamily="34" charset="0"/>
              </a:defRPr>
            </a:lvl1pPr>
            <a:lvl2pPr marL="742950" indent="-285750">
              <a:spcBef>
                <a:spcPct val="35000"/>
              </a:spcBef>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solidFill>
                  <a:srgbClr val="000072"/>
                </a:solidFill>
                <a:latin typeface="Calibri" pitchFamily="34" charset="0"/>
              </a:defRPr>
            </a:lvl3pPr>
            <a:lvl4pPr marL="1600200" indent="-228600">
              <a:spcBef>
                <a:spcPct val="35000"/>
              </a:spcBef>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solidFill>
                  <a:srgbClr val="000072"/>
                </a:solidFill>
                <a:latin typeface="Calibri" pitchFamily="34" charset="0"/>
              </a:defRPr>
            </a:lvl4pPr>
            <a:lvl5pPr marL="2057400" indent="-228600">
              <a:spcBef>
                <a:spcPct val="35000"/>
              </a:spcBef>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dirty="0">
                <a:solidFill>
                  <a:srgbClr val="FFFFFF"/>
                </a:solidFill>
                <a:latin typeface="DejaVu Sans" pitchFamily="34" charset="0"/>
              </a:rPr>
              <a:t>elected </a:t>
            </a:r>
            <a:r>
              <a:rPr lang="en-US" altLang="de-DE" dirty="0" smtClean="0">
                <a:solidFill>
                  <a:srgbClr val="FFFFFF"/>
                </a:solidFill>
                <a:latin typeface="DejaVu Sans" pitchFamily="34" charset="0"/>
              </a:rPr>
              <a:t>by membership</a:t>
            </a:r>
            <a:r>
              <a:rPr lang="en-US" altLang="de-DE" dirty="0">
                <a:solidFill>
                  <a:srgbClr val="FFFFFF"/>
                </a:solidFill>
                <a:latin typeface="DejaVu Sans" pitchFamily="34" charset="0"/>
              </a:rPr>
              <a:t>		      </a:t>
            </a:r>
          </a:p>
        </p:txBody>
      </p:sp>
      <p:sp>
        <p:nvSpPr>
          <p:cNvPr id="15377" name="Rectangle 33"/>
          <p:cNvSpPr>
            <a:spLocks noChangeArrowheads="1"/>
          </p:cNvSpPr>
          <p:nvPr/>
        </p:nvSpPr>
        <p:spPr bwMode="auto">
          <a:xfrm>
            <a:off x="534988" y="2136775"/>
            <a:ext cx="1285875" cy="654050"/>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lr>
                <a:srgbClr val="CC0000"/>
              </a:buClr>
              <a:buFont typeface="Wingdings" pitchFamily="2" charset="2"/>
              <a:buChar char="§"/>
              <a:tabLst>
                <a:tab pos="655638" algn="l"/>
              </a:tabLst>
              <a:defRPr>
                <a:solidFill>
                  <a:srgbClr val="000072"/>
                </a:solidFill>
                <a:latin typeface="Calibri" pitchFamily="34" charset="0"/>
              </a:defRPr>
            </a:lvl1pPr>
            <a:lvl2pPr marL="742950" indent="-285750">
              <a:spcBef>
                <a:spcPct val="35000"/>
              </a:spcBef>
              <a:buChar char="–"/>
              <a:tabLst>
                <a:tab pos="655638"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Lst>
              <a:defRPr>
                <a:solidFill>
                  <a:srgbClr val="000072"/>
                </a:solidFill>
                <a:latin typeface="Calibri" pitchFamily="34" charset="0"/>
              </a:defRPr>
            </a:lvl3pPr>
            <a:lvl4pPr marL="1600200" indent="-228600">
              <a:spcBef>
                <a:spcPct val="35000"/>
              </a:spcBef>
              <a:buChar char="–"/>
              <a:tabLst>
                <a:tab pos="655638" algn="l"/>
              </a:tabLst>
              <a:defRPr>
                <a:solidFill>
                  <a:srgbClr val="000072"/>
                </a:solidFill>
                <a:latin typeface="Calibri" pitchFamily="34" charset="0"/>
              </a:defRPr>
            </a:lvl4pPr>
            <a:lvl5pPr marL="2057400" indent="-228600">
              <a:spcBef>
                <a:spcPct val="35000"/>
              </a:spcBef>
              <a:buChar char="»"/>
              <a:tabLst>
                <a:tab pos="655638"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Executive</a:t>
            </a:r>
            <a:br>
              <a:rPr lang="en-US" altLang="de-DE">
                <a:solidFill>
                  <a:srgbClr val="FFFFFF"/>
                </a:solidFill>
                <a:latin typeface="DejaVu Sans" pitchFamily="34" charset="0"/>
              </a:rPr>
            </a:br>
            <a:r>
              <a:rPr lang="en-US" altLang="de-DE">
                <a:solidFill>
                  <a:srgbClr val="FFFFFF"/>
                </a:solidFill>
                <a:latin typeface="DejaVu Sans" pitchFamily="34" charset="0"/>
              </a:rPr>
              <a:t>Director</a:t>
            </a:r>
          </a:p>
        </p:txBody>
      </p:sp>
      <p:cxnSp>
        <p:nvCxnSpPr>
          <p:cNvPr id="15378" name="AutoShape 34"/>
          <p:cNvCxnSpPr>
            <a:cxnSpLocks noChangeShapeType="1"/>
            <a:stCxn id="15367" idx="1"/>
            <a:endCxn id="15376" idx="1"/>
          </p:cNvCxnSpPr>
          <p:nvPr/>
        </p:nvCxnSpPr>
        <p:spPr bwMode="auto">
          <a:xfrm flipH="1">
            <a:off x="396875" y="1682750"/>
            <a:ext cx="1519238" cy="3994150"/>
          </a:xfrm>
          <a:prstGeom prst="bentConnector3">
            <a:avLst>
              <a:gd name="adj1" fmla="val 50000"/>
            </a:avLst>
          </a:prstGeom>
          <a:noFill/>
          <a:ln w="36000">
            <a:solidFill>
              <a:srgbClr val="49A94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5379" name="AutoShape 35"/>
          <p:cNvSpPr>
            <a:spLocks noChangeArrowheads="1"/>
          </p:cNvSpPr>
          <p:nvPr/>
        </p:nvSpPr>
        <p:spPr bwMode="auto">
          <a:xfrm>
            <a:off x="519113" y="5437188"/>
            <a:ext cx="2124075" cy="488950"/>
          </a:xfrm>
          <a:prstGeom prst="roundRect">
            <a:avLst>
              <a:gd name="adj" fmla="val 16667"/>
            </a:avLst>
          </a:prstGeom>
          <a:solidFill>
            <a:srgbClr val="990000"/>
          </a:solidFill>
          <a:ln w="9525">
            <a:solidFill>
              <a:schemeClr val="bg1">
                <a:lumMod val="85000"/>
              </a:schemeClr>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55221" rIns="81639" bIns="40820" anchor="ctr"/>
          <a:lstStyle>
            <a:lvl1pPr>
              <a:spcBef>
                <a:spcPct val="35000"/>
              </a:spcBef>
              <a:buClr>
                <a:srgbClr val="CC0000"/>
              </a:buClr>
              <a:buFont typeface="Wingdings" pitchFamily="2" charset="2"/>
              <a:buChar char="§"/>
              <a:tabLst>
                <a:tab pos="655638" algn="l"/>
                <a:tab pos="1312863" algn="l"/>
                <a:tab pos="1968500" algn="l"/>
              </a:tabLst>
              <a:defRPr>
                <a:solidFill>
                  <a:srgbClr val="000072"/>
                </a:solidFill>
                <a:latin typeface="Calibri" pitchFamily="34" charset="0"/>
              </a:defRPr>
            </a:lvl1pPr>
            <a:lvl2pPr marL="742950" indent="-285750">
              <a:spcBef>
                <a:spcPct val="35000"/>
              </a:spcBef>
              <a:buChar char="–"/>
              <a:tabLst>
                <a:tab pos="655638" algn="l"/>
                <a:tab pos="1312863" algn="l"/>
                <a:tab pos="1968500"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 pos="1968500" algn="l"/>
              </a:tabLst>
              <a:defRPr>
                <a:solidFill>
                  <a:srgbClr val="000072"/>
                </a:solidFill>
                <a:latin typeface="Calibri" pitchFamily="34" charset="0"/>
              </a:defRPr>
            </a:lvl3pPr>
            <a:lvl4pPr marL="1600200" indent="-228600">
              <a:spcBef>
                <a:spcPct val="35000"/>
              </a:spcBef>
              <a:buChar char="–"/>
              <a:tabLst>
                <a:tab pos="655638" algn="l"/>
                <a:tab pos="1312863" algn="l"/>
                <a:tab pos="1968500" algn="l"/>
              </a:tabLst>
              <a:defRPr>
                <a:solidFill>
                  <a:srgbClr val="000072"/>
                </a:solidFill>
                <a:latin typeface="Calibri" pitchFamily="34" charset="0"/>
              </a:defRPr>
            </a:lvl4pPr>
            <a:lvl5pPr marL="2057400" indent="-228600">
              <a:spcBef>
                <a:spcPct val="35000"/>
              </a:spcBef>
              <a:buChar char="»"/>
              <a:tabLst>
                <a:tab pos="655638" algn="l"/>
                <a:tab pos="1312863" algn="l"/>
                <a:tab pos="1968500"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9pPr>
          </a:lstStyle>
          <a:p>
            <a:pPr algn="ctr">
              <a:spcBef>
                <a:spcPct val="50000"/>
              </a:spcBef>
              <a:buClrTx/>
              <a:buFontTx/>
              <a:buNone/>
            </a:pPr>
            <a:r>
              <a:rPr lang="en-US" altLang="de-DE">
                <a:solidFill>
                  <a:srgbClr val="FFFFFF"/>
                </a:solidFill>
              </a:rPr>
              <a:t>91 Charter Members </a:t>
            </a:r>
          </a:p>
        </p:txBody>
      </p:sp>
      <p:sp>
        <p:nvSpPr>
          <p:cNvPr id="15380" name="Text Box 36"/>
          <p:cNvSpPr txBox="1">
            <a:spLocks noChangeArrowheads="1"/>
          </p:cNvSpPr>
          <p:nvPr/>
        </p:nvSpPr>
        <p:spPr bwMode="auto">
          <a:xfrm>
            <a:off x="1781175" y="1047750"/>
            <a:ext cx="2609850"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49A94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4934" rIns="81639" bIns="40820"/>
          <a:lstStyle>
            <a:lvl1pPr>
              <a:spcBef>
                <a:spcPct val="35000"/>
              </a:spcBef>
              <a:buClr>
                <a:srgbClr val="CC0000"/>
              </a:buClr>
              <a:buFont typeface="Wingdings" pitchFamily="2" charset="2"/>
              <a:buChar char="§"/>
              <a:tabLst>
                <a:tab pos="723900" algn="l"/>
                <a:tab pos="1447800" algn="l"/>
                <a:tab pos="2171700" algn="l"/>
              </a:tabLst>
              <a:defRPr>
                <a:solidFill>
                  <a:srgbClr val="000072"/>
                </a:solidFill>
                <a:latin typeface="Calibri" pitchFamily="34" charset="0"/>
              </a:defRPr>
            </a:lvl1pPr>
            <a:lvl2pPr marL="742950" indent="-285750">
              <a:spcBef>
                <a:spcPct val="35000"/>
              </a:spcBef>
              <a:buChar char="–"/>
              <a:tabLst>
                <a:tab pos="723900" algn="l"/>
                <a:tab pos="1447800" algn="l"/>
                <a:tab pos="2171700"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723900" algn="l"/>
                <a:tab pos="1447800" algn="l"/>
                <a:tab pos="2171700" algn="l"/>
              </a:tabLst>
              <a:defRPr>
                <a:solidFill>
                  <a:srgbClr val="000072"/>
                </a:solidFill>
                <a:latin typeface="Calibri" pitchFamily="34" charset="0"/>
              </a:defRPr>
            </a:lvl3pPr>
            <a:lvl4pPr marL="1600200" indent="-228600">
              <a:spcBef>
                <a:spcPct val="35000"/>
              </a:spcBef>
              <a:buChar char="–"/>
              <a:tabLst>
                <a:tab pos="723900" algn="l"/>
                <a:tab pos="1447800" algn="l"/>
                <a:tab pos="2171700" algn="l"/>
              </a:tabLst>
              <a:defRPr>
                <a:solidFill>
                  <a:srgbClr val="000072"/>
                </a:solidFill>
                <a:latin typeface="Calibri" pitchFamily="34" charset="0"/>
              </a:defRPr>
            </a:lvl4pPr>
            <a:lvl5pPr marL="2057400" indent="-228600">
              <a:spcBef>
                <a:spcPct val="35000"/>
              </a:spcBef>
              <a:buChar char="»"/>
              <a:tabLst>
                <a:tab pos="723900" algn="l"/>
                <a:tab pos="1447800" algn="l"/>
                <a:tab pos="2171700"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723900" algn="l"/>
                <a:tab pos="1447800" algn="l"/>
                <a:tab pos="2171700"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723900" algn="l"/>
                <a:tab pos="1447800" algn="l"/>
                <a:tab pos="2171700"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723900" algn="l"/>
                <a:tab pos="1447800" algn="l"/>
                <a:tab pos="2171700"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723900" algn="l"/>
                <a:tab pos="1447800" algn="l"/>
                <a:tab pos="2171700"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chemeClr val="bg1">
                    <a:lumMod val="85000"/>
                  </a:schemeClr>
                </a:solidFill>
                <a:latin typeface="DejaVu Sans" pitchFamily="34" charset="0"/>
              </a:rPr>
              <a:t>Charter Members vote</a:t>
            </a:r>
          </a:p>
        </p:txBody>
      </p:sp>
      <p:sp>
        <p:nvSpPr>
          <p:cNvPr id="15381" name="Text Box 37"/>
          <p:cNvSpPr txBox="1">
            <a:spLocks noChangeArrowheads="1"/>
          </p:cNvSpPr>
          <p:nvPr/>
        </p:nvSpPr>
        <p:spPr bwMode="auto">
          <a:xfrm>
            <a:off x="1725613" y="2162175"/>
            <a:ext cx="1420812" cy="322263"/>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9525">
                <a:solidFill>
                  <a:srgbClr val="49A94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4934" rIns="81639" bIns="40820"/>
          <a:lstStyle>
            <a:lvl1pPr>
              <a:spcBef>
                <a:spcPct val="35000"/>
              </a:spcBef>
              <a:buClr>
                <a:srgbClr val="CC0000"/>
              </a:buClr>
              <a:buFont typeface="Wingdings" pitchFamily="2" charset="2"/>
              <a:buChar char="§"/>
              <a:tabLst>
                <a:tab pos="723900" algn="l"/>
                <a:tab pos="1447800" algn="l"/>
              </a:tabLst>
              <a:defRPr>
                <a:solidFill>
                  <a:srgbClr val="000072"/>
                </a:solidFill>
                <a:latin typeface="Calibri" pitchFamily="34" charset="0"/>
              </a:defRPr>
            </a:lvl1pPr>
            <a:lvl2pPr marL="742950" indent="-285750">
              <a:spcBef>
                <a:spcPct val="35000"/>
              </a:spcBef>
              <a:buChar char="–"/>
              <a:tabLst>
                <a:tab pos="723900" algn="l"/>
                <a:tab pos="1447800"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723900" algn="l"/>
                <a:tab pos="1447800" algn="l"/>
              </a:tabLst>
              <a:defRPr>
                <a:solidFill>
                  <a:srgbClr val="000072"/>
                </a:solidFill>
                <a:latin typeface="Calibri" pitchFamily="34" charset="0"/>
              </a:defRPr>
            </a:lvl3pPr>
            <a:lvl4pPr marL="1600200" indent="-228600">
              <a:spcBef>
                <a:spcPct val="35000"/>
              </a:spcBef>
              <a:buChar char="–"/>
              <a:tabLst>
                <a:tab pos="723900" algn="l"/>
                <a:tab pos="1447800" algn="l"/>
              </a:tabLst>
              <a:defRPr>
                <a:solidFill>
                  <a:srgbClr val="000072"/>
                </a:solidFill>
                <a:latin typeface="Calibri" pitchFamily="34" charset="0"/>
              </a:defRPr>
            </a:lvl4pPr>
            <a:lvl5pPr marL="2057400" indent="-228600">
              <a:spcBef>
                <a:spcPct val="35000"/>
              </a:spcBef>
              <a:buChar char="»"/>
              <a:tabLst>
                <a:tab pos="723900" algn="l"/>
                <a:tab pos="1447800"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chemeClr val="bg1">
                    <a:lumMod val="85000"/>
                  </a:schemeClr>
                </a:solidFill>
                <a:latin typeface="DejaVu Sans" pitchFamily="34" charset="0"/>
              </a:rPr>
              <a:t>appoints</a:t>
            </a:r>
          </a:p>
        </p:txBody>
      </p:sp>
      <p:sp>
        <p:nvSpPr>
          <p:cNvPr id="15382" name="Text Box 38"/>
          <p:cNvSpPr txBox="1">
            <a:spLocks noChangeArrowheads="1"/>
          </p:cNvSpPr>
          <p:nvPr/>
        </p:nvSpPr>
        <p:spPr bwMode="auto">
          <a:xfrm>
            <a:off x="5995988" y="2562225"/>
            <a:ext cx="1477962" cy="322263"/>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9525">
                <a:solidFill>
                  <a:srgbClr val="49A94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4934" rIns="81639" bIns="40820"/>
          <a:lstStyle>
            <a:lvl1pPr>
              <a:spcBef>
                <a:spcPct val="35000"/>
              </a:spcBef>
              <a:buClr>
                <a:srgbClr val="CC0000"/>
              </a:buClr>
              <a:buFont typeface="Wingdings" pitchFamily="2" charset="2"/>
              <a:buChar char="§"/>
              <a:tabLst>
                <a:tab pos="723900" algn="l"/>
                <a:tab pos="1447800" algn="l"/>
              </a:tabLst>
              <a:defRPr>
                <a:solidFill>
                  <a:srgbClr val="000072"/>
                </a:solidFill>
                <a:latin typeface="Calibri" pitchFamily="34" charset="0"/>
              </a:defRPr>
            </a:lvl1pPr>
            <a:lvl2pPr marL="742950" indent="-285750">
              <a:spcBef>
                <a:spcPct val="35000"/>
              </a:spcBef>
              <a:buChar char="–"/>
              <a:tabLst>
                <a:tab pos="723900" algn="l"/>
                <a:tab pos="1447800"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723900" algn="l"/>
                <a:tab pos="1447800" algn="l"/>
              </a:tabLst>
              <a:defRPr>
                <a:solidFill>
                  <a:srgbClr val="000072"/>
                </a:solidFill>
                <a:latin typeface="Calibri" pitchFamily="34" charset="0"/>
              </a:defRPr>
            </a:lvl3pPr>
            <a:lvl4pPr marL="1600200" indent="-228600">
              <a:spcBef>
                <a:spcPct val="35000"/>
              </a:spcBef>
              <a:buChar char="–"/>
              <a:tabLst>
                <a:tab pos="723900" algn="l"/>
                <a:tab pos="1447800" algn="l"/>
              </a:tabLst>
              <a:defRPr>
                <a:solidFill>
                  <a:srgbClr val="000072"/>
                </a:solidFill>
                <a:latin typeface="Calibri" pitchFamily="34" charset="0"/>
              </a:defRPr>
            </a:lvl4pPr>
            <a:lvl5pPr marL="2057400" indent="-228600">
              <a:spcBef>
                <a:spcPct val="35000"/>
              </a:spcBef>
              <a:buChar char="»"/>
              <a:tabLst>
                <a:tab pos="723900" algn="l"/>
                <a:tab pos="1447800"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chemeClr val="bg1">
                    <a:lumMod val="85000"/>
                  </a:schemeClr>
                </a:solidFill>
                <a:latin typeface="DejaVu Sans" pitchFamily="34" charset="0"/>
              </a:rPr>
              <a:t>represent</a:t>
            </a:r>
          </a:p>
        </p:txBody>
      </p:sp>
      <p:sp>
        <p:nvSpPr>
          <p:cNvPr id="15383" name="AutoShape 39"/>
          <p:cNvSpPr>
            <a:spLocks noChangeArrowheads="1"/>
          </p:cNvSpPr>
          <p:nvPr/>
        </p:nvSpPr>
        <p:spPr bwMode="auto">
          <a:xfrm>
            <a:off x="6437313" y="5421313"/>
            <a:ext cx="2122487" cy="488950"/>
          </a:xfrm>
          <a:prstGeom prst="roundRect">
            <a:avLst>
              <a:gd name="adj" fmla="val 16667"/>
            </a:avLst>
          </a:prstGeom>
          <a:solidFill>
            <a:srgbClr val="990000"/>
          </a:solidFill>
          <a:ln w="9525">
            <a:solidFill>
              <a:schemeClr val="bg1">
                <a:lumMod val="85000"/>
              </a:schemeClr>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55221" rIns="81639" bIns="40820" anchor="ctr"/>
          <a:lstStyle>
            <a:lvl1pPr>
              <a:spcBef>
                <a:spcPct val="35000"/>
              </a:spcBef>
              <a:buClr>
                <a:srgbClr val="CC0000"/>
              </a:buClr>
              <a:buFont typeface="Wingdings" pitchFamily="2" charset="2"/>
              <a:buChar char="§"/>
              <a:tabLst>
                <a:tab pos="655638" algn="l"/>
                <a:tab pos="1312863" algn="l"/>
                <a:tab pos="1968500" algn="l"/>
              </a:tabLst>
              <a:defRPr>
                <a:solidFill>
                  <a:srgbClr val="000072"/>
                </a:solidFill>
                <a:latin typeface="Calibri" pitchFamily="34" charset="0"/>
              </a:defRPr>
            </a:lvl1pPr>
            <a:lvl2pPr marL="742950" indent="-285750">
              <a:spcBef>
                <a:spcPct val="35000"/>
              </a:spcBef>
              <a:buChar char="–"/>
              <a:tabLst>
                <a:tab pos="655638" algn="l"/>
                <a:tab pos="1312863" algn="l"/>
                <a:tab pos="1968500"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 pos="1968500" algn="l"/>
              </a:tabLst>
              <a:defRPr>
                <a:solidFill>
                  <a:srgbClr val="000072"/>
                </a:solidFill>
                <a:latin typeface="Calibri" pitchFamily="34" charset="0"/>
              </a:defRPr>
            </a:lvl3pPr>
            <a:lvl4pPr marL="1600200" indent="-228600">
              <a:spcBef>
                <a:spcPct val="35000"/>
              </a:spcBef>
              <a:buChar char="–"/>
              <a:tabLst>
                <a:tab pos="655638" algn="l"/>
                <a:tab pos="1312863" algn="l"/>
                <a:tab pos="1968500" algn="l"/>
              </a:tabLst>
              <a:defRPr>
                <a:solidFill>
                  <a:srgbClr val="000072"/>
                </a:solidFill>
                <a:latin typeface="Calibri" pitchFamily="34" charset="0"/>
              </a:defRPr>
            </a:lvl4pPr>
            <a:lvl5pPr marL="2057400" indent="-228600">
              <a:spcBef>
                <a:spcPct val="35000"/>
              </a:spcBef>
              <a:buChar char="»"/>
              <a:tabLst>
                <a:tab pos="655638" algn="l"/>
                <a:tab pos="1312863" algn="l"/>
                <a:tab pos="1968500"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9pPr>
          </a:lstStyle>
          <a:p>
            <a:pPr algn="ctr">
              <a:spcBef>
                <a:spcPct val="50000"/>
              </a:spcBef>
              <a:buClrTx/>
              <a:buFontTx/>
              <a:buNone/>
            </a:pPr>
            <a:r>
              <a:rPr lang="en-US" altLang="de-DE">
                <a:solidFill>
                  <a:srgbClr val="FFFFFF"/>
                </a:solidFill>
              </a:rPr>
              <a:t>Sponsors</a:t>
            </a:r>
          </a:p>
        </p:txBody>
      </p:sp>
      <p:grpSp>
        <p:nvGrpSpPr>
          <p:cNvPr id="15384" name="Group 40"/>
          <p:cNvGrpSpPr>
            <a:grpSpLocks/>
          </p:cNvGrpSpPr>
          <p:nvPr/>
        </p:nvGrpSpPr>
        <p:grpSpPr bwMode="auto">
          <a:xfrm>
            <a:off x="6872288" y="4924425"/>
            <a:ext cx="1319212" cy="374650"/>
            <a:chOff x="4772" y="3419"/>
            <a:chExt cx="917" cy="261"/>
          </a:xfrm>
        </p:grpSpPr>
        <p:sp>
          <p:nvSpPr>
            <p:cNvPr id="15392" name="Line 41"/>
            <p:cNvSpPr>
              <a:spLocks noChangeShapeType="1"/>
            </p:cNvSpPr>
            <p:nvPr/>
          </p:nvSpPr>
          <p:spPr bwMode="auto">
            <a:xfrm flipH="1" flipV="1">
              <a:off x="5678" y="3418"/>
              <a:ext cx="12" cy="263"/>
            </a:xfrm>
            <a:prstGeom prst="line">
              <a:avLst/>
            </a:prstGeom>
            <a:noFill/>
            <a:ln w="360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5393" name="Line 42"/>
            <p:cNvSpPr>
              <a:spLocks noChangeShapeType="1"/>
            </p:cNvSpPr>
            <p:nvPr/>
          </p:nvSpPr>
          <p:spPr bwMode="auto">
            <a:xfrm flipH="1" flipV="1">
              <a:off x="5451" y="3418"/>
              <a:ext cx="12" cy="263"/>
            </a:xfrm>
            <a:prstGeom prst="line">
              <a:avLst/>
            </a:prstGeom>
            <a:noFill/>
            <a:ln w="360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5394" name="Line 43"/>
            <p:cNvSpPr>
              <a:spLocks noChangeShapeType="1"/>
            </p:cNvSpPr>
            <p:nvPr/>
          </p:nvSpPr>
          <p:spPr bwMode="auto">
            <a:xfrm flipH="1" flipV="1">
              <a:off x="5224" y="3418"/>
              <a:ext cx="12" cy="263"/>
            </a:xfrm>
            <a:prstGeom prst="line">
              <a:avLst/>
            </a:prstGeom>
            <a:noFill/>
            <a:ln w="360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5395" name="Line 44"/>
            <p:cNvSpPr>
              <a:spLocks noChangeShapeType="1"/>
            </p:cNvSpPr>
            <p:nvPr/>
          </p:nvSpPr>
          <p:spPr bwMode="auto">
            <a:xfrm flipH="1" flipV="1">
              <a:off x="4998" y="3418"/>
              <a:ext cx="12" cy="263"/>
            </a:xfrm>
            <a:prstGeom prst="line">
              <a:avLst/>
            </a:prstGeom>
            <a:noFill/>
            <a:ln w="360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5396" name="Line 45"/>
            <p:cNvSpPr>
              <a:spLocks noChangeShapeType="1"/>
            </p:cNvSpPr>
            <p:nvPr/>
          </p:nvSpPr>
          <p:spPr bwMode="auto">
            <a:xfrm flipH="1" flipV="1">
              <a:off x="4771" y="3418"/>
              <a:ext cx="12" cy="263"/>
            </a:xfrm>
            <a:prstGeom prst="line">
              <a:avLst/>
            </a:prstGeom>
            <a:noFill/>
            <a:ln w="360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grpSp>
      <p:cxnSp>
        <p:nvCxnSpPr>
          <p:cNvPr id="15385" name="AutoShape 46"/>
          <p:cNvCxnSpPr>
            <a:cxnSpLocks noChangeShapeType="1"/>
            <a:stCxn id="15367" idx="2"/>
          </p:cNvCxnSpPr>
          <p:nvPr/>
        </p:nvCxnSpPr>
        <p:spPr bwMode="auto">
          <a:xfrm flipH="1">
            <a:off x="1958975" y="2009775"/>
            <a:ext cx="1135063" cy="1192213"/>
          </a:xfrm>
          <a:prstGeom prst="bentConnector3">
            <a:avLst>
              <a:gd name="adj1" fmla="val 50000"/>
            </a:avLst>
          </a:prstGeom>
          <a:noFill/>
          <a:ln w="36000">
            <a:solidFill>
              <a:srgbClr val="49A94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nvGrpSpPr>
          <p:cNvPr id="15386" name="Group 47"/>
          <p:cNvGrpSpPr>
            <a:grpSpLocks/>
          </p:cNvGrpSpPr>
          <p:nvPr/>
        </p:nvGrpSpPr>
        <p:grpSpPr bwMode="auto">
          <a:xfrm>
            <a:off x="4129088" y="4508500"/>
            <a:ext cx="1319212" cy="790575"/>
            <a:chOff x="2867" y="3131"/>
            <a:chExt cx="917" cy="549"/>
          </a:xfrm>
        </p:grpSpPr>
        <p:sp>
          <p:nvSpPr>
            <p:cNvPr id="15387" name="Line 48"/>
            <p:cNvSpPr>
              <a:spLocks noChangeShapeType="1"/>
            </p:cNvSpPr>
            <p:nvPr/>
          </p:nvSpPr>
          <p:spPr bwMode="auto">
            <a:xfrm flipH="1" flipV="1">
              <a:off x="3773" y="3130"/>
              <a:ext cx="12" cy="551"/>
            </a:xfrm>
            <a:prstGeom prst="line">
              <a:avLst/>
            </a:prstGeom>
            <a:noFill/>
            <a:ln w="360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5388" name="Line 49"/>
            <p:cNvSpPr>
              <a:spLocks noChangeShapeType="1"/>
            </p:cNvSpPr>
            <p:nvPr/>
          </p:nvSpPr>
          <p:spPr bwMode="auto">
            <a:xfrm flipH="1" flipV="1">
              <a:off x="3546" y="3130"/>
              <a:ext cx="12" cy="551"/>
            </a:xfrm>
            <a:prstGeom prst="line">
              <a:avLst/>
            </a:prstGeom>
            <a:noFill/>
            <a:ln w="360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5389" name="Line 50"/>
            <p:cNvSpPr>
              <a:spLocks noChangeShapeType="1"/>
            </p:cNvSpPr>
            <p:nvPr/>
          </p:nvSpPr>
          <p:spPr bwMode="auto">
            <a:xfrm flipH="1" flipV="1">
              <a:off x="3320" y="3130"/>
              <a:ext cx="12" cy="551"/>
            </a:xfrm>
            <a:prstGeom prst="line">
              <a:avLst/>
            </a:prstGeom>
            <a:noFill/>
            <a:ln w="360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5390" name="Line 51"/>
            <p:cNvSpPr>
              <a:spLocks noChangeShapeType="1"/>
            </p:cNvSpPr>
            <p:nvPr/>
          </p:nvSpPr>
          <p:spPr bwMode="auto">
            <a:xfrm flipH="1" flipV="1">
              <a:off x="3093" y="3130"/>
              <a:ext cx="12" cy="551"/>
            </a:xfrm>
            <a:prstGeom prst="line">
              <a:avLst/>
            </a:prstGeom>
            <a:noFill/>
            <a:ln w="360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5391" name="Line 52"/>
            <p:cNvSpPr>
              <a:spLocks noChangeShapeType="1"/>
            </p:cNvSpPr>
            <p:nvPr/>
          </p:nvSpPr>
          <p:spPr bwMode="auto">
            <a:xfrm flipH="1" flipV="1">
              <a:off x="2866" y="3130"/>
              <a:ext cx="12" cy="551"/>
            </a:xfrm>
            <a:prstGeom prst="line">
              <a:avLst/>
            </a:prstGeom>
            <a:noFill/>
            <a:ln w="360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grpSp>
      <p:sp>
        <p:nvSpPr>
          <p:cNvPr id="55" name="Oval 56"/>
          <p:cNvSpPr>
            <a:spLocks noChangeArrowheads="1"/>
          </p:cNvSpPr>
          <p:nvPr/>
        </p:nvSpPr>
        <p:spPr bwMode="auto">
          <a:xfrm>
            <a:off x="6161088" y="5095875"/>
            <a:ext cx="2563812" cy="1139825"/>
          </a:xfrm>
          <a:prstGeom prst="ellipse">
            <a:avLst/>
          </a:prstGeom>
          <a:solidFill>
            <a:srgbClr val="DDDDDD">
              <a:alpha val="32156"/>
            </a:srgbClr>
          </a:solidFill>
          <a:ln w="38100">
            <a:solidFill>
              <a:srgbClr val="DDDDD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endParaRPr lang="de-AT" altLang="de-DE">
              <a:solidFill>
                <a:schemeClr val="tx1"/>
              </a:solidFill>
            </a:endParaRPr>
          </a:p>
        </p:txBody>
      </p:sp>
      <p:sp>
        <p:nvSpPr>
          <p:cNvPr id="57" name="Rectangle 3"/>
          <p:cNvSpPr>
            <a:spLocks noChangeArrowheads="1"/>
          </p:cNvSpPr>
          <p:nvPr/>
        </p:nvSpPr>
        <p:spPr bwMode="auto">
          <a:xfrm>
            <a:off x="3693156" y="1067157"/>
            <a:ext cx="5345113" cy="3319462"/>
          </a:xfrm>
          <a:prstGeom prst="rect">
            <a:avLst/>
          </a:prstGeom>
          <a:solidFill>
            <a:schemeClr val="bg1">
              <a:alpha val="8392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r>
              <a:rPr lang="en-US" altLang="de-DE" sz="1800"/>
              <a:t>Foundation Sponsorship </a:t>
            </a:r>
          </a:p>
          <a:p>
            <a:pPr lvl="1"/>
            <a:r>
              <a:rPr lang="en-US" altLang="de-DE" sz="1800"/>
              <a:t>Help sustain the organization</a:t>
            </a:r>
          </a:p>
          <a:p>
            <a:pPr lvl="1"/>
            <a:r>
              <a:rPr lang="en-US" altLang="de-DE" sz="1800"/>
              <a:t>Priority Access to Conferences and Events</a:t>
            </a:r>
          </a:p>
          <a:p>
            <a:pPr lvl="1"/>
            <a:r>
              <a:rPr lang="en-US" altLang="de-DE" sz="1800"/>
              <a:t>Executive and Expert Contacts</a:t>
            </a:r>
          </a:p>
          <a:p>
            <a:r>
              <a:rPr lang="en-US" altLang="de-DE" sz="1800"/>
              <a:t>Project Sponsorship </a:t>
            </a:r>
          </a:p>
          <a:p>
            <a:pPr lvl="1"/>
            <a:r>
              <a:rPr lang="en-US" altLang="de-DE" sz="1800"/>
              <a:t>Fund specific functionality (ie. OpenLayers 3)</a:t>
            </a:r>
          </a:p>
          <a:p>
            <a:pPr lvl="1"/>
            <a:r>
              <a:rPr lang="en-US" altLang="de-DE" sz="1800"/>
              <a:t>Priority bug fixing</a:t>
            </a:r>
          </a:p>
          <a:p>
            <a:pPr lvl="1"/>
            <a:r>
              <a:rPr lang="en-US" altLang="de-DE" sz="1800"/>
              <a:t>Influencing future development</a:t>
            </a:r>
          </a:p>
          <a:p>
            <a:endParaRPr lang="de-DE" altLang="de-DE" sz="1800"/>
          </a:p>
        </p:txBody>
      </p:sp>
    </p:spTree>
    <p:extLst>
      <p:ext uri="{BB962C8B-B14F-4D97-AF65-F5344CB8AC3E}">
        <p14:creationId xmlns:p14="http://schemas.microsoft.com/office/powerpoint/2010/main" val="617783868"/>
      </p:ext>
    </p:extLst>
  </p:cSld>
  <p:clrMapOvr>
    <a:masterClrMapping/>
  </p:clrMapOvr>
  <p:transition spd="med"/>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5"/>
          <p:cNvSpPr>
            <a:spLocks noChangeArrowheads="1"/>
          </p:cNvSpPr>
          <p:nvPr/>
        </p:nvSpPr>
        <p:spPr bwMode="auto">
          <a:xfrm>
            <a:off x="250825" y="0"/>
            <a:ext cx="8893175" cy="6858000"/>
          </a:xfrm>
          <a:prstGeom prst="rect">
            <a:avLst/>
          </a:prstGeom>
          <a:solidFill>
            <a:schemeClr val="bg2"/>
          </a:solidFill>
          <a:ln w="12700">
            <a:solidFill>
              <a:schemeClr val="accent2"/>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lgn="ctr">
              <a:spcBef>
                <a:spcPct val="50000"/>
              </a:spcBef>
              <a:buClrTx/>
              <a:buFontTx/>
              <a:buNone/>
            </a:pPr>
            <a:endParaRPr lang="de-DE" altLang="de-DE" sz="6600">
              <a:solidFill>
                <a:schemeClr val="bg1"/>
              </a:solidFill>
            </a:endParaRPr>
          </a:p>
        </p:txBody>
      </p:sp>
      <p:sp>
        <p:nvSpPr>
          <p:cNvPr id="9219" name="Rectangle 2"/>
          <p:cNvSpPr>
            <a:spLocks noGrp="1" noChangeArrowheads="1"/>
          </p:cNvSpPr>
          <p:nvPr>
            <p:ph type="title" idx="4294967295"/>
          </p:nvPr>
        </p:nvSpPr>
        <p:spPr>
          <a:xfrm>
            <a:off x="539750" y="2347913"/>
            <a:ext cx="7146925" cy="1512887"/>
          </a:xfrm>
        </p:spPr>
        <p:txBody>
          <a:bodyPr/>
          <a:lstStyle/>
          <a:p>
            <a:pPr algn="r"/>
            <a:r>
              <a:rPr lang="de-DE" altLang="de-DE" sz="4800" dirty="0" smtClean="0">
                <a:solidFill>
                  <a:schemeClr val="bg1"/>
                </a:solidFill>
              </a:rPr>
              <a:t>Summary</a:t>
            </a:r>
            <a:br>
              <a:rPr lang="de-DE" altLang="de-DE" sz="4800" dirty="0" smtClean="0">
                <a:solidFill>
                  <a:schemeClr val="bg1"/>
                </a:solidFill>
              </a:rPr>
            </a:br>
            <a:r>
              <a:rPr lang="de-DE" altLang="de-DE" sz="4800" dirty="0" err="1" smtClean="0">
                <a:solidFill>
                  <a:schemeClr val="bg1"/>
                </a:solidFill>
              </a:rPr>
              <a:t>and</a:t>
            </a:r>
            <a:r>
              <a:rPr lang="de-DE" altLang="de-DE" sz="4800" dirty="0" smtClean="0">
                <a:solidFill>
                  <a:schemeClr val="bg1"/>
                </a:solidFill>
              </a:rPr>
              <a:t/>
            </a:r>
            <a:br>
              <a:rPr lang="de-DE" altLang="de-DE" sz="4800" dirty="0" smtClean="0">
                <a:solidFill>
                  <a:schemeClr val="bg1"/>
                </a:solidFill>
              </a:rPr>
            </a:br>
            <a:r>
              <a:rPr lang="de-DE" altLang="de-DE" sz="4800" dirty="0" smtClean="0">
                <a:solidFill>
                  <a:schemeClr val="bg1"/>
                </a:solidFill>
              </a:rPr>
              <a:t>Outlook</a:t>
            </a:r>
          </a:p>
        </p:txBody>
      </p:sp>
    </p:spTree>
    <p:extLst>
      <p:ext uri="{BB962C8B-B14F-4D97-AF65-F5344CB8AC3E}">
        <p14:creationId xmlns:p14="http://schemas.microsoft.com/office/powerpoint/2010/main" val="21558359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We</a:t>
            </a:r>
            <a:r>
              <a:rPr lang="de-DE" dirty="0" smtClean="0"/>
              <a:t> </a:t>
            </a:r>
            <a:r>
              <a:rPr lang="de-DE" dirty="0" err="1" smtClean="0"/>
              <a:t>have</a:t>
            </a:r>
            <a:r>
              <a:rPr lang="de-DE" dirty="0" smtClean="0"/>
              <a:t> </a:t>
            </a:r>
            <a:r>
              <a:rPr lang="de-DE" dirty="0" err="1" smtClean="0"/>
              <a:t>heard</a:t>
            </a:r>
            <a:r>
              <a:rPr lang="de-DE" dirty="0" smtClean="0"/>
              <a:t> </a:t>
            </a:r>
            <a:r>
              <a:rPr lang="de-DE" dirty="0" err="1" smtClean="0"/>
              <a:t>something</a:t>
            </a:r>
            <a:r>
              <a:rPr lang="de-DE" dirty="0" smtClean="0"/>
              <a:t>…</a:t>
            </a:r>
            <a:endParaRPr lang="de-DE" dirty="0"/>
          </a:p>
        </p:txBody>
      </p:sp>
      <p:sp>
        <p:nvSpPr>
          <p:cNvPr id="3" name="Inhaltsplatzhalter 2"/>
          <p:cNvSpPr>
            <a:spLocks noGrp="1"/>
          </p:cNvSpPr>
          <p:nvPr>
            <p:ph idx="1"/>
          </p:nvPr>
        </p:nvSpPr>
        <p:spPr/>
        <p:txBody>
          <a:bodyPr/>
          <a:lstStyle/>
          <a:p>
            <a:r>
              <a:rPr lang="de-DE" sz="2000" dirty="0" err="1" smtClean="0"/>
              <a:t>Commons</a:t>
            </a:r>
            <a:r>
              <a:rPr lang="de-DE" sz="2000" dirty="0" smtClean="0"/>
              <a:t> </a:t>
            </a:r>
            <a:r>
              <a:rPr lang="de-DE" sz="2000" dirty="0" err="1" smtClean="0"/>
              <a:t>and</a:t>
            </a:r>
            <a:r>
              <a:rPr lang="de-DE" sz="2000" dirty="0" smtClean="0"/>
              <a:t> </a:t>
            </a:r>
            <a:r>
              <a:rPr lang="de-DE" sz="2000" dirty="0" err="1" smtClean="0"/>
              <a:t>the</a:t>
            </a:r>
            <a:r>
              <a:rPr lang="de-DE" sz="2000" dirty="0" smtClean="0"/>
              <a:t> </a:t>
            </a:r>
            <a:r>
              <a:rPr lang="de-DE" sz="2000" dirty="0" err="1" smtClean="0"/>
              <a:t>Tragedy</a:t>
            </a:r>
            <a:r>
              <a:rPr lang="de-DE" sz="2000" dirty="0" smtClean="0"/>
              <a:t> </a:t>
            </a:r>
            <a:r>
              <a:rPr lang="de-DE" sz="2000" dirty="0" err="1" smtClean="0"/>
              <a:t>of</a:t>
            </a:r>
            <a:r>
              <a:rPr lang="de-DE" sz="2000" dirty="0" smtClean="0"/>
              <a:t> </a:t>
            </a:r>
            <a:r>
              <a:rPr lang="de-DE" sz="2000" dirty="0" err="1" smtClean="0"/>
              <a:t>Commons</a:t>
            </a:r>
            <a:endParaRPr lang="de-DE" sz="2000" dirty="0" smtClean="0"/>
          </a:p>
          <a:p>
            <a:r>
              <a:rPr lang="de-DE" sz="2000" dirty="0" smtClean="0"/>
              <a:t>Open Source Software </a:t>
            </a:r>
            <a:r>
              <a:rPr lang="de-DE" sz="2000" dirty="0" err="1" smtClean="0"/>
              <a:t>as</a:t>
            </a:r>
            <a:r>
              <a:rPr lang="de-DE" sz="2000" dirty="0" smtClean="0"/>
              <a:t> </a:t>
            </a:r>
            <a:r>
              <a:rPr lang="de-DE" sz="2000" dirty="0" err="1" smtClean="0"/>
              <a:t>part</a:t>
            </a:r>
            <a:r>
              <a:rPr lang="de-DE" sz="2000" dirty="0" smtClean="0"/>
              <a:t> </a:t>
            </a:r>
            <a:r>
              <a:rPr lang="de-DE" sz="2000" dirty="0" err="1" smtClean="0"/>
              <a:t>of</a:t>
            </a:r>
            <a:r>
              <a:rPr lang="de-DE" sz="2000" dirty="0" smtClean="0"/>
              <a:t> </a:t>
            </a:r>
            <a:r>
              <a:rPr lang="en-US" sz="2000" dirty="0"/>
              <a:t>Knowledge </a:t>
            </a:r>
            <a:r>
              <a:rPr lang="en-US" sz="2000" dirty="0" smtClean="0"/>
              <a:t>commons</a:t>
            </a:r>
          </a:p>
          <a:p>
            <a:r>
              <a:rPr lang="en-US" sz="2000" dirty="0" smtClean="0"/>
              <a:t>Limitless use does not decrement the resource.</a:t>
            </a:r>
          </a:p>
          <a:p>
            <a:r>
              <a:rPr lang="en-US" sz="2000" dirty="0" smtClean="0"/>
              <a:t>However Commons need a community and a set of rules.</a:t>
            </a:r>
          </a:p>
          <a:p>
            <a:r>
              <a:rPr lang="en-US" sz="2000" dirty="0" smtClean="0"/>
              <a:t>Intrinsic motivational factors: Freedom, Community, Technical Interest, livelihood</a:t>
            </a:r>
          </a:p>
          <a:p>
            <a:r>
              <a:rPr lang="en-US" sz="2000" dirty="0" err="1" smtClean="0"/>
              <a:t>OSGeo</a:t>
            </a:r>
            <a:r>
              <a:rPr lang="en-US" sz="2000" dirty="0" smtClean="0"/>
              <a:t> Foundation as a community </a:t>
            </a:r>
          </a:p>
          <a:p>
            <a:endParaRPr lang="de-DE" sz="2000" dirty="0"/>
          </a:p>
        </p:txBody>
      </p:sp>
    </p:spTree>
    <p:extLst>
      <p:ext uri="{BB962C8B-B14F-4D97-AF65-F5344CB8AC3E}">
        <p14:creationId xmlns:p14="http://schemas.microsoft.com/office/powerpoint/2010/main" val="52880520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el 1"/>
          <p:cNvSpPr>
            <a:spLocks noGrp="1"/>
          </p:cNvSpPr>
          <p:nvPr>
            <p:ph type="title"/>
          </p:nvPr>
        </p:nvSpPr>
        <p:spPr/>
        <p:txBody>
          <a:bodyPr/>
          <a:lstStyle/>
          <a:p>
            <a:endParaRPr lang="de-DE" altLang="de-DE" smtClean="0"/>
          </a:p>
        </p:txBody>
      </p:sp>
      <p:sp>
        <p:nvSpPr>
          <p:cNvPr id="50179" name="Inhaltsplatzhalter 2"/>
          <p:cNvSpPr>
            <a:spLocks noGrp="1"/>
          </p:cNvSpPr>
          <p:nvPr>
            <p:ph idx="1"/>
          </p:nvPr>
        </p:nvSpPr>
        <p:spPr/>
        <p:txBody>
          <a:bodyPr/>
          <a:lstStyle/>
          <a:p>
            <a:endParaRPr lang="de-DE" altLang="de-DE" smtClean="0"/>
          </a:p>
        </p:txBody>
      </p:sp>
      <p:sp>
        <p:nvSpPr>
          <p:cNvPr id="50180" name="Fußzeilenplatzhalt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50000"/>
              </a:spcBef>
              <a:spcAft>
                <a:spcPct val="0"/>
              </a:spcAft>
              <a:defRPr sz="1600">
                <a:solidFill>
                  <a:schemeClr val="tx1"/>
                </a:solidFill>
                <a:latin typeface="Calibri" pitchFamily="34" charset="0"/>
              </a:defRPr>
            </a:lvl6pPr>
            <a:lvl7pPr marL="2971800" indent="-228600" eaLnBrk="0" fontAlgn="base" hangingPunct="0">
              <a:spcBef>
                <a:spcPct val="50000"/>
              </a:spcBef>
              <a:spcAft>
                <a:spcPct val="0"/>
              </a:spcAft>
              <a:defRPr sz="1600">
                <a:solidFill>
                  <a:schemeClr val="tx1"/>
                </a:solidFill>
                <a:latin typeface="Calibri" pitchFamily="34" charset="0"/>
              </a:defRPr>
            </a:lvl7pPr>
            <a:lvl8pPr marL="3429000" indent="-228600" eaLnBrk="0" fontAlgn="base" hangingPunct="0">
              <a:spcBef>
                <a:spcPct val="50000"/>
              </a:spcBef>
              <a:spcAft>
                <a:spcPct val="0"/>
              </a:spcAft>
              <a:defRPr sz="1600">
                <a:solidFill>
                  <a:schemeClr val="tx1"/>
                </a:solidFill>
                <a:latin typeface="Calibri" pitchFamily="34" charset="0"/>
              </a:defRPr>
            </a:lvl8pPr>
            <a:lvl9pPr marL="3886200" indent="-228600" eaLnBrk="0" fontAlgn="base" hangingPunct="0">
              <a:spcBef>
                <a:spcPct val="50000"/>
              </a:spcBef>
              <a:spcAft>
                <a:spcPct val="0"/>
              </a:spcAft>
              <a:defRPr sz="1600">
                <a:solidFill>
                  <a:schemeClr val="tx1"/>
                </a:solidFill>
                <a:latin typeface="Calibri" pitchFamily="34" charset="0"/>
              </a:defRPr>
            </a:lvl9pPr>
          </a:lstStyle>
          <a:p>
            <a:r>
              <a:rPr lang="de-DE" altLang="de-DE" smtClean="0"/>
              <a:t>20.11.2014, VoGIS-Fachfporum, Prof. Dr.-Ing. Franz-Josef Behr</a:t>
            </a:r>
          </a:p>
        </p:txBody>
      </p:sp>
      <p:pic>
        <p:nvPicPr>
          <p:cNvPr id="50181" name="Picture 2" descr="http://3.bp.blogspot.com/-TxZ9VrTryhc/UmSNNQ8GpXI/AAAAAAAACIE/09hwy66R1Sw/s640/DSC0157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0838" y="-23813"/>
            <a:ext cx="12371388"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3">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838" y="2871788"/>
            <a:ext cx="1992312" cy="1133475"/>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accent2"/>
                </a:solidFill>
                <a:miter lim="800000"/>
                <a:headEnd/>
                <a:tailEnd/>
              </a14:hiddenLine>
            </a:ext>
          </a:extLst>
        </p:spPr>
      </p:pic>
      <p:sp>
        <p:nvSpPr>
          <p:cNvPr id="5" name="Rechteck 4">
            <a:hlinkClick r:id="rId3"/>
          </p:cNvPr>
          <p:cNvSpPr/>
          <p:nvPr/>
        </p:nvSpPr>
        <p:spPr>
          <a:xfrm>
            <a:off x="6516688" y="3268663"/>
            <a:ext cx="2745752" cy="707886"/>
          </a:xfrm>
          <a:prstGeom prst="rect">
            <a:avLst/>
          </a:prstGeom>
        </p:spPr>
        <p:txBody>
          <a:bodyPr wrap="none">
            <a:spAutoFit/>
          </a:bodyPr>
          <a:lstStyle/>
          <a:p>
            <a:pPr>
              <a:defRPr/>
            </a:pPr>
            <a:r>
              <a:rPr lang="de-DE" dirty="0" smtClean="0">
                <a:solidFill>
                  <a:schemeClr val="bg1">
                    <a:lumMod val="85000"/>
                  </a:schemeClr>
                </a:solidFill>
                <a:hlinkClick r:id="rId3"/>
              </a:rPr>
              <a:t>See Paul </a:t>
            </a:r>
            <a:r>
              <a:rPr lang="de-DE" dirty="0" err="1" smtClean="0">
                <a:solidFill>
                  <a:schemeClr val="bg1">
                    <a:lumMod val="85000"/>
                  </a:schemeClr>
                </a:solidFill>
                <a:hlinkClick r:id="rId3"/>
              </a:rPr>
              <a:t>Ramsey's</a:t>
            </a:r>
            <a:r>
              <a:rPr lang="de-DE" dirty="0" smtClean="0">
                <a:solidFill>
                  <a:schemeClr val="bg1">
                    <a:lumMod val="85000"/>
                  </a:schemeClr>
                </a:solidFill>
                <a:hlinkClick r:id="rId3"/>
              </a:rPr>
              <a:t> brillant </a:t>
            </a:r>
            <a:r>
              <a:rPr lang="de-DE" dirty="0" err="1" smtClean="0">
                <a:solidFill>
                  <a:schemeClr val="bg1">
                    <a:lumMod val="85000"/>
                  </a:schemeClr>
                </a:solidFill>
                <a:hlinkClick r:id="rId3"/>
              </a:rPr>
              <a:t>talk</a:t>
            </a:r>
            <a:r>
              <a:rPr lang="de-DE" dirty="0" smtClean="0">
                <a:solidFill>
                  <a:schemeClr val="bg1">
                    <a:lumMod val="85000"/>
                  </a:schemeClr>
                </a:solidFill>
                <a:hlinkClick r:id="rId3"/>
              </a:rPr>
              <a:t>:</a:t>
            </a:r>
          </a:p>
          <a:p>
            <a:pPr>
              <a:defRPr/>
            </a:pPr>
            <a:r>
              <a:rPr lang="de-DE" dirty="0" smtClean="0">
                <a:solidFill>
                  <a:schemeClr val="bg1">
                    <a:lumMod val="85000"/>
                  </a:schemeClr>
                </a:solidFill>
                <a:hlinkClick r:id="rId3"/>
              </a:rPr>
              <a:t>https</a:t>
            </a:r>
            <a:r>
              <a:rPr lang="de-DE" dirty="0">
                <a:solidFill>
                  <a:schemeClr val="bg1">
                    <a:lumMod val="85000"/>
                  </a:schemeClr>
                </a:solidFill>
                <a:hlinkClick r:id="rId3"/>
              </a:rPr>
              <a:t>://vimeo.com/76365035</a:t>
            </a:r>
            <a:endParaRPr lang="de-DE" dirty="0"/>
          </a:p>
        </p:txBody>
      </p:sp>
      <p:sp>
        <p:nvSpPr>
          <p:cNvPr id="6" name="Rechteck 5"/>
          <p:cNvSpPr/>
          <p:nvPr/>
        </p:nvSpPr>
        <p:spPr>
          <a:xfrm rot="16200000">
            <a:off x="-2541588" y="3438525"/>
            <a:ext cx="3044825" cy="339725"/>
          </a:xfrm>
          <a:prstGeom prst="rect">
            <a:avLst/>
          </a:prstGeom>
        </p:spPr>
        <p:txBody>
          <a:bodyPr wrap="none">
            <a:spAutoFit/>
          </a:bodyPr>
          <a:lstStyle/>
          <a:p>
            <a:pPr>
              <a:defRPr/>
            </a:pPr>
            <a:r>
              <a:rPr lang="de-DE" dirty="0">
                <a:solidFill>
                  <a:schemeClr val="bg1">
                    <a:lumMod val="85000"/>
                  </a:schemeClr>
                </a:solidFill>
              </a:rPr>
              <a:t>http://www.how2map.com/2013/</a:t>
            </a:r>
          </a:p>
        </p:txBody>
      </p:sp>
      <p:sp>
        <p:nvSpPr>
          <p:cNvPr id="2" name="Textfeld 1"/>
          <p:cNvSpPr txBox="1"/>
          <p:nvPr/>
        </p:nvSpPr>
        <p:spPr>
          <a:xfrm>
            <a:off x="1331640" y="1671638"/>
            <a:ext cx="6828110" cy="523220"/>
          </a:xfrm>
          <a:prstGeom prst="rect">
            <a:avLst/>
          </a:prstGeom>
          <a:noFill/>
        </p:spPr>
        <p:txBody>
          <a:bodyPr wrap="square" rtlCol="0">
            <a:spAutoFit/>
          </a:bodyPr>
          <a:lstStyle/>
          <a:p>
            <a:r>
              <a:rPr lang="de-DE" sz="2800" dirty="0" err="1" smtClean="0">
                <a:solidFill>
                  <a:schemeClr val="bg1">
                    <a:lumMod val="95000"/>
                  </a:schemeClr>
                </a:solidFill>
              </a:rPr>
              <a:t>We</a:t>
            </a:r>
            <a:r>
              <a:rPr lang="de-DE" sz="2800" dirty="0" smtClean="0">
                <a:solidFill>
                  <a:schemeClr val="bg1">
                    <a:lumMod val="95000"/>
                  </a:schemeClr>
                </a:solidFill>
              </a:rPr>
              <a:t> </a:t>
            </a:r>
            <a:r>
              <a:rPr lang="de-DE" sz="2800" dirty="0" err="1" smtClean="0">
                <a:solidFill>
                  <a:schemeClr val="bg1">
                    <a:lumMod val="95000"/>
                  </a:schemeClr>
                </a:solidFill>
              </a:rPr>
              <a:t>have</a:t>
            </a:r>
            <a:r>
              <a:rPr lang="de-DE" sz="2800" dirty="0" smtClean="0">
                <a:solidFill>
                  <a:schemeClr val="bg1">
                    <a:lumMod val="95000"/>
                  </a:schemeClr>
                </a:solidFill>
              </a:rPr>
              <a:t> </a:t>
            </a:r>
            <a:r>
              <a:rPr lang="de-DE" sz="2800" dirty="0" err="1" smtClean="0">
                <a:solidFill>
                  <a:schemeClr val="bg1">
                    <a:lumMod val="95000"/>
                  </a:schemeClr>
                </a:solidFill>
              </a:rPr>
              <a:t>to</a:t>
            </a:r>
            <a:r>
              <a:rPr lang="de-DE" sz="2800" dirty="0" smtClean="0">
                <a:solidFill>
                  <a:schemeClr val="bg1">
                    <a:lumMod val="95000"/>
                  </a:schemeClr>
                </a:solidFill>
              </a:rPr>
              <a:t> </a:t>
            </a:r>
            <a:r>
              <a:rPr lang="de-DE" sz="2800" dirty="0" err="1" smtClean="0">
                <a:solidFill>
                  <a:schemeClr val="bg1">
                    <a:lumMod val="95000"/>
                  </a:schemeClr>
                </a:solidFill>
              </a:rPr>
              <a:t>learn</a:t>
            </a:r>
            <a:r>
              <a:rPr lang="de-DE" sz="2800" dirty="0" smtClean="0">
                <a:solidFill>
                  <a:schemeClr val="bg1">
                    <a:lumMod val="95000"/>
                  </a:schemeClr>
                </a:solidFill>
              </a:rPr>
              <a:t> </a:t>
            </a:r>
            <a:endParaRPr lang="de-DE" sz="2800" dirty="0">
              <a:solidFill>
                <a:schemeClr val="bg1">
                  <a:lumMod val="95000"/>
                </a:schemeClr>
              </a:solidFill>
            </a:endParaRPr>
          </a:p>
        </p:txBody>
      </p:sp>
    </p:spTree>
    <p:extLst>
      <p:ext uri="{BB962C8B-B14F-4D97-AF65-F5344CB8AC3E}">
        <p14:creationId xmlns:p14="http://schemas.microsoft.com/office/powerpoint/2010/main" val="407650347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marL="0" indent="0">
              <a:buNone/>
            </a:pPr>
            <a:r>
              <a:rPr lang="en-US" sz="2800" dirty="0" smtClean="0"/>
              <a:t>"Microsoft </a:t>
            </a:r>
            <a:r>
              <a:rPr lang="en-US" sz="2800" dirty="0"/>
              <a:t>took years of internal change and deep consideration to make this fundamental change in both its business model and how it develops it software. In the end, open-source has won, and Microsoft is now a fully fledged open-source company. If they can do it, you can do it</a:t>
            </a:r>
            <a:r>
              <a:rPr lang="en-US" sz="2800" dirty="0" smtClean="0"/>
              <a:t>."</a:t>
            </a:r>
          </a:p>
          <a:p>
            <a:endParaRPr lang="en-US" sz="2800" dirty="0"/>
          </a:p>
        </p:txBody>
      </p:sp>
      <p:sp>
        <p:nvSpPr>
          <p:cNvPr id="4" name="Rechteck 3"/>
          <p:cNvSpPr/>
          <p:nvPr/>
        </p:nvSpPr>
        <p:spPr>
          <a:xfrm>
            <a:off x="827584" y="5796553"/>
            <a:ext cx="7704856" cy="830997"/>
          </a:xfrm>
          <a:prstGeom prst="rect">
            <a:avLst/>
          </a:prstGeom>
        </p:spPr>
        <p:txBody>
          <a:bodyPr wrap="square">
            <a:spAutoFit/>
          </a:bodyPr>
          <a:lstStyle/>
          <a:p>
            <a:r>
              <a:rPr lang="de-DE" dirty="0">
                <a:solidFill>
                  <a:schemeClr val="bg1">
                    <a:lumMod val="95000"/>
                  </a:schemeClr>
                </a:solidFill>
              </a:rPr>
              <a:t>Steven J. Vaughan-Nichols (2018</a:t>
            </a:r>
            <a:r>
              <a:rPr lang="de-DE" dirty="0" smtClean="0">
                <a:solidFill>
                  <a:schemeClr val="bg1">
                    <a:lumMod val="95000"/>
                  </a:schemeClr>
                </a:solidFill>
              </a:rPr>
              <a:t>):  </a:t>
            </a:r>
            <a:r>
              <a:rPr lang="en-US" b="1" dirty="0">
                <a:solidFill>
                  <a:schemeClr val="bg1">
                    <a:lumMod val="95000"/>
                  </a:schemeClr>
                </a:solidFill>
              </a:rPr>
              <a:t>Microsoft open-sources its patent </a:t>
            </a:r>
            <a:r>
              <a:rPr lang="en-US" b="1" dirty="0" smtClean="0">
                <a:solidFill>
                  <a:schemeClr val="bg1">
                    <a:lumMod val="95000"/>
                  </a:schemeClr>
                </a:solidFill>
              </a:rPr>
              <a:t>portfolio</a:t>
            </a:r>
            <a:r>
              <a:rPr lang="de-DE" dirty="0" smtClean="0">
                <a:solidFill>
                  <a:schemeClr val="bg1">
                    <a:lumMod val="95000"/>
                  </a:schemeClr>
                </a:solidFill>
              </a:rPr>
              <a:t>.  </a:t>
            </a:r>
            <a:r>
              <a:rPr lang="de-DE" dirty="0">
                <a:solidFill>
                  <a:schemeClr val="bg1">
                    <a:lumMod val="95000"/>
                  </a:schemeClr>
                </a:solidFill>
                <a:hlinkClick r:id="rId2"/>
              </a:rPr>
              <a:t>https://www.zdnet.com/article/microsoft-open-sources-its-entire-patent-portfolio</a:t>
            </a:r>
            <a:r>
              <a:rPr lang="de-DE" dirty="0" smtClean="0">
                <a:solidFill>
                  <a:schemeClr val="bg1">
                    <a:lumMod val="95000"/>
                  </a:schemeClr>
                </a:solidFill>
                <a:hlinkClick r:id="rId2"/>
              </a:rPr>
              <a:t>/</a:t>
            </a:r>
            <a:r>
              <a:rPr lang="de-DE" dirty="0" smtClean="0">
                <a:solidFill>
                  <a:schemeClr val="bg1">
                    <a:lumMod val="95000"/>
                  </a:schemeClr>
                </a:solidFill>
              </a:rPr>
              <a:t> [2018-10-03]</a:t>
            </a:r>
            <a:endParaRPr lang="de-DE" dirty="0">
              <a:solidFill>
                <a:schemeClr val="bg1">
                  <a:lumMod val="95000"/>
                </a:schemeClr>
              </a:solidFill>
            </a:endParaRPr>
          </a:p>
        </p:txBody>
      </p:sp>
      <p:sp>
        <p:nvSpPr>
          <p:cNvPr id="5" name="Titel 1"/>
          <p:cNvSpPr>
            <a:spLocks noGrp="1"/>
          </p:cNvSpPr>
          <p:nvPr>
            <p:ph type="title"/>
          </p:nvPr>
        </p:nvSpPr>
        <p:spPr>
          <a:xfrm>
            <a:off x="682625" y="609600"/>
            <a:ext cx="7477125" cy="685800"/>
          </a:xfrm>
        </p:spPr>
        <p:txBody>
          <a:bodyPr/>
          <a:lstStyle/>
          <a:p>
            <a:r>
              <a:rPr lang="de-DE" dirty="0" smtClean="0"/>
              <a:t>Change </a:t>
            </a:r>
            <a:r>
              <a:rPr lang="de-DE" dirty="0" err="1" smtClean="0"/>
              <a:t>is</a:t>
            </a:r>
            <a:r>
              <a:rPr lang="de-DE" dirty="0" smtClean="0"/>
              <a:t> </a:t>
            </a:r>
            <a:r>
              <a:rPr lang="de-DE" dirty="0" err="1" smtClean="0"/>
              <a:t>required</a:t>
            </a:r>
            <a:endParaRPr lang="de-DE" dirty="0"/>
          </a:p>
        </p:txBody>
      </p:sp>
    </p:spTree>
    <p:extLst>
      <p:ext uri="{BB962C8B-B14F-4D97-AF65-F5344CB8AC3E}">
        <p14:creationId xmlns:p14="http://schemas.microsoft.com/office/powerpoint/2010/main" val="196245350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4"/>
          <p:cNvSpPr>
            <a:spLocks noChangeArrowheads="1"/>
          </p:cNvSpPr>
          <p:nvPr/>
        </p:nvSpPr>
        <p:spPr bwMode="auto">
          <a:xfrm>
            <a:off x="755650" y="3360738"/>
            <a:ext cx="7640638" cy="10156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accent2"/>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35000"/>
              </a:spcBef>
              <a:buChar char="•"/>
              <a:defRPr sz="1600">
                <a:solidFill>
                  <a:srgbClr val="D9D9D9"/>
                </a:solidFill>
                <a:latin typeface="Calibri" pitchFamily="34" charset="0"/>
              </a:defRPr>
            </a:lvl1pPr>
            <a:lvl2pPr marL="742950" indent="-285750" eaLnBrk="0" hangingPunct="0">
              <a:spcBef>
                <a:spcPct val="35000"/>
              </a:spcBef>
              <a:buChar char="–"/>
              <a:defRPr sz="1600">
                <a:solidFill>
                  <a:srgbClr val="D9D9D9"/>
                </a:solidFill>
                <a:latin typeface="Calibri" pitchFamily="34" charset="0"/>
              </a:defRPr>
            </a:lvl2pPr>
            <a:lvl3pPr marL="1143000" indent="-228600" eaLnBrk="0" hangingPunct="0">
              <a:spcBef>
                <a:spcPct val="35000"/>
              </a:spcBef>
              <a:buChar char="•"/>
              <a:defRPr sz="1600">
                <a:solidFill>
                  <a:srgbClr val="D9D9D9"/>
                </a:solidFill>
                <a:latin typeface="Calibri" pitchFamily="34" charset="0"/>
              </a:defRPr>
            </a:lvl3pPr>
            <a:lvl4pPr marL="1600200" indent="-228600" eaLnBrk="0" hangingPunct="0">
              <a:spcBef>
                <a:spcPct val="35000"/>
              </a:spcBef>
              <a:buChar char="–"/>
              <a:defRPr sz="1600">
                <a:solidFill>
                  <a:srgbClr val="D9D9D9"/>
                </a:solidFill>
                <a:latin typeface="Calibri" pitchFamily="34" charset="0"/>
              </a:defRPr>
            </a:lvl4pPr>
            <a:lvl5pPr marL="2057400" indent="-228600" eaLnBrk="0" hangingPunct="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r>
              <a:rPr lang="en-US" altLang="de-DE" sz="2400" dirty="0" smtClean="0">
                <a:solidFill>
                  <a:schemeClr val="bg1"/>
                </a:solidFill>
              </a:rPr>
              <a:t>Use Open </a:t>
            </a:r>
            <a:r>
              <a:rPr lang="en-US" altLang="de-DE" sz="2400" dirty="0">
                <a:solidFill>
                  <a:schemeClr val="bg1"/>
                </a:solidFill>
              </a:rPr>
              <a:t>Source </a:t>
            </a:r>
            <a:r>
              <a:rPr lang="en-US" altLang="de-DE" sz="2400" dirty="0" smtClean="0">
                <a:solidFill>
                  <a:schemeClr val="bg1"/>
                </a:solidFill>
              </a:rPr>
              <a:t>in Conjunction with Closed </a:t>
            </a:r>
            <a:r>
              <a:rPr lang="en-US" altLang="de-DE" sz="2400" dirty="0">
                <a:solidFill>
                  <a:schemeClr val="bg1"/>
                </a:solidFill>
              </a:rPr>
              <a:t>Source</a:t>
            </a:r>
          </a:p>
          <a:p>
            <a:pPr>
              <a:spcBef>
                <a:spcPct val="50000"/>
              </a:spcBef>
              <a:buFontTx/>
              <a:buNone/>
            </a:pPr>
            <a:r>
              <a:rPr lang="en-US" altLang="de-DE" sz="2400" dirty="0">
                <a:solidFill>
                  <a:schemeClr val="bg1"/>
                </a:solidFill>
              </a:rPr>
              <a:t>Open Source </a:t>
            </a:r>
            <a:r>
              <a:rPr lang="en-US" altLang="de-DE" sz="2400" dirty="0" smtClean="0">
                <a:solidFill>
                  <a:schemeClr val="bg1"/>
                </a:solidFill>
              </a:rPr>
              <a:t>secures your investments.</a:t>
            </a:r>
            <a:endParaRPr lang="en-US" altLang="de-DE" sz="2400" dirty="0">
              <a:solidFill>
                <a:schemeClr val="bg1"/>
              </a:solidFill>
            </a:endParaRPr>
          </a:p>
        </p:txBody>
      </p:sp>
      <p:sp>
        <p:nvSpPr>
          <p:cNvPr id="78851" name="Rectangle 2"/>
          <p:cNvSpPr>
            <a:spLocks noChangeArrowheads="1"/>
          </p:cNvSpPr>
          <p:nvPr/>
        </p:nvSpPr>
        <p:spPr bwMode="auto">
          <a:xfrm>
            <a:off x="682625" y="609600"/>
            <a:ext cx="747712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35000"/>
              </a:spcBef>
              <a:buChar char="•"/>
              <a:defRPr sz="1600">
                <a:solidFill>
                  <a:srgbClr val="D9D9D9"/>
                </a:solidFill>
                <a:latin typeface="Calibri" pitchFamily="34" charset="0"/>
              </a:defRPr>
            </a:lvl1pPr>
            <a:lvl2pPr marL="742950" indent="-285750" eaLnBrk="0" hangingPunct="0">
              <a:spcBef>
                <a:spcPct val="35000"/>
              </a:spcBef>
              <a:buChar char="–"/>
              <a:defRPr sz="1600">
                <a:solidFill>
                  <a:srgbClr val="D9D9D9"/>
                </a:solidFill>
                <a:latin typeface="Calibri" pitchFamily="34" charset="0"/>
              </a:defRPr>
            </a:lvl2pPr>
            <a:lvl3pPr marL="1143000" indent="-228600" eaLnBrk="0" hangingPunct="0">
              <a:spcBef>
                <a:spcPct val="35000"/>
              </a:spcBef>
              <a:buChar char="•"/>
              <a:defRPr sz="1600">
                <a:solidFill>
                  <a:srgbClr val="D9D9D9"/>
                </a:solidFill>
                <a:latin typeface="Calibri" pitchFamily="34" charset="0"/>
              </a:defRPr>
            </a:lvl3pPr>
            <a:lvl4pPr marL="1600200" indent="-228600" eaLnBrk="0" hangingPunct="0">
              <a:spcBef>
                <a:spcPct val="35000"/>
              </a:spcBef>
              <a:buChar char="–"/>
              <a:defRPr sz="1600">
                <a:solidFill>
                  <a:srgbClr val="D9D9D9"/>
                </a:solidFill>
                <a:latin typeface="Calibri" pitchFamily="34" charset="0"/>
              </a:defRPr>
            </a:lvl4pPr>
            <a:lvl5pPr marL="2057400" indent="-228600" eaLnBrk="0" hangingPunct="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0"/>
              </a:spcBef>
              <a:buFontTx/>
              <a:buNone/>
            </a:pPr>
            <a:endParaRPr lang="de-DE" altLang="de-DE" sz="2800" dirty="0">
              <a:solidFill>
                <a:schemeClr val="bg1"/>
              </a:solidFill>
            </a:endParaRPr>
          </a:p>
        </p:txBody>
      </p:sp>
    </p:spTree>
    <p:extLst>
      <p:ext uri="{BB962C8B-B14F-4D97-AF65-F5344CB8AC3E}">
        <p14:creationId xmlns:p14="http://schemas.microsoft.com/office/powerpoint/2010/main" val="7656035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717"/>
            <a:ext cx="9144000" cy="6889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7826" name="Rectangle 2"/>
          <p:cNvSpPr>
            <a:spLocks noGrp="1" noChangeArrowheads="1"/>
          </p:cNvSpPr>
          <p:nvPr>
            <p:ph type="title" idx="4294967295"/>
          </p:nvPr>
        </p:nvSpPr>
        <p:spPr/>
        <p:txBody>
          <a:bodyPr/>
          <a:lstStyle/>
          <a:p>
            <a:endParaRPr lang="de-DE" altLang="de-DE" dirty="0" smtClean="0">
              <a:solidFill>
                <a:schemeClr val="bg1"/>
              </a:solidFill>
              <a:latin typeface="Calibri" pitchFamily="34" charset="0"/>
            </a:endParaRPr>
          </a:p>
        </p:txBody>
      </p:sp>
      <p:sp>
        <p:nvSpPr>
          <p:cNvPr id="77827" name="Rectangle 3"/>
          <p:cNvSpPr>
            <a:spLocks noGrp="1" noChangeArrowheads="1"/>
          </p:cNvSpPr>
          <p:nvPr>
            <p:ph type="body" idx="4294967295"/>
          </p:nvPr>
        </p:nvSpPr>
        <p:spPr>
          <a:xfrm>
            <a:off x="682625" y="1671638"/>
            <a:ext cx="7478713" cy="3557562"/>
          </a:xfrm>
          <a:solidFill>
            <a:srgbClr val="EAEAEA">
              <a:alpha val="83137"/>
            </a:srgbClr>
          </a:solidFill>
        </p:spPr>
        <p:txBody>
          <a:bodyPr/>
          <a:lstStyle/>
          <a:p>
            <a:r>
              <a:rPr lang="en-US" altLang="de-DE" sz="2400" dirty="0" smtClean="0">
                <a:solidFill>
                  <a:schemeClr val="tx1">
                    <a:lumMod val="95000"/>
                    <a:lumOff val="5000"/>
                  </a:schemeClr>
                </a:solidFill>
              </a:rPr>
              <a:t>Open Source (and </a:t>
            </a:r>
            <a:r>
              <a:rPr lang="en-US" altLang="de-DE" sz="2400" dirty="0" err="1" smtClean="0">
                <a:solidFill>
                  <a:schemeClr val="tx1">
                    <a:lumMod val="95000"/>
                    <a:lumOff val="5000"/>
                  </a:schemeClr>
                </a:solidFill>
              </a:rPr>
              <a:t>OSGeo</a:t>
            </a:r>
            <a:r>
              <a:rPr lang="en-US" altLang="de-DE" sz="2400" dirty="0" smtClean="0">
                <a:solidFill>
                  <a:schemeClr val="tx1">
                    <a:lumMod val="95000"/>
                    <a:lumOff val="5000"/>
                  </a:schemeClr>
                </a:solidFill>
              </a:rPr>
              <a:t>) </a:t>
            </a:r>
            <a:r>
              <a:rPr lang="de-DE" altLang="de-DE" sz="2400" dirty="0" err="1" smtClean="0">
                <a:solidFill>
                  <a:schemeClr val="tx1">
                    <a:lumMod val="95000"/>
                    <a:lumOff val="5000"/>
                  </a:schemeClr>
                </a:solidFill>
              </a:rPr>
              <a:t>require</a:t>
            </a:r>
            <a:r>
              <a:rPr lang="de-DE" altLang="de-DE" sz="2400" dirty="0" smtClean="0">
                <a:solidFill>
                  <a:schemeClr val="tx1">
                    <a:lumMod val="95000"/>
                    <a:lumOff val="5000"/>
                  </a:schemeClr>
                </a:solidFill>
              </a:rPr>
              <a:t> </a:t>
            </a:r>
            <a:r>
              <a:rPr lang="de-DE" altLang="de-DE" sz="2400" dirty="0" err="1" smtClean="0">
                <a:solidFill>
                  <a:schemeClr val="tx1">
                    <a:lumMod val="95000"/>
                    <a:lumOff val="5000"/>
                  </a:schemeClr>
                </a:solidFill>
              </a:rPr>
              <a:t>our</a:t>
            </a:r>
            <a:r>
              <a:rPr lang="de-DE" altLang="de-DE" sz="2400" dirty="0" smtClean="0">
                <a:solidFill>
                  <a:schemeClr val="tx1">
                    <a:lumMod val="95000"/>
                    <a:lumOff val="5000"/>
                  </a:schemeClr>
                </a:solidFill>
              </a:rPr>
              <a:t> </a:t>
            </a:r>
            <a:r>
              <a:rPr lang="de-DE" altLang="de-DE" sz="2400" dirty="0" err="1" smtClean="0">
                <a:solidFill>
                  <a:schemeClr val="tx1">
                    <a:lumMod val="95000"/>
                    <a:lumOff val="5000"/>
                  </a:schemeClr>
                </a:solidFill>
              </a:rPr>
              <a:t>participation</a:t>
            </a:r>
            <a:r>
              <a:rPr lang="de-DE" altLang="de-DE" sz="2400" dirty="0" smtClean="0">
                <a:solidFill>
                  <a:schemeClr val="tx1">
                    <a:lumMod val="95000"/>
                    <a:lumOff val="5000"/>
                  </a:schemeClr>
                </a:solidFill>
              </a:rPr>
              <a:t> </a:t>
            </a:r>
            <a:r>
              <a:rPr lang="de-DE" altLang="de-DE" sz="2400" dirty="0" err="1" smtClean="0">
                <a:solidFill>
                  <a:schemeClr val="tx1">
                    <a:lumMod val="95000"/>
                    <a:lumOff val="5000"/>
                  </a:schemeClr>
                </a:solidFill>
              </a:rPr>
              <a:t>and</a:t>
            </a:r>
            <a:r>
              <a:rPr lang="de-DE" altLang="de-DE" sz="2400" dirty="0" smtClean="0">
                <a:solidFill>
                  <a:schemeClr val="tx1">
                    <a:lumMod val="95000"/>
                    <a:lumOff val="5000"/>
                  </a:schemeClr>
                </a:solidFill>
              </a:rPr>
              <a:t> </a:t>
            </a:r>
            <a:r>
              <a:rPr lang="de-DE" altLang="de-DE" sz="2400" dirty="0" err="1" smtClean="0">
                <a:solidFill>
                  <a:schemeClr val="tx1">
                    <a:lumMod val="95000"/>
                    <a:lumOff val="5000"/>
                  </a:schemeClr>
                </a:solidFill>
              </a:rPr>
              <a:t>our</a:t>
            </a:r>
            <a:r>
              <a:rPr lang="de-DE" altLang="de-DE" sz="2400" dirty="0" smtClean="0">
                <a:solidFill>
                  <a:schemeClr val="tx1">
                    <a:lumMod val="95000"/>
                    <a:lumOff val="5000"/>
                  </a:schemeClr>
                </a:solidFill>
              </a:rPr>
              <a:t> </a:t>
            </a:r>
            <a:r>
              <a:rPr lang="de-DE" altLang="de-DE" sz="2400" dirty="0" err="1">
                <a:solidFill>
                  <a:schemeClr val="tx1">
                    <a:lumMod val="95000"/>
                    <a:lumOff val="5000"/>
                  </a:schemeClr>
                </a:solidFill>
              </a:rPr>
              <a:t>joint</a:t>
            </a:r>
            <a:r>
              <a:rPr lang="de-DE" altLang="de-DE" sz="2400" dirty="0">
                <a:solidFill>
                  <a:schemeClr val="tx1">
                    <a:lumMod val="95000"/>
                    <a:lumOff val="5000"/>
                  </a:schemeClr>
                </a:solidFill>
              </a:rPr>
              <a:t> </a:t>
            </a:r>
            <a:r>
              <a:rPr lang="de-DE" altLang="de-DE" sz="2400" dirty="0" err="1" smtClean="0">
                <a:solidFill>
                  <a:schemeClr val="tx1">
                    <a:lumMod val="95000"/>
                    <a:lumOff val="5000"/>
                  </a:schemeClr>
                </a:solidFill>
              </a:rPr>
              <a:t>support</a:t>
            </a:r>
            <a:r>
              <a:rPr lang="de-DE" altLang="de-DE" sz="2400" dirty="0" smtClean="0">
                <a:solidFill>
                  <a:schemeClr val="tx1">
                    <a:lumMod val="95000"/>
                    <a:lumOff val="5000"/>
                  </a:schemeClr>
                </a:solidFill>
              </a:rPr>
              <a:t> </a:t>
            </a:r>
            <a:r>
              <a:rPr lang="de-DE" altLang="de-DE" sz="2400" dirty="0" err="1" smtClean="0">
                <a:solidFill>
                  <a:schemeClr val="tx1">
                    <a:lumMod val="95000"/>
                    <a:lumOff val="5000"/>
                  </a:schemeClr>
                </a:solidFill>
              </a:rPr>
              <a:t>of</a:t>
            </a:r>
            <a:r>
              <a:rPr lang="de-DE" altLang="de-DE" sz="2400" dirty="0" smtClean="0">
                <a:solidFill>
                  <a:schemeClr val="tx1">
                    <a:lumMod val="95000"/>
                    <a:lumOff val="5000"/>
                  </a:schemeClr>
                </a:solidFill>
              </a:rPr>
              <a:t> </a:t>
            </a:r>
            <a:r>
              <a:rPr lang="de-DE" altLang="de-DE" sz="2400" dirty="0" err="1" smtClean="0">
                <a:solidFill>
                  <a:schemeClr val="tx1">
                    <a:lumMod val="95000"/>
                    <a:lumOff val="5000"/>
                  </a:schemeClr>
                </a:solidFill>
              </a:rPr>
              <a:t>the</a:t>
            </a:r>
            <a:r>
              <a:rPr lang="de-DE" altLang="de-DE" sz="2400" dirty="0" smtClean="0">
                <a:solidFill>
                  <a:schemeClr val="tx1">
                    <a:lumMod val="95000"/>
                    <a:lumOff val="5000"/>
                  </a:schemeClr>
                </a:solidFill>
              </a:rPr>
              <a:t> </a:t>
            </a:r>
            <a:r>
              <a:rPr lang="de-DE" altLang="de-DE" sz="2400" dirty="0" err="1" smtClean="0">
                <a:solidFill>
                  <a:schemeClr val="tx1">
                    <a:lumMod val="95000"/>
                    <a:lumOff val="5000"/>
                  </a:schemeClr>
                </a:solidFill>
              </a:rPr>
              <a:t>development</a:t>
            </a:r>
            <a:r>
              <a:rPr lang="de-DE" altLang="de-DE" sz="2400" dirty="0" smtClean="0">
                <a:solidFill>
                  <a:schemeClr val="tx1">
                    <a:lumMod val="95000"/>
                    <a:lumOff val="5000"/>
                  </a:schemeClr>
                </a:solidFill>
              </a:rPr>
              <a:t> </a:t>
            </a:r>
            <a:r>
              <a:rPr lang="de-DE" altLang="de-DE" sz="2400" dirty="0" err="1" smtClean="0">
                <a:solidFill>
                  <a:schemeClr val="tx1">
                    <a:lumMod val="95000"/>
                    <a:lumOff val="5000"/>
                  </a:schemeClr>
                </a:solidFill>
              </a:rPr>
              <a:t>process</a:t>
            </a:r>
            <a:r>
              <a:rPr lang="de-DE" altLang="de-DE" sz="2400" dirty="0" smtClean="0">
                <a:solidFill>
                  <a:schemeClr val="tx1">
                    <a:lumMod val="95000"/>
                    <a:lumOff val="5000"/>
                  </a:schemeClr>
                </a:solidFill>
              </a:rPr>
              <a:t>.</a:t>
            </a:r>
            <a:r>
              <a:rPr lang="en-US" altLang="de-DE" sz="2400" dirty="0" smtClean="0">
                <a:solidFill>
                  <a:schemeClr val="tx1">
                    <a:lumMod val="95000"/>
                    <a:lumOff val="5000"/>
                  </a:schemeClr>
                </a:solidFill>
              </a:rPr>
              <a:t>! </a:t>
            </a:r>
          </a:p>
          <a:p>
            <a:r>
              <a:rPr lang="en-US" altLang="de-DE" sz="2400" dirty="0" err="1" smtClean="0">
                <a:solidFill>
                  <a:schemeClr val="tx1">
                    <a:lumMod val="95000"/>
                    <a:lumOff val="5000"/>
                  </a:schemeClr>
                </a:solidFill>
              </a:rPr>
              <a:t>Parti</a:t>
            </a:r>
            <a:r>
              <a:rPr lang="de-DE" altLang="de-DE" sz="2400" dirty="0" smtClean="0">
                <a:solidFill>
                  <a:schemeClr val="tx1">
                    <a:lumMod val="95000"/>
                    <a:lumOff val="5000"/>
                  </a:schemeClr>
                </a:solidFill>
              </a:rPr>
              <a:t>z</a:t>
            </a:r>
            <a:r>
              <a:rPr lang="en-US" altLang="de-DE" sz="2400" dirty="0" err="1" smtClean="0">
                <a:solidFill>
                  <a:schemeClr val="tx1">
                    <a:lumMod val="95000"/>
                    <a:lumOff val="5000"/>
                  </a:schemeClr>
                </a:solidFill>
              </a:rPr>
              <a:t>ipation</a:t>
            </a:r>
            <a:r>
              <a:rPr lang="en-US" altLang="de-DE" sz="2400" dirty="0" smtClean="0">
                <a:solidFill>
                  <a:schemeClr val="tx1">
                    <a:lumMod val="95000"/>
                    <a:lumOff val="5000"/>
                  </a:schemeClr>
                </a:solidFill>
              </a:rPr>
              <a:t> </a:t>
            </a:r>
            <a:r>
              <a:rPr lang="de-DE" altLang="de-DE" sz="2400" dirty="0" err="1" smtClean="0">
                <a:solidFill>
                  <a:schemeClr val="tx1">
                    <a:lumMod val="95000"/>
                    <a:lumOff val="5000"/>
                  </a:schemeClr>
                </a:solidFill>
              </a:rPr>
              <a:t>comprises</a:t>
            </a:r>
            <a:endParaRPr lang="en-US" altLang="de-DE" sz="2400" dirty="0" smtClean="0">
              <a:solidFill>
                <a:schemeClr val="tx1">
                  <a:lumMod val="95000"/>
                  <a:lumOff val="5000"/>
                </a:schemeClr>
              </a:solidFill>
            </a:endParaRPr>
          </a:p>
          <a:p>
            <a:pPr lvl="3"/>
            <a:r>
              <a:rPr lang="en-US" altLang="de-DE" sz="2400" dirty="0" smtClean="0">
                <a:solidFill>
                  <a:schemeClr val="tx1">
                    <a:lumMod val="95000"/>
                    <a:lumOff val="5000"/>
                  </a:schemeClr>
                </a:solidFill>
              </a:rPr>
              <a:t>Usage,</a:t>
            </a:r>
          </a:p>
          <a:p>
            <a:pPr lvl="3"/>
            <a:r>
              <a:rPr lang="en-US" altLang="de-DE" sz="2400" dirty="0" smtClean="0">
                <a:solidFill>
                  <a:schemeClr val="tx1">
                    <a:lumMod val="95000"/>
                    <a:lumOff val="5000"/>
                  </a:schemeClr>
                </a:solidFill>
              </a:rPr>
              <a:t>Education,</a:t>
            </a:r>
          </a:p>
          <a:p>
            <a:pPr lvl="3"/>
            <a:r>
              <a:rPr lang="en-US" altLang="de-DE" sz="2400" dirty="0" smtClean="0">
                <a:solidFill>
                  <a:schemeClr val="tx1">
                    <a:lumMod val="95000"/>
                    <a:lumOff val="5000"/>
                  </a:schemeClr>
                </a:solidFill>
              </a:rPr>
              <a:t>Testing, Translating,</a:t>
            </a:r>
          </a:p>
          <a:p>
            <a:pPr lvl="3"/>
            <a:r>
              <a:rPr lang="en-US" altLang="de-DE" sz="2400" dirty="0" smtClean="0">
                <a:solidFill>
                  <a:schemeClr val="tx1">
                    <a:lumMod val="95000"/>
                    <a:lumOff val="5000"/>
                  </a:schemeClr>
                </a:solidFill>
              </a:rPr>
              <a:t>Support of the community by hiring, financing further developments</a:t>
            </a:r>
          </a:p>
          <a:p>
            <a:endParaRPr lang="de-DE" altLang="de-DE" sz="2400" dirty="0" smtClean="0">
              <a:solidFill>
                <a:schemeClr val="tx1">
                  <a:lumMod val="95000"/>
                  <a:lumOff val="5000"/>
                </a:schemeClr>
              </a:solidFill>
            </a:endParaRPr>
          </a:p>
        </p:txBody>
      </p:sp>
      <p:sp>
        <p:nvSpPr>
          <p:cNvPr id="2" name="Rechteck 1"/>
          <p:cNvSpPr/>
          <p:nvPr/>
        </p:nvSpPr>
        <p:spPr>
          <a:xfrm>
            <a:off x="611560" y="5805264"/>
            <a:ext cx="7549778" cy="553998"/>
          </a:xfrm>
          <a:prstGeom prst="rect">
            <a:avLst/>
          </a:prstGeom>
        </p:spPr>
        <p:txBody>
          <a:bodyPr wrap="square">
            <a:spAutoFit/>
          </a:bodyPr>
          <a:lstStyle/>
          <a:p>
            <a:r>
              <a:rPr lang="en-US" sz="1200" dirty="0">
                <a:solidFill>
                  <a:schemeClr val="bg1"/>
                </a:solidFill>
              </a:rPr>
              <a:t>By Alexander W. Galbraith [Public domain or Public domain], via Wikimedia </a:t>
            </a:r>
            <a:r>
              <a:rPr lang="en-US" sz="1200" dirty="0" smtClean="0">
                <a:solidFill>
                  <a:schemeClr val="bg1"/>
                </a:solidFill>
              </a:rPr>
              <a:t>Commons</a:t>
            </a:r>
          </a:p>
          <a:p>
            <a:r>
              <a:rPr lang="de-DE" sz="1200" dirty="0">
                <a:solidFill>
                  <a:schemeClr val="bg1"/>
                </a:solidFill>
              </a:rPr>
              <a:t>https://upload.wikimedia.org/wikipedia/commons/a/ab/Barn_raising_in_Lansing.jpg</a:t>
            </a:r>
          </a:p>
        </p:txBody>
      </p:sp>
    </p:spTree>
    <p:extLst>
      <p:ext uri="{BB962C8B-B14F-4D97-AF65-F5344CB8AC3E}">
        <p14:creationId xmlns:p14="http://schemas.microsoft.com/office/powerpoint/2010/main" val="32288740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lipse 2"/>
          <p:cNvSpPr/>
          <p:nvPr/>
        </p:nvSpPr>
        <p:spPr bwMode="auto">
          <a:xfrm>
            <a:off x="3347864" y="2348880"/>
            <a:ext cx="2016224" cy="1872208"/>
          </a:xfrm>
          <a:prstGeom prst="ellipse">
            <a:avLst/>
          </a:prstGeom>
          <a:solidFill>
            <a:srgbClr val="FF3300"/>
          </a:solidFill>
          <a:ln w="9525" cap="flat" cmpd="sng" algn="ctr">
            <a:solidFill>
              <a:srgbClr val="760000"/>
            </a:solidFill>
            <a:prstDash val="solid"/>
            <a:round/>
            <a:headEnd type="none" w="med" len="med"/>
            <a:tailEnd type="none" w="med" len="med"/>
          </a:ln>
          <a:effectLst>
            <a:glow rad="127000">
              <a:schemeClr val="bg2">
                <a:lumMod val="60000"/>
                <a:lumOff val="40000"/>
                <a:alpha val="68000"/>
              </a:schemeClr>
            </a:glow>
            <a:softEdge rad="25400"/>
          </a:effectLst>
        </p:spPr>
        <p:txBody>
          <a:bodyPr anchor="ctr"/>
          <a:lstStyle/>
          <a:p>
            <a:pPr algn="ctr">
              <a:defRPr/>
            </a:pPr>
            <a:r>
              <a:rPr lang="de-DE" sz="3200" dirty="0" smtClean="0">
                <a:solidFill>
                  <a:schemeClr val="bg1">
                    <a:lumMod val="85000"/>
                  </a:schemeClr>
                </a:solidFill>
              </a:rPr>
              <a:t>Project</a:t>
            </a:r>
            <a:endParaRPr lang="de-DE" sz="3200" dirty="0">
              <a:solidFill>
                <a:schemeClr val="bg1">
                  <a:lumMod val="85000"/>
                </a:schemeClr>
              </a:solidFill>
            </a:endParaRPr>
          </a:p>
        </p:txBody>
      </p:sp>
      <p:grpSp>
        <p:nvGrpSpPr>
          <p:cNvPr id="34821" name="Gruppieren 15"/>
          <p:cNvGrpSpPr>
            <a:grpSpLocks/>
          </p:cNvGrpSpPr>
          <p:nvPr/>
        </p:nvGrpSpPr>
        <p:grpSpPr bwMode="auto">
          <a:xfrm rot="-1692196">
            <a:off x="5521325" y="2166938"/>
            <a:ext cx="1973263" cy="673100"/>
            <a:chOff x="6660014" y="1612462"/>
            <a:chExt cx="935530" cy="673475"/>
          </a:xfrm>
        </p:grpSpPr>
        <p:sp>
          <p:nvSpPr>
            <p:cNvPr id="13" name="Gestreifter Pfeil nach rechts 12"/>
            <p:cNvSpPr/>
            <p:nvPr/>
          </p:nvSpPr>
          <p:spPr bwMode="auto">
            <a:xfrm>
              <a:off x="7091191" y="1609482"/>
              <a:ext cx="504268" cy="673475"/>
            </a:xfrm>
            <a:prstGeom prst="stripedRightArrow">
              <a:avLst/>
            </a:prstGeom>
            <a:solidFill>
              <a:srgbClr val="FF3300"/>
            </a:solidFill>
            <a:ln w="9525" cap="flat" cmpd="sng" algn="ctr">
              <a:noFill/>
              <a:prstDash val="solid"/>
              <a:round/>
              <a:headEnd type="none" w="med" len="med"/>
              <a:tailEnd type="none" w="med" len="med"/>
            </a:ln>
            <a:effectLst/>
          </p:spPr>
          <p:txBody>
            <a:bodyPr>
              <a:spAutoFit/>
            </a:bodyPr>
            <a:lstStyle/>
            <a:p>
              <a:pPr>
                <a:defRPr/>
              </a:pPr>
              <a:endParaRPr lang="de-DE"/>
            </a:p>
          </p:txBody>
        </p:sp>
        <p:sp>
          <p:nvSpPr>
            <p:cNvPr id="14" name="Gestreifter Pfeil nach rechts 13"/>
            <p:cNvSpPr/>
            <p:nvPr/>
          </p:nvSpPr>
          <p:spPr bwMode="auto">
            <a:xfrm flipH="1">
              <a:off x="6659752" y="1608919"/>
              <a:ext cx="512547" cy="673475"/>
            </a:xfrm>
            <a:prstGeom prst="stripedRightArrow">
              <a:avLst/>
            </a:prstGeom>
            <a:solidFill>
              <a:srgbClr val="FF3300"/>
            </a:solidFill>
            <a:ln w="9525" cap="flat" cmpd="sng" algn="ctr">
              <a:noFill/>
              <a:prstDash val="solid"/>
              <a:round/>
              <a:headEnd type="none" w="med" len="med"/>
              <a:tailEnd type="none" w="med" len="med"/>
            </a:ln>
            <a:effectLst/>
          </p:spPr>
          <p:txBody>
            <a:bodyPr>
              <a:spAutoFit/>
            </a:bodyPr>
            <a:lstStyle/>
            <a:p>
              <a:pPr>
                <a:defRPr/>
              </a:pPr>
              <a:endParaRPr lang="de-DE"/>
            </a:p>
          </p:txBody>
        </p:sp>
      </p:grpSp>
      <p:grpSp>
        <p:nvGrpSpPr>
          <p:cNvPr id="15" name="Gruppieren 14"/>
          <p:cNvGrpSpPr/>
          <p:nvPr/>
        </p:nvGrpSpPr>
        <p:grpSpPr>
          <a:xfrm rot="1787174">
            <a:off x="5527846" y="4047952"/>
            <a:ext cx="1728977" cy="672525"/>
            <a:chOff x="6660232" y="1616574"/>
            <a:chExt cx="936104" cy="672525"/>
          </a:xfrm>
          <a:solidFill>
            <a:schemeClr val="accent2">
              <a:lumMod val="75000"/>
            </a:schemeClr>
          </a:solidFill>
        </p:grpSpPr>
        <p:sp>
          <p:nvSpPr>
            <p:cNvPr id="16" name="Gestreifter Pfeil nach rechts 15"/>
            <p:cNvSpPr/>
            <p:nvPr/>
          </p:nvSpPr>
          <p:spPr bwMode="auto">
            <a:xfrm>
              <a:off x="7092280" y="1616574"/>
              <a:ext cx="504056" cy="672525"/>
            </a:xfrm>
            <a:prstGeom prst="stripedRightArrow">
              <a:avLst/>
            </a:prstGeom>
            <a:grpFill/>
            <a:ln w="9525" cap="flat" cmpd="sng" algn="ctr">
              <a:noFill/>
              <a:prstDash val="solid"/>
              <a:round/>
              <a:headEnd type="none" w="med" len="med"/>
              <a:tailEnd type="none" w="med" len="med"/>
            </a:ln>
            <a:effectLst/>
          </p:spPr>
          <p:txBody>
            <a:bodyPr>
              <a:spAutoFit/>
            </a:bodyPr>
            <a:lstStyle/>
            <a:p>
              <a:pPr>
                <a:defRPr/>
              </a:pPr>
              <a:endParaRPr lang="de-DE"/>
            </a:p>
          </p:txBody>
        </p:sp>
        <p:sp>
          <p:nvSpPr>
            <p:cNvPr id="17" name="Gestreifter Pfeil nach rechts 16"/>
            <p:cNvSpPr/>
            <p:nvPr/>
          </p:nvSpPr>
          <p:spPr bwMode="auto">
            <a:xfrm flipH="1">
              <a:off x="6660232" y="1616574"/>
              <a:ext cx="512440" cy="672525"/>
            </a:xfrm>
            <a:prstGeom prst="stripedRightArrow">
              <a:avLst/>
            </a:prstGeom>
            <a:grpFill/>
            <a:ln w="9525" cap="flat" cmpd="sng" algn="ctr">
              <a:noFill/>
              <a:prstDash val="solid"/>
              <a:round/>
              <a:headEnd type="none" w="med" len="med"/>
              <a:tailEnd type="none" w="med" len="med"/>
            </a:ln>
            <a:effectLst/>
          </p:spPr>
          <p:txBody>
            <a:bodyPr>
              <a:spAutoFit/>
            </a:bodyPr>
            <a:lstStyle/>
            <a:p>
              <a:pPr>
                <a:defRPr/>
              </a:pPr>
              <a:endParaRPr lang="de-DE"/>
            </a:p>
          </p:txBody>
        </p:sp>
      </p:grpSp>
      <p:sp>
        <p:nvSpPr>
          <p:cNvPr id="20" name="Ellipse 19"/>
          <p:cNvSpPr/>
          <p:nvPr/>
        </p:nvSpPr>
        <p:spPr bwMode="auto">
          <a:xfrm>
            <a:off x="1661936" y="404664"/>
            <a:ext cx="1181872" cy="1097452"/>
          </a:xfrm>
          <a:prstGeom prst="ellipse">
            <a:avLst/>
          </a:prstGeom>
          <a:solidFill>
            <a:srgbClr val="00B050"/>
          </a:solidFill>
          <a:ln w="9525" cap="flat" cmpd="sng" algn="ctr">
            <a:solidFill>
              <a:srgbClr val="760000"/>
            </a:solidFill>
            <a:prstDash val="solid"/>
            <a:round/>
            <a:headEnd type="none" w="med" len="med"/>
            <a:tailEnd type="none" w="med" len="med"/>
          </a:ln>
          <a:effectLst>
            <a:glow rad="127000">
              <a:schemeClr val="bg2">
                <a:lumMod val="60000"/>
                <a:lumOff val="40000"/>
                <a:alpha val="68000"/>
              </a:schemeClr>
            </a:glow>
            <a:softEdge rad="25400"/>
          </a:effectLst>
        </p:spPr>
        <p:txBody>
          <a:bodyPr lIns="36000" tIns="36000" rIns="36000" bIns="36000" anchor="ctr"/>
          <a:lstStyle/>
          <a:p>
            <a:pPr algn="ctr">
              <a:defRPr/>
            </a:pPr>
            <a:r>
              <a:rPr lang="de-DE" dirty="0" smtClean="0">
                <a:solidFill>
                  <a:schemeClr val="bg1">
                    <a:lumMod val="85000"/>
                  </a:schemeClr>
                </a:solidFill>
              </a:rPr>
              <a:t>Companies</a:t>
            </a:r>
            <a:endParaRPr lang="de-DE" dirty="0">
              <a:solidFill>
                <a:schemeClr val="bg1">
                  <a:lumMod val="85000"/>
                </a:schemeClr>
              </a:solidFill>
            </a:endParaRPr>
          </a:p>
        </p:txBody>
      </p:sp>
      <p:sp>
        <p:nvSpPr>
          <p:cNvPr id="23" name="Ellipse 22"/>
          <p:cNvSpPr/>
          <p:nvPr/>
        </p:nvSpPr>
        <p:spPr bwMode="auto">
          <a:xfrm>
            <a:off x="611560" y="2908860"/>
            <a:ext cx="1094993" cy="880180"/>
          </a:xfrm>
          <a:prstGeom prst="ellipse">
            <a:avLst/>
          </a:prstGeom>
          <a:solidFill>
            <a:schemeClr val="bg1">
              <a:lumMod val="50000"/>
            </a:schemeClr>
          </a:solidFill>
          <a:ln w="9525" cap="flat" cmpd="sng" algn="ctr">
            <a:solidFill>
              <a:srgbClr val="760000"/>
            </a:solidFill>
            <a:prstDash val="solid"/>
            <a:round/>
            <a:headEnd type="none" w="med" len="med"/>
            <a:tailEnd type="none" w="med" len="med"/>
          </a:ln>
          <a:effectLst>
            <a:glow rad="127000">
              <a:schemeClr val="bg2">
                <a:lumMod val="60000"/>
                <a:lumOff val="40000"/>
                <a:alpha val="68000"/>
              </a:schemeClr>
            </a:glow>
            <a:softEdge rad="25400"/>
          </a:effectLst>
        </p:spPr>
        <p:txBody>
          <a:bodyPr lIns="36000" anchor="ctr"/>
          <a:lstStyle/>
          <a:p>
            <a:pPr algn="ctr">
              <a:defRPr/>
            </a:pPr>
            <a:r>
              <a:rPr lang="de-DE" dirty="0" smtClean="0">
                <a:solidFill>
                  <a:schemeClr val="bg1">
                    <a:lumMod val="85000"/>
                  </a:schemeClr>
                </a:solidFill>
              </a:rPr>
              <a:t>Media</a:t>
            </a:r>
            <a:endParaRPr lang="de-DE" dirty="0">
              <a:solidFill>
                <a:schemeClr val="bg1">
                  <a:lumMod val="85000"/>
                </a:schemeClr>
              </a:solidFill>
            </a:endParaRPr>
          </a:p>
        </p:txBody>
      </p:sp>
      <p:grpSp>
        <p:nvGrpSpPr>
          <p:cNvPr id="27" name="Gruppieren 26"/>
          <p:cNvGrpSpPr/>
          <p:nvPr/>
        </p:nvGrpSpPr>
        <p:grpSpPr>
          <a:xfrm rot="18900000">
            <a:off x="2495063" y="4053551"/>
            <a:ext cx="936104" cy="672525"/>
            <a:chOff x="6660232" y="1616574"/>
            <a:chExt cx="936104" cy="672525"/>
          </a:xfrm>
          <a:solidFill>
            <a:schemeClr val="accent2">
              <a:lumMod val="60000"/>
              <a:lumOff val="40000"/>
            </a:schemeClr>
          </a:solidFill>
        </p:grpSpPr>
        <p:sp>
          <p:nvSpPr>
            <p:cNvPr id="28" name="Gestreifter Pfeil nach rechts 27"/>
            <p:cNvSpPr/>
            <p:nvPr/>
          </p:nvSpPr>
          <p:spPr bwMode="auto">
            <a:xfrm>
              <a:off x="7092280" y="1616574"/>
              <a:ext cx="504056" cy="672525"/>
            </a:xfrm>
            <a:prstGeom prst="stripedRightArrow">
              <a:avLst/>
            </a:prstGeom>
            <a:grpFill/>
            <a:ln w="9525" cap="flat" cmpd="sng" algn="ctr">
              <a:noFill/>
              <a:prstDash val="solid"/>
              <a:round/>
              <a:headEnd type="none" w="med" len="med"/>
              <a:tailEnd type="none" w="med" len="med"/>
            </a:ln>
            <a:effectLst/>
          </p:spPr>
          <p:txBody>
            <a:bodyPr>
              <a:spAutoFit/>
            </a:bodyPr>
            <a:lstStyle/>
            <a:p>
              <a:pPr>
                <a:defRPr/>
              </a:pPr>
              <a:endParaRPr lang="de-DE"/>
            </a:p>
          </p:txBody>
        </p:sp>
        <p:sp>
          <p:nvSpPr>
            <p:cNvPr id="29" name="Gestreifter Pfeil nach rechts 28"/>
            <p:cNvSpPr/>
            <p:nvPr/>
          </p:nvSpPr>
          <p:spPr bwMode="auto">
            <a:xfrm flipH="1">
              <a:off x="6660232" y="1616574"/>
              <a:ext cx="512440" cy="672525"/>
            </a:xfrm>
            <a:prstGeom prst="stripedRightArrow">
              <a:avLst/>
            </a:prstGeom>
            <a:grpFill/>
            <a:ln w="9525" cap="flat" cmpd="sng" algn="ctr">
              <a:noFill/>
              <a:prstDash val="solid"/>
              <a:round/>
              <a:headEnd type="none" w="med" len="med"/>
              <a:tailEnd type="none" w="med" len="med"/>
            </a:ln>
            <a:effectLst/>
          </p:spPr>
          <p:txBody>
            <a:bodyPr>
              <a:spAutoFit/>
            </a:bodyPr>
            <a:lstStyle/>
            <a:p>
              <a:pPr>
                <a:defRPr/>
              </a:pPr>
              <a:endParaRPr lang="de-DE"/>
            </a:p>
          </p:txBody>
        </p:sp>
      </p:grpSp>
      <p:grpSp>
        <p:nvGrpSpPr>
          <p:cNvPr id="30" name="Gruppieren 29"/>
          <p:cNvGrpSpPr/>
          <p:nvPr/>
        </p:nvGrpSpPr>
        <p:grpSpPr>
          <a:xfrm>
            <a:off x="1979712" y="2972499"/>
            <a:ext cx="936105" cy="672525"/>
            <a:chOff x="6660232" y="1616574"/>
            <a:chExt cx="936105" cy="672525"/>
          </a:xfrm>
          <a:solidFill>
            <a:schemeClr val="bg1">
              <a:lumMod val="50000"/>
            </a:schemeClr>
          </a:solidFill>
        </p:grpSpPr>
        <p:sp>
          <p:nvSpPr>
            <p:cNvPr id="31" name="Gestreifter Pfeil nach rechts 30"/>
            <p:cNvSpPr/>
            <p:nvPr/>
          </p:nvSpPr>
          <p:spPr bwMode="auto">
            <a:xfrm>
              <a:off x="7092281" y="1616574"/>
              <a:ext cx="504056" cy="672525"/>
            </a:xfrm>
            <a:prstGeom prst="stripedRightArrow">
              <a:avLst/>
            </a:prstGeom>
            <a:grpFill/>
            <a:ln w="9525" cap="flat" cmpd="sng" algn="ctr">
              <a:noFill/>
              <a:prstDash val="solid"/>
              <a:round/>
              <a:headEnd type="none" w="med" len="med"/>
              <a:tailEnd type="none" w="med" len="med"/>
            </a:ln>
            <a:effectLst/>
          </p:spPr>
          <p:txBody>
            <a:bodyPr>
              <a:spAutoFit/>
            </a:bodyPr>
            <a:lstStyle/>
            <a:p>
              <a:pPr>
                <a:defRPr/>
              </a:pPr>
              <a:endParaRPr lang="de-DE"/>
            </a:p>
          </p:txBody>
        </p:sp>
        <p:sp>
          <p:nvSpPr>
            <p:cNvPr id="32" name="Gestreifter Pfeil nach rechts 31"/>
            <p:cNvSpPr/>
            <p:nvPr/>
          </p:nvSpPr>
          <p:spPr bwMode="auto">
            <a:xfrm flipH="1">
              <a:off x="6660232" y="1616574"/>
              <a:ext cx="512440" cy="672525"/>
            </a:xfrm>
            <a:prstGeom prst="stripedRightArrow">
              <a:avLst/>
            </a:prstGeom>
            <a:grpFill/>
            <a:ln w="9525" cap="flat" cmpd="sng" algn="ctr">
              <a:noFill/>
              <a:prstDash val="solid"/>
              <a:round/>
              <a:headEnd type="none" w="med" len="med"/>
              <a:tailEnd type="none" w="med" len="med"/>
            </a:ln>
            <a:effectLst/>
          </p:spPr>
          <p:txBody>
            <a:bodyPr>
              <a:spAutoFit/>
            </a:bodyPr>
            <a:lstStyle/>
            <a:p>
              <a:pPr>
                <a:defRPr/>
              </a:pPr>
              <a:endParaRPr lang="de-DE"/>
            </a:p>
          </p:txBody>
        </p:sp>
      </p:grpSp>
      <p:grpSp>
        <p:nvGrpSpPr>
          <p:cNvPr id="33" name="Gruppieren 32"/>
          <p:cNvGrpSpPr/>
          <p:nvPr/>
        </p:nvGrpSpPr>
        <p:grpSpPr>
          <a:xfrm rot="2055624">
            <a:off x="2465618" y="1947887"/>
            <a:ext cx="936104" cy="672525"/>
            <a:chOff x="6660232" y="1616574"/>
            <a:chExt cx="936104" cy="672525"/>
          </a:xfrm>
          <a:solidFill>
            <a:srgbClr val="00B050"/>
          </a:solidFill>
        </p:grpSpPr>
        <p:sp>
          <p:nvSpPr>
            <p:cNvPr id="34" name="Gestreifter Pfeil nach rechts 33"/>
            <p:cNvSpPr/>
            <p:nvPr/>
          </p:nvSpPr>
          <p:spPr bwMode="auto">
            <a:xfrm>
              <a:off x="7092280" y="1616574"/>
              <a:ext cx="504056" cy="672525"/>
            </a:xfrm>
            <a:prstGeom prst="stripedRightArrow">
              <a:avLst/>
            </a:prstGeom>
            <a:grpFill/>
            <a:ln w="9525" cap="flat" cmpd="sng" algn="ctr">
              <a:noFill/>
              <a:prstDash val="solid"/>
              <a:round/>
              <a:headEnd type="none" w="med" len="med"/>
              <a:tailEnd type="none" w="med" len="med"/>
            </a:ln>
            <a:effectLst/>
          </p:spPr>
          <p:txBody>
            <a:bodyPr>
              <a:spAutoFit/>
            </a:bodyPr>
            <a:lstStyle/>
            <a:p>
              <a:pPr>
                <a:defRPr/>
              </a:pPr>
              <a:endParaRPr lang="de-DE"/>
            </a:p>
          </p:txBody>
        </p:sp>
        <p:sp>
          <p:nvSpPr>
            <p:cNvPr id="35" name="Gestreifter Pfeil nach rechts 34"/>
            <p:cNvSpPr/>
            <p:nvPr/>
          </p:nvSpPr>
          <p:spPr bwMode="auto">
            <a:xfrm flipH="1">
              <a:off x="6660232" y="1616574"/>
              <a:ext cx="512440" cy="672525"/>
            </a:xfrm>
            <a:prstGeom prst="stripedRightArrow">
              <a:avLst/>
            </a:prstGeom>
            <a:grpFill/>
            <a:ln w="9525" cap="flat" cmpd="sng" algn="ctr">
              <a:noFill/>
              <a:prstDash val="solid"/>
              <a:round/>
              <a:headEnd type="none" w="med" len="med"/>
              <a:tailEnd type="none" w="med" len="med"/>
            </a:ln>
            <a:effectLst/>
          </p:spPr>
          <p:txBody>
            <a:bodyPr>
              <a:spAutoFit/>
            </a:bodyPr>
            <a:lstStyle/>
            <a:p>
              <a:pPr>
                <a:defRPr/>
              </a:pPr>
              <a:endParaRPr lang="de-DE"/>
            </a:p>
          </p:txBody>
        </p:sp>
      </p:grpSp>
      <p:grpSp>
        <p:nvGrpSpPr>
          <p:cNvPr id="39" name="Gruppieren 38"/>
          <p:cNvGrpSpPr/>
          <p:nvPr/>
        </p:nvGrpSpPr>
        <p:grpSpPr>
          <a:xfrm rot="5400000">
            <a:off x="3995936" y="1328543"/>
            <a:ext cx="936104" cy="672525"/>
            <a:chOff x="6660233" y="1616574"/>
            <a:chExt cx="936104" cy="672525"/>
          </a:xfrm>
          <a:solidFill>
            <a:srgbClr val="FFC000"/>
          </a:solidFill>
        </p:grpSpPr>
        <p:sp>
          <p:nvSpPr>
            <p:cNvPr id="40" name="Gestreifter Pfeil nach rechts 39"/>
            <p:cNvSpPr/>
            <p:nvPr/>
          </p:nvSpPr>
          <p:spPr bwMode="auto">
            <a:xfrm>
              <a:off x="7092281" y="1616574"/>
              <a:ext cx="504056" cy="672525"/>
            </a:xfrm>
            <a:prstGeom prst="stripedRightArrow">
              <a:avLst/>
            </a:prstGeom>
            <a:grpFill/>
            <a:ln w="9525" cap="flat" cmpd="sng" algn="ctr">
              <a:noFill/>
              <a:prstDash val="solid"/>
              <a:round/>
              <a:headEnd type="none" w="med" len="med"/>
              <a:tailEnd type="none" w="med" len="med"/>
            </a:ln>
            <a:effectLst/>
          </p:spPr>
          <p:txBody>
            <a:bodyPr>
              <a:spAutoFit/>
            </a:bodyPr>
            <a:lstStyle/>
            <a:p>
              <a:pPr>
                <a:defRPr/>
              </a:pPr>
              <a:endParaRPr lang="de-DE"/>
            </a:p>
          </p:txBody>
        </p:sp>
        <p:sp>
          <p:nvSpPr>
            <p:cNvPr id="41" name="Gestreifter Pfeil nach rechts 40"/>
            <p:cNvSpPr/>
            <p:nvPr/>
          </p:nvSpPr>
          <p:spPr bwMode="auto">
            <a:xfrm flipH="1">
              <a:off x="6660233" y="1616574"/>
              <a:ext cx="512440" cy="672525"/>
            </a:xfrm>
            <a:prstGeom prst="stripedRightArrow">
              <a:avLst/>
            </a:prstGeom>
            <a:grpFill/>
            <a:ln w="9525" cap="flat" cmpd="sng" algn="ctr">
              <a:noFill/>
              <a:prstDash val="solid"/>
              <a:round/>
              <a:headEnd type="none" w="med" len="med"/>
              <a:tailEnd type="none" w="med" len="med"/>
            </a:ln>
            <a:effectLst/>
          </p:spPr>
          <p:txBody>
            <a:bodyPr>
              <a:spAutoFit/>
            </a:bodyPr>
            <a:lstStyle/>
            <a:p>
              <a:pPr>
                <a:defRPr/>
              </a:pPr>
              <a:endParaRPr lang="de-DE"/>
            </a:p>
          </p:txBody>
        </p:sp>
      </p:grpSp>
      <p:sp>
        <p:nvSpPr>
          <p:cNvPr id="44" name="Ellipse 43"/>
          <p:cNvSpPr/>
          <p:nvPr/>
        </p:nvSpPr>
        <p:spPr bwMode="auto">
          <a:xfrm>
            <a:off x="4716016" y="404664"/>
            <a:ext cx="1008112" cy="861904"/>
          </a:xfrm>
          <a:prstGeom prst="ellipse">
            <a:avLst/>
          </a:prstGeom>
          <a:solidFill>
            <a:srgbClr val="FFC000"/>
          </a:solidFill>
          <a:ln w="9525" cap="flat" cmpd="sng" algn="ctr">
            <a:solidFill>
              <a:srgbClr val="760000"/>
            </a:solidFill>
            <a:prstDash val="solid"/>
            <a:round/>
            <a:headEnd type="none" w="med" len="med"/>
            <a:tailEnd type="none" w="med" len="med"/>
          </a:ln>
          <a:effectLst>
            <a:glow rad="127000">
              <a:schemeClr val="bg2">
                <a:lumMod val="60000"/>
                <a:lumOff val="40000"/>
                <a:alpha val="68000"/>
              </a:schemeClr>
            </a:glow>
            <a:softEdge rad="25400"/>
          </a:effectLst>
        </p:spPr>
        <p:txBody>
          <a:bodyPr lIns="36000" tIns="36000" rIns="36000" bIns="36000" anchor="ctr"/>
          <a:lstStyle/>
          <a:p>
            <a:pPr algn="ctr">
              <a:defRPr/>
            </a:pPr>
            <a:r>
              <a:rPr lang="de-DE">
                <a:solidFill>
                  <a:schemeClr val="accent6">
                    <a:lumMod val="75000"/>
                  </a:schemeClr>
                </a:solidFill>
              </a:rPr>
              <a:t>Nutzer</a:t>
            </a:r>
            <a:endParaRPr lang="de-DE" dirty="0">
              <a:solidFill>
                <a:schemeClr val="accent6">
                  <a:lumMod val="75000"/>
                </a:schemeClr>
              </a:solidFill>
            </a:endParaRPr>
          </a:p>
        </p:txBody>
      </p:sp>
      <p:sp>
        <p:nvSpPr>
          <p:cNvPr id="45" name="Ellipse 44"/>
          <p:cNvSpPr/>
          <p:nvPr/>
        </p:nvSpPr>
        <p:spPr bwMode="auto">
          <a:xfrm>
            <a:off x="7756969" y="1571970"/>
            <a:ext cx="1063503" cy="920926"/>
          </a:xfrm>
          <a:prstGeom prst="ellipse">
            <a:avLst/>
          </a:prstGeom>
          <a:solidFill>
            <a:srgbClr val="FF3300"/>
          </a:solidFill>
          <a:ln w="9525" cap="flat" cmpd="sng" algn="ctr">
            <a:solidFill>
              <a:srgbClr val="760000"/>
            </a:solidFill>
            <a:prstDash val="solid"/>
            <a:round/>
            <a:headEnd type="none" w="med" len="med"/>
            <a:tailEnd type="none" w="med" len="med"/>
          </a:ln>
          <a:effectLst>
            <a:glow rad="127000">
              <a:schemeClr val="bg2">
                <a:lumMod val="60000"/>
                <a:lumOff val="40000"/>
                <a:alpha val="68000"/>
              </a:schemeClr>
            </a:glow>
            <a:softEdge rad="25400"/>
          </a:effectLst>
        </p:spPr>
        <p:txBody>
          <a:bodyPr anchor="ctr"/>
          <a:lstStyle/>
          <a:p>
            <a:pPr algn="ctr">
              <a:defRPr/>
            </a:pPr>
            <a:r>
              <a:rPr lang="de-DE" dirty="0" err="1" smtClean="0">
                <a:solidFill>
                  <a:schemeClr val="bg1">
                    <a:lumMod val="85000"/>
                  </a:schemeClr>
                </a:solidFill>
              </a:rPr>
              <a:t>Trans_lation</a:t>
            </a:r>
            <a:endParaRPr lang="de-DE" dirty="0">
              <a:solidFill>
                <a:schemeClr val="bg1">
                  <a:lumMod val="85000"/>
                </a:schemeClr>
              </a:solidFill>
            </a:endParaRPr>
          </a:p>
        </p:txBody>
      </p:sp>
      <p:sp>
        <p:nvSpPr>
          <p:cNvPr id="46" name="Ellipse 45"/>
          <p:cNvSpPr/>
          <p:nvPr/>
        </p:nvSpPr>
        <p:spPr bwMode="auto">
          <a:xfrm>
            <a:off x="7092280" y="701080"/>
            <a:ext cx="1196440" cy="1056558"/>
          </a:xfrm>
          <a:prstGeom prst="ellipse">
            <a:avLst/>
          </a:prstGeom>
          <a:solidFill>
            <a:srgbClr val="FF3300"/>
          </a:solidFill>
          <a:ln w="9525" cap="flat" cmpd="sng" algn="ctr">
            <a:solidFill>
              <a:srgbClr val="760000"/>
            </a:solidFill>
            <a:prstDash val="solid"/>
            <a:round/>
            <a:headEnd type="none" w="med" len="med"/>
            <a:tailEnd type="none" w="med" len="med"/>
          </a:ln>
          <a:effectLst>
            <a:glow rad="127000">
              <a:schemeClr val="bg2">
                <a:lumMod val="60000"/>
                <a:lumOff val="40000"/>
                <a:alpha val="68000"/>
              </a:schemeClr>
            </a:glow>
            <a:softEdge rad="25400"/>
          </a:effectLst>
        </p:spPr>
        <p:txBody>
          <a:bodyPr anchor="ctr"/>
          <a:lstStyle/>
          <a:p>
            <a:pPr algn="ctr">
              <a:defRPr/>
            </a:pPr>
            <a:r>
              <a:rPr lang="de-DE" dirty="0">
                <a:solidFill>
                  <a:schemeClr val="bg1">
                    <a:lumMod val="85000"/>
                  </a:schemeClr>
                </a:solidFill>
              </a:rPr>
              <a:t>Doku-</a:t>
            </a:r>
            <a:r>
              <a:rPr lang="de-DE" dirty="0" err="1">
                <a:solidFill>
                  <a:schemeClr val="bg1">
                    <a:lumMod val="85000"/>
                  </a:schemeClr>
                </a:solidFill>
              </a:rPr>
              <a:t>menta</a:t>
            </a:r>
            <a:r>
              <a:rPr lang="de-DE" dirty="0">
                <a:solidFill>
                  <a:schemeClr val="bg1">
                    <a:lumMod val="85000"/>
                  </a:schemeClr>
                </a:solidFill>
              </a:rPr>
              <a:t>-</a:t>
            </a:r>
            <a:r>
              <a:rPr lang="de-DE" dirty="0" err="1">
                <a:solidFill>
                  <a:schemeClr val="bg1">
                    <a:lumMod val="85000"/>
                  </a:schemeClr>
                </a:solidFill>
              </a:rPr>
              <a:t>tion</a:t>
            </a:r>
            <a:endParaRPr lang="de-DE" dirty="0">
              <a:solidFill>
                <a:schemeClr val="bg1">
                  <a:lumMod val="85000"/>
                </a:schemeClr>
              </a:solidFill>
            </a:endParaRPr>
          </a:p>
        </p:txBody>
      </p:sp>
      <p:sp>
        <p:nvSpPr>
          <p:cNvPr id="47" name="Ellipse 46"/>
          <p:cNvSpPr/>
          <p:nvPr/>
        </p:nvSpPr>
        <p:spPr bwMode="auto">
          <a:xfrm>
            <a:off x="4139952" y="332656"/>
            <a:ext cx="1008112" cy="861904"/>
          </a:xfrm>
          <a:prstGeom prst="ellipse">
            <a:avLst/>
          </a:prstGeom>
          <a:solidFill>
            <a:srgbClr val="FFC000"/>
          </a:solidFill>
          <a:ln w="9525" cap="flat" cmpd="sng" algn="ctr">
            <a:solidFill>
              <a:srgbClr val="760000"/>
            </a:solidFill>
            <a:prstDash val="solid"/>
            <a:round/>
            <a:headEnd type="none" w="med" len="med"/>
            <a:tailEnd type="none" w="med" len="med"/>
          </a:ln>
          <a:effectLst>
            <a:glow rad="127000">
              <a:schemeClr val="bg2">
                <a:lumMod val="60000"/>
                <a:lumOff val="40000"/>
                <a:alpha val="68000"/>
              </a:schemeClr>
            </a:glow>
            <a:softEdge rad="25400"/>
          </a:effectLst>
        </p:spPr>
        <p:txBody>
          <a:bodyPr lIns="36000" tIns="36000" rIns="36000" bIns="36000" anchor="ctr"/>
          <a:lstStyle/>
          <a:p>
            <a:pPr algn="ctr">
              <a:defRPr/>
            </a:pPr>
            <a:r>
              <a:rPr lang="de-DE" dirty="0" smtClean="0">
                <a:solidFill>
                  <a:schemeClr val="accent6">
                    <a:lumMod val="75000"/>
                  </a:schemeClr>
                </a:solidFill>
              </a:rPr>
              <a:t>User</a:t>
            </a:r>
            <a:endParaRPr lang="de-DE" dirty="0">
              <a:solidFill>
                <a:schemeClr val="accent6">
                  <a:lumMod val="75000"/>
                </a:schemeClr>
              </a:solidFill>
            </a:endParaRPr>
          </a:p>
        </p:txBody>
      </p:sp>
      <p:sp>
        <p:nvSpPr>
          <p:cNvPr id="48" name="Ellipse 47"/>
          <p:cNvSpPr/>
          <p:nvPr/>
        </p:nvSpPr>
        <p:spPr bwMode="auto">
          <a:xfrm>
            <a:off x="3419872" y="485056"/>
            <a:ext cx="1008112" cy="861904"/>
          </a:xfrm>
          <a:prstGeom prst="ellipse">
            <a:avLst/>
          </a:prstGeom>
          <a:solidFill>
            <a:srgbClr val="FFC000"/>
          </a:solidFill>
          <a:ln w="9525" cap="flat" cmpd="sng" algn="ctr">
            <a:solidFill>
              <a:srgbClr val="760000"/>
            </a:solidFill>
            <a:prstDash val="solid"/>
            <a:round/>
            <a:headEnd type="none" w="med" len="med"/>
            <a:tailEnd type="none" w="med" len="med"/>
          </a:ln>
          <a:effectLst>
            <a:glow rad="127000">
              <a:schemeClr val="bg2">
                <a:lumMod val="60000"/>
                <a:lumOff val="40000"/>
                <a:alpha val="68000"/>
              </a:schemeClr>
            </a:glow>
            <a:softEdge rad="25400"/>
          </a:effectLst>
        </p:spPr>
        <p:txBody>
          <a:bodyPr lIns="36000" tIns="36000" rIns="36000" bIns="36000" anchor="ctr"/>
          <a:lstStyle/>
          <a:p>
            <a:pPr algn="ctr">
              <a:defRPr/>
            </a:pPr>
            <a:r>
              <a:rPr lang="de-DE" dirty="0" smtClean="0">
                <a:solidFill>
                  <a:schemeClr val="accent6">
                    <a:lumMod val="75000"/>
                  </a:schemeClr>
                </a:solidFill>
              </a:rPr>
              <a:t>User</a:t>
            </a:r>
            <a:endParaRPr lang="de-DE" dirty="0">
              <a:solidFill>
                <a:schemeClr val="accent6">
                  <a:lumMod val="75000"/>
                </a:schemeClr>
              </a:solidFill>
            </a:endParaRPr>
          </a:p>
        </p:txBody>
      </p:sp>
      <p:sp>
        <p:nvSpPr>
          <p:cNvPr id="50" name="Ellipse 49"/>
          <p:cNvSpPr/>
          <p:nvPr/>
        </p:nvSpPr>
        <p:spPr bwMode="auto">
          <a:xfrm>
            <a:off x="2758593" y="5301208"/>
            <a:ext cx="1021319" cy="1016496"/>
          </a:xfrm>
          <a:prstGeom prst="ellipse">
            <a:avLst/>
          </a:prstGeom>
          <a:solidFill>
            <a:schemeClr val="accent2">
              <a:lumMod val="60000"/>
              <a:lumOff val="40000"/>
            </a:schemeClr>
          </a:solidFill>
          <a:ln w="9525" cap="flat" cmpd="sng" algn="ctr">
            <a:solidFill>
              <a:srgbClr val="760000"/>
            </a:solidFill>
            <a:prstDash val="solid"/>
            <a:round/>
            <a:headEnd type="none" w="med" len="med"/>
            <a:tailEnd type="none" w="med" len="med"/>
          </a:ln>
          <a:effectLst>
            <a:glow rad="127000">
              <a:schemeClr val="bg2">
                <a:lumMod val="60000"/>
                <a:lumOff val="40000"/>
                <a:alpha val="68000"/>
              </a:schemeClr>
            </a:glow>
            <a:softEdge rad="25400"/>
          </a:effectLst>
        </p:spPr>
        <p:txBody>
          <a:bodyPr lIns="36000" tIns="36000" rIns="36000" bIns="36000" anchor="ctr"/>
          <a:lstStyle/>
          <a:p>
            <a:pPr algn="ctr">
              <a:defRPr/>
            </a:pPr>
            <a:r>
              <a:rPr lang="de-DE" b="1">
                <a:solidFill>
                  <a:schemeClr val="tx1">
                    <a:lumMod val="65000"/>
                    <a:lumOff val="35000"/>
                  </a:schemeClr>
                </a:solidFill>
              </a:rPr>
              <a:t>paid develo-per</a:t>
            </a:r>
            <a:endParaRPr lang="de-DE" b="1" dirty="0">
              <a:solidFill>
                <a:schemeClr val="tx1">
                  <a:lumMod val="65000"/>
                  <a:lumOff val="35000"/>
                </a:schemeClr>
              </a:solidFill>
            </a:endParaRPr>
          </a:p>
        </p:txBody>
      </p:sp>
      <p:sp>
        <p:nvSpPr>
          <p:cNvPr id="56" name="Ellipse 55"/>
          <p:cNvSpPr/>
          <p:nvPr/>
        </p:nvSpPr>
        <p:spPr bwMode="auto">
          <a:xfrm>
            <a:off x="1115616" y="1035404"/>
            <a:ext cx="1181872" cy="1097452"/>
          </a:xfrm>
          <a:prstGeom prst="ellipse">
            <a:avLst/>
          </a:prstGeom>
          <a:solidFill>
            <a:srgbClr val="00B050"/>
          </a:solidFill>
          <a:ln w="9525" cap="flat" cmpd="sng" algn="ctr">
            <a:solidFill>
              <a:srgbClr val="760000"/>
            </a:solidFill>
            <a:prstDash val="solid"/>
            <a:round/>
            <a:headEnd type="none" w="med" len="med"/>
            <a:tailEnd type="none" w="med" len="med"/>
          </a:ln>
          <a:effectLst>
            <a:glow rad="127000">
              <a:schemeClr val="bg2">
                <a:lumMod val="60000"/>
                <a:lumOff val="40000"/>
                <a:alpha val="68000"/>
              </a:schemeClr>
            </a:glow>
            <a:softEdge rad="25400"/>
          </a:effectLst>
        </p:spPr>
        <p:txBody>
          <a:bodyPr lIns="36000" tIns="36000" rIns="36000" bIns="36000" anchor="ctr"/>
          <a:lstStyle/>
          <a:p>
            <a:pPr algn="ctr">
              <a:defRPr/>
            </a:pPr>
            <a:r>
              <a:rPr lang="de-DE" dirty="0" err="1">
                <a:solidFill>
                  <a:schemeClr val="bg1">
                    <a:lumMod val="85000"/>
                  </a:schemeClr>
                </a:solidFill>
              </a:rPr>
              <a:t>Organi-sation</a:t>
            </a:r>
            <a:endParaRPr lang="de-DE" dirty="0">
              <a:solidFill>
                <a:schemeClr val="bg1">
                  <a:lumMod val="85000"/>
                </a:schemeClr>
              </a:solidFill>
            </a:endParaRPr>
          </a:p>
        </p:txBody>
      </p:sp>
      <p:sp>
        <p:nvSpPr>
          <p:cNvPr id="57" name="Ellipse 56"/>
          <p:cNvSpPr/>
          <p:nvPr/>
        </p:nvSpPr>
        <p:spPr bwMode="auto">
          <a:xfrm>
            <a:off x="4868416" y="557064"/>
            <a:ext cx="1008112" cy="861904"/>
          </a:xfrm>
          <a:prstGeom prst="ellipse">
            <a:avLst/>
          </a:prstGeom>
          <a:solidFill>
            <a:srgbClr val="FFC000"/>
          </a:solidFill>
          <a:ln w="9525" cap="flat" cmpd="sng" algn="ctr">
            <a:solidFill>
              <a:srgbClr val="760000"/>
            </a:solidFill>
            <a:prstDash val="solid"/>
            <a:round/>
            <a:headEnd type="none" w="med" len="med"/>
            <a:tailEnd type="none" w="med" len="med"/>
          </a:ln>
          <a:effectLst>
            <a:glow rad="127000">
              <a:schemeClr val="bg2">
                <a:lumMod val="60000"/>
                <a:lumOff val="40000"/>
                <a:alpha val="68000"/>
              </a:schemeClr>
            </a:glow>
            <a:softEdge rad="25400"/>
          </a:effectLst>
        </p:spPr>
        <p:txBody>
          <a:bodyPr lIns="36000" tIns="36000" rIns="36000" bIns="36000" anchor="ctr"/>
          <a:lstStyle/>
          <a:p>
            <a:pPr algn="ctr">
              <a:defRPr/>
            </a:pPr>
            <a:r>
              <a:rPr lang="de-DE">
                <a:solidFill>
                  <a:schemeClr val="accent6">
                    <a:lumMod val="75000"/>
                  </a:schemeClr>
                </a:solidFill>
              </a:rPr>
              <a:t>Nutzer</a:t>
            </a:r>
            <a:endParaRPr lang="de-DE" dirty="0">
              <a:solidFill>
                <a:schemeClr val="accent6">
                  <a:lumMod val="75000"/>
                </a:schemeClr>
              </a:solidFill>
            </a:endParaRPr>
          </a:p>
        </p:txBody>
      </p:sp>
      <p:sp>
        <p:nvSpPr>
          <p:cNvPr id="58" name="Ellipse 57"/>
          <p:cNvSpPr/>
          <p:nvPr/>
        </p:nvSpPr>
        <p:spPr bwMode="auto">
          <a:xfrm>
            <a:off x="5364088" y="476672"/>
            <a:ext cx="1008112" cy="861904"/>
          </a:xfrm>
          <a:prstGeom prst="ellipse">
            <a:avLst/>
          </a:prstGeom>
          <a:solidFill>
            <a:srgbClr val="FFC000"/>
          </a:solidFill>
          <a:ln w="9525" cap="flat" cmpd="sng" algn="ctr">
            <a:solidFill>
              <a:srgbClr val="760000"/>
            </a:solidFill>
            <a:prstDash val="solid"/>
            <a:round/>
            <a:headEnd type="none" w="med" len="med"/>
            <a:tailEnd type="none" w="med" len="med"/>
          </a:ln>
          <a:effectLst>
            <a:glow rad="127000">
              <a:schemeClr val="bg2">
                <a:lumMod val="60000"/>
                <a:lumOff val="40000"/>
                <a:alpha val="68000"/>
              </a:schemeClr>
            </a:glow>
            <a:softEdge rad="25400"/>
          </a:effectLst>
        </p:spPr>
        <p:txBody>
          <a:bodyPr lIns="36000" tIns="36000" rIns="36000" bIns="36000" anchor="ctr"/>
          <a:lstStyle/>
          <a:p>
            <a:pPr algn="ctr">
              <a:defRPr/>
            </a:pPr>
            <a:r>
              <a:rPr lang="de-DE" dirty="0" err="1" smtClean="0">
                <a:solidFill>
                  <a:schemeClr val="accent6">
                    <a:lumMod val="75000"/>
                  </a:schemeClr>
                </a:solidFill>
              </a:rPr>
              <a:t>user</a:t>
            </a:r>
            <a:endParaRPr lang="de-DE" dirty="0">
              <a:solidFill>
                <a:schemeClr val="accent6">
                  <a:lumMod val="75000"/>
                </a:schemeClr>
              </a:solidFill>
            </a:endParaRPr>
          </a:p>
        </p:txBody>
      </p:sp>
      <p:sp>
        <p:nvSpPr>
          <p:cNvPr id="59" name="Ellipse 58"/>
          <p:cNvSpPr/>
          <p:nvPr/>
        </p:nvSpPr>
        <p:spPr bwMode="auto">
          <a:xfrm>
            <a:off x="5020816" y="910912"/>
            <a:ext cx="1008112" cy="861904"/>
          </a:xfrm>
          <a:prstGeom prst="ellipse">
            <a:avLst/>
          </a:prstGeom>
          <a:solidFill>
            <a:srgbClr val="FFC000"/>
          </a:solidFill>
          <a:ln w="9525" cap="flat" cmpd="sng" algn="ctr">
            <a:solidFill>
              <a:srgbClr val="760000"/>
            </a:solidFill>
            <a:prstDash val="solid"/>
            <a:round/>
            <a:headEnd type="none" w="med" len="med"/>
            <a:tailEnd type="none" w="med" len="med"/>
          </a:ln>
          <a:effectLst>
            <a:glow rad="127000">
              <a:schemeClr val="bg2">
                <a:lumMod val="60000"/>
                <a:lumOff val="40000"/>
                <a:alpha val="68000"/>
              </a:schemeClr>
            </a:glow>
            <a:softEdge rad="25400"/>
          </a:effectLst>
        </p:spPr>
        <p:txBody>
          <a:bodyPr lIns="36000" tIns="36000" rIns="36000" bIns="36000" anchor="ctr"/>
          <a:lstStyle/>
          <a:p>
            <a:pPr algn="ctr">
              <a:defRPr/>
            </a:pPr>
            <a:r>
              <a:rPr lang="de-DE" dirty="0" smtClean="0">
                <a:solidFill>
                  <a:schemeClr val="accent6">
                    <a:lumMod val="75000"/>
                  </a:schemeClr>
                </a:solidFill>
              </a:rPr>
              <a:t>User</a:t>
            </a:r>
            <a:endParaRPr lang="de-DE" dirty="0">
              <a:solidFill>
                <a:schemeClr val="accent6">
                  <a:lumMod val="75000"/>
                </a:schemeClr>
              </a:solidFill>
            </a:endParaRPr>
          </a:p>
        </p:txBody>
      </p:sp>
      <p:sp>
        <p:nvSpPr>
          <p:cNvPr id="60" name="Ellipse 59"/>
          <p:cNvSpPr/>
          <p:nvPr/>
        </p:nvSpPr>
        <p:spPr bwMode="auto">
          <a:xfrm>
            <a:off x="2051720" y="5453608"/>
            <a:ext cx="1021319" cy="1016496"/>
          </a:xfrm>
          <a:prstGeom prst="ellipse">
            <a:avLst/>
          </a:prstGeom>
          <a:solidFill>
            <a:schemeClr val="accent2">
              <a:lumMod val="60000"/>
              <a:lumOff val="40000"/>
            </a:schemeClr>
          </a:solidFill>
          <a:ln w="9525" cap="flat" cmpd="sng" algn="ctr">
            <a:solidFill>
              <a:srgbClr val="760000"/>
            </a:solidFill>
            <a:prstDash val="solid"/>
            <a:round/>
            <a:headEnd type="none" w="med" len="med"/>
            <a:tailEnd type="none" w="med" len="med"/>
          </a:ln>
          <a:effectLst>
            <a:glow rad="127000">
              <a:schemeClr val="bg2">
                <a:lumMod val="60000"/>
                <a:lumOff val="40000"/>
                <a:alpha val="68000"/>
              </a:schemeClr>
            </a:glow>
            <a:softEdge rad="25400"/>
          </a:effectLst>
        </p:spPr>
        <p:txBody>
          <a:bodyPr lIns="36000" tIns="36000" rIns="36000" bIns="36000" anchor="ctr"/>
          <a:lstStyle/>
          <a:p>
            <a:pPr algn="ctr">
              <a:defRPr/>
            </a:pPr>
            <a:r>
              <a:rPr lang="de-DE" b="1">
                <a:solidFill>
                  <a:schemeClr val="tx1">
                    <a:lumMod val="65000"/>
                    <a:lumOff val="35000"/>
                  </a:schemeClr>
                </a:solidFill>
              </a:rPr>
              <a:t>paid develo-per</a:t>
            </a:r>
            <a:endParaRPr lang="de-DE" b="1" dirty="0">
              <a:solidFill>
                <a:schemeClr val="tx1">
                  <a:lumMod val="65000"/>
                  <a:lumOff val="35000"/>
                </a:schemeClr>
              </a:solidFill>
            </a:endParaRPr>
          </a:p>
        </p:txBody>
      </p:sp>
      <p:sp>
        <p:nvSpPr>
          <p:cNvPr id="61" name="Ellipse 60"/>
          <p:cNvSpPr/>
          <p:nvPr/>
        </p:nvSpPr>
        <p:spPr bwMode="auto">
          <a:xfrm>
            <a:off x="1763688" y="4869160"/>
            <a:ext cx="1021319" cy="1016496"/>
          </a:xfrm>
          <a:prstGeom prst="ellipse">
            <a:avLst/>
          </a:prstGeom>
          <a:solidFill>
            <a:schemeClr val="accent2">
              <a:lumMod val="60000"/>
              <a:lumOff val="40000"/>
            </a:schemeClr>
          </a:solidFill>
          <a:ln w="9525" cap="flat" cmpd="sng" algn="ctr">
            <a:solidFill>
              <a:srgbClr val="760000"/>
            </a:solidFill>
            <a:prstDash val="solid"/>
            <a:round/>
            <a:headEnd type="none" w="med" len="med"/>
            <a:tailEnd type="none" w="med" len="med"/>
          </a:ln>
          <a:effectLst>
            <a:glow rad="127000">
              <a:schemeClr val="bg2">
                <a:lumMod val="60000"/>
                <a:lumOff val="40000"/>
                <a:alpha val="68000"/>
              </a:schemeClr>
            </a:glow>
            <a:softEdge rad="25400"/>
          </a:effectLst>
        </p:spPr>
        <p:txBody>
          <a:bodyPr lIns="36000" tIns="36000" rIns="36000" bIns="36000" anchor="ctr"/>
          <a:lstStyle/>
          <a:p>
            <a:pPr algn="ctr">
              <a:defRPr/>
            </a:pPr>
            <a:r>
              <a:rPr lang="de-DE" b="1">
                <a:solidFill>
                  <a:schemeClr val="tx1">
                    <a:lumMod val="65000"/>
                    <a:lumOff val="35000"/>
                  </a:schemeClr>
                </a:solidFill>
              </a:rPr>
              <a:t>paid develo-per</a:t>
            </a:r>
            <a:endParaRPr lang="de-DE" b="1" dirty="0">
              <a:solidFill>
                <a:schemeClr val="tx1">
                  <a:lumMod val="65000"/>
                  <a:lumOff val="35000"/>
                </a:schemeClr>
              </a:solidFill>
            </a:endParaRPr>
          </a:p>
        </p:txBody>
      </p:sp>
      <p:sp>
        <p:nvSpPr>
          <p:cNvPr id="62" name="Ellipse 61"/>
          <p:cNvSpPr/>
          <p:nvPr/>
        </p:nvSpPr>
        <p:spPr bwMode="auto">
          <a:xfrm>
            <a:off x="827584" y="5606008"/>
            <a:ext cx="1021319" cy="1016496"/>
          </a:xfrm>
          <a:prstGeom prst="ellipse">
            <a:avLst/>
          </a:prstGeom>
          <a:solidFill>
            <a:schemeClr val="accent2">
              <a:lumMod val="60000"/>
              <a:lumOff val="40000"/>
            </a:schemeClr>
          </a:solidFill>
          <a:ln w="9525" cap="flat" cmpd="sng" algn="ctr">
            <a:solidFill>
              <a:srgbClr val="760000"/>
            </a:solidFill>
            <a:prstDash val="solid"/>
            <a:round/>
            <a:headEnd type="none" w="med" len="med"/>
            <a:tailEnd type="none" w="med" len="med"/>
          </a:ln>
          <a:effectLst>
            <a:glow rad="127000">
              <a:schemeClr val="bg2">
                <a:lumMod val="60000"/>
                <a:lumOff val="40000"/>
                <a:alpha val="68000"/>
              </a:schemeClr>
            </a:glow>
            <a:softEdge rad="25400"/>
          </a:effectLst>
        </p:spPr>
        <p:txBody>
          <a:bodyPr lIns="36000" tIns="36000" rIns="36000" bIns="36000" anchor="ctr"/>
          <a:lstStyle/>
          <a:p>
            <a:pPr algn="ctr">
              <a:defRPr/>
            </a:pPr>
            <a:r>
              <a:rPr lang="de-DE" b="1">
                <a:solidFill>
                  <a:schemeClr val="tx1">
                    <a:lumMod val="65000"/>
                    <a:lumOff val="35000"/>
                  </a:schemeClr>
                </a:solidFill>
              </a:rPr>
              <a:t>paid develo-per</a:t>
            </a:r>
            <a:endParaRPr lang="de-DE" b="1" dirty="0">
              <a:solidFill>
                <a:schemeClr val="tx1">
                  <a:lumMod val="65000"/>
                  <a:lumOff val="35000"/>
                </a:schemeClr>
              </a:solidFill>
            </a:endParaRPr>
          </a:p>
        </p:txBody>
      </p:sp>
      <p:sp>
        <p:nvSpPr>
          <p:cNvPr id="63" name="Ellipse 62"/>
          <p:cNvSpPr/>
          <p:nvPr/>
        </p:nvSpPr>
        <p:spPr bwMode="auto">
          <a:xfrm>
            <a:off x="5652120" y="5301207"/>
            <a:ext cx="1225804" cy="1220015"/>
          </a:xfrm>
          <a:prstGeom prst="ellipse">
            <a:avLst/>
          </a:prstGeom>
          <a:solidFill>
            <a:schemeClr val="bg1">
              <a:lumMod val="65000"/>
            </a:schemeClr>
          </a:solidFill>
          <a:ln w="9525" cap="flat" cmpd="sng" algn="ctr">
            <a:solidFill>
              <a:srgbClr val="760000"/>
            </a:solidFill>
            <a:prstDash val="solid"/>
            <a:round/>
            <a:headEnd type="none" w="med" len="med"/>
            <a:tailEnd type="none" w="med" len="med"/>
          </a:ln>
          <a:effectLst>
            <a:glow rad="127000">
              <a:schemeClr val="bg2">
                <a:lumMod val="60000"/>
                <a:lumOff val="40000"/>
                <a:alpha val="68000"/>
              </a:schemeClr>
            </a:glow>
            <a:softEdge rad="25400"/>
          </a:effectLst>
        </p:spPr>
        <p:txBody>
          <a:bodyPr lIns="36000" tIns="36000" rIns="36000" bIns="36000" anchor="ctr"/>
          <a:lstStyle/>
          <a:p>
            <a:pPr algn="ctr">
              <a:defRPr/>
            </a:pPr>
            <a:r>
              <a:rPr lang="de-DE" b="1" dirty="0" err="1">
                <a:solidFill>
                  <a:schemeClr val="tx1">
                    <a:lumMod val="65000"/>
                    <a:lumOff val="35000"/>
                  </a:schemeClr>
                </a:solidFill>
              </a:rPr>
              <a:t>Volunt</a:t>
            </a:r>
            <a:r>
              <a:rPr lang="de-DE" b="1" dirty="0">
                <a:solidFill>
                  <a:schemeClr val="tx1">
                    <a:lumMod val="65000"/>
                    <a:lumOff val="35000"/>
                  </a:schemeClr>
                </a:solidFill>
              </a:rPr>
              <a:t>. </a:t>
            </a:r>
            <a:r>
              <a:rPr lang="de-DE" b="1" dirty="0" err="1">
                <a:solidFill>
                  <a:schemeClr val="tx1">
                    <a:lumMod val="65000"/>
                    <a:lumOff val="35000"/>
                  </a:schemeClr>
                </a:solidFill>
              </a:rPr>
              <a:t>develo</a:t>
            </a:r>
            <a:r>
              <a:rPr lang="de-DE" b="1" dirty="0">
                <a:solidFill>
                  <a:schemeClr val="tx1">
                    <a:lumMod val="65000"/>
                    <a:lumOff val="35000"/>
                  </a:schemeClr>
                </a:solidFill>
              </a:rPr>
              <a:t>-per</a:t>
            </a:r>
          </a:p>
          <a:p>
            <a:pPr algn="ctr">
              <a:defRPr/>
            </a:pPr>
            <a:endParaRPr lang="de-DE" b="1" dirty="0">
              <a:solidFill>
                <a:schemeClr val="tx1">
                  <a:lumMod val="65000"/>
                  <a:lumOff val="35000"/>
                </a:schemeClr>
              </a:solidFill>
            </a:endParaRPr>
          </a:p>
        </p:txBody>
      </p:sp>
      <p:sp>
        <p:nvSpPr>
          <p:cNvPr id="64" name="Ellipse 63"/>
          <p:cNvSpPr/>
          <p:nvPr/>
        </p:nvSpPr>
        <p:spPr bwMode="auto">
          <a:xfrm>
            <a:off x="6162892" y="5085184"/>
            <a:ext cx="1225804" cy="1220015"/>
          </a:xfrm>
          <a:prstGeom prst="ellipse">
            <a:avLst/>
          </a:prstGeom>
          <a:solidFill>
            <a:schemeClr val="bg1">
              <a:lumMod val="65000"/>
            </a:schemeClr>
          </a:solidFill>
          <a:ln w="9525" cap="flat" cmpd="sng" algn="ctr">
            <a:solidFill>
              <a:srgbClr val="760000"/>
            </a:solidFill>
            <a:prstDash val="solid"/>
            <a:round/>
            <a:headEnd type="none" w="med" len="med"/>
            <a:tailEnd type="none" w="med" len="med"/>
          </a:ln>
          <a:effectLst>
            <a:glow rad="127000">
              <a:schemeClr val="bg2">
                <a:lumMod val="60000"/>
                <a:lumOff val="40000"/>
                <a:alpha val="68000"/>
              </a:schemeClr>
            </a:glow>
            <a:softEdge rad="25400"/>
          </a:effectLst>
        </p:spPr>
        <p:txBody>
          <a:bodyPr lIns="36000" tIns="36000" rIns="36000" bIns="36000" anchor="ctr"/>
          <a:lstStyle/>
          <a:p>
            <a:pPr algn="ctr">
              <a:defRPr/>
            </a:pPr>
            <a:r>
              <a:rPr lang="de-DE" b="1" dirty="0" err="1">
                <a:solidFill>
                  <a:schemeClr val="tx1">
                    <a:lumMod val="65000"/>
                    <a:lumOff val="35000"/>
                  </a:schemeClr>
                </a:solidFill>
              </a:rPr>
              <a:t>Volunt</a:t>
            </a:r>
            <a:r>
              <a:rPr lang="de-DE" b="1" dirty="0">
                <a:solidFill>
                  <a:schemeClr val="tx1">
                    <a:lumMod val="65000"/>
                    <a:lumOff val="35000"/>
                  </a:schemeClr>
                </a:solidFill>
              </a:rPr>
              <a:t>. </a:t>
            </a:r>
            <a:r>
              <a:rPr lang="de-DE" b="1" dirty="0" err="1">
                <a:solidFill>
                  <a:schemeClr val="tx1">
                    <a:lumMod val="65000"/>
                    <a:lumOff val="35000"/>
                  </a:schemeClr>
                </a:solidFill>
              </a:rPr>
              <a:t>develo</a:t>
            </a:r>
            <a:r>
              <a:rPr lang="de-DE" b="1" dirty="0">
                <a:solidFill>
                  <a:schemeClr val="tx1">
                    <a:lumMod val="65000"/>
                    <a:lumOff val="35000"/>
                  </a:schemeClr>
                </a:solidFill>
              </a:rPr>
              <a:t>-per</a:t>
            </a:r>
          </a:p>
        </p:txBody>
      </p:sp>
      <p:sp>
        <p:nvSpPr>
          <p:cNvPr id="65" name="Ellipse 64"/>
          <p:cNvSpPr/>
          <p:nvPr/>
        </p:nvSpPr>
        <p:spPr bwMode="auto">
          <a:xfrm>
            <a:off x="6946596" y="4941168"/>
            <a:ext cx="1225804" cy="1220015"/>
          </a:xfrm>
          <a:prstGeom prst="ellipse">
            <a:avLst/>
          </a:prstGeom>
          <a:solidFill>
            <a:schemeClr val="bg1">
              <a:lumMod val="65000"/>
            </a:schemeClr>
          </a:solidFill>
          <a:ln w="9525" cap="flat" cmpd="sng" algn="ctr">
            <a:solidFill>
              <a:srgbClr val="760000"/>
            </a:solidFill>
            <a:prstDash val="solid"/>
            <a:round/>
            <a:headEnd type="none" w="med" len="med"/>
            <a:tailEnd type="none" w="med" len="med"/>
          </a:ln>
          <a:effectLst>
            <a:glow rad="127000">
              <a:schemeClr val="bg2">
                <a:lumMod val="60000"/>
                <a:lumOff val="40000"/>
                <a:alpha val="68000"/>
              </a:schemeClr>
            </a:glow>
            <a:softEdge rad="25400"/>
          </a:effectLst>
        </p:spPr>
        <p:txBody>
          <a:bodyPr lIns="36000" tIns="36000" rIns="36000" bIns="36000" anchor="ctr"/>
          <a:lstStyle/>
          <a:p>
            <a:pPr algn="ctr">
              <a:defRPr/>
            </a:pPr>
            <a:r>
              <a:rPr lang="de-DE" b="1" dirty="0" err="1">
                <a:solidFill>
                  <a:schemeClr val="tx1">
                    <a:lumMod val="65000"/>
                    <a:lumOff val="35000"/>
                  </a:schemeClr>
                </a:solidFill>
              </a:rPr>
              <a:t>Volunt</a:t>
            </a:r>
            <a:r>
              <a:rPr lang="de-DE" b="1" dirty="0">
                <a:solidFill>
                  <a:schemeClr val="tx1">
                    <a:lumMod val="65000"/>
                    <a:lumOff val="35000"/>
                  </a:schemeClr>
                </a:solidFill>
              </a:rPr>
              <a:t>. </a:t>
            </a:r>
            <a:r>
              <a:rPr lang="de-DE" b="1" dirty="0" err="1">
                <a:solidFill>
                  <a:schemeClr val="tx1">
                    <a:lumMod val="65000"/>
                    <a:lumOff val="35000"/>
                  </a:schemeClr>
                </a:solidFill>
              </a:rPr>
              <a:t>develo</a:t>
            </a:r>
            <a:r>
              <a:rPr lang="de-DE" b="1" dirty="0">
                <a:solidFill>
                  <a:schemeClr val="tx1">
                    <a:lumMod val="65000"/>
                    <a:lumOff val="35000"/>
                  </a:schemeClr>
                </a:solidFill>
              </a:rPr>
              <a:t>-per</a:t>
            </a:r>
          </a:p>
        </p:txBody>
      </p:sp>
      <p:sp>
        <p:nvSpPr>
          <p:cNvPr id="66" name="Ellipse 65"/>
          <p:cNvSpPr/>
          <p:nvPr/>
        </p:nvSpPr>
        <p:spPr bwMode="auto">
          <a:xfrm>
            <a:off x="7378644" y="4149080"/>
            <a:ext cx="1225804" cy="1220015"/>
          </a:xfrm>
          <a:prstGeom prst="ellipse">
            <a:avLst/>
          </a:prstGeom>
          <a:solidFill>
            <a:schemeClr val="bg1">
              <a:lumMod val="65000"/>
            </a:schemeClr>
          </a:solidFill>
          <a:ln w="9525" cap="flat" cmpd="sng" algn="ctr">
            <a:solidFill>
              <a:srgbClr val="760000"/>
            </a:solidFill>
            <a:prstDash val="solid"/>
            <a:round/>
            <a:headEnd type="none" w="med" len="med"/>
            <a:tailEnd type="none" w="med" len="med"/>
          </a:ln>
          <a:effectLst>
            <a:glow rad="127000">
              <a:schemeClr val="bg2">
                <a:lumMod val="60000"/>
                <a:lumOff val="40000"/>
                <a:alpha val="68000"/>
              </a:schemeClr>
            </a:glow>
            <a:softEdge rad="25400"/>
          </a:effectLst>
        </p:spPr>
        <p:txBody>
          <a:bodyPr lIns="36000" tIns="36000" rIns="36000" bIns="36000" anchor="ctr"/>
          <a:lstStyle/>
          <a:p>
            <a:pPr algn="ctr">
              <a:defRPr/>
            </a:pPr>
            <a:r>
              <a:rPr lang="de-DE" b="1" dirty="0" err="1" smtClean="0">
                <a:solidFill>
                  <a:schemeClr val="tx1">
                    <a:lumMod val="65000"/>
                    <a:lumOff val="35000"/>
                  </a:schemeClr>
                </a:solidFill>
              </a:rPr>
              <a:t>Volunt</a:t>
            </a:r>
            <a:r>
              <a:rPr lang="de-DE" b="1" dirty="0" smtClean="0">
                <a:solidFill>
                  <a:schemeClr val="tx1">
                    <a:lumMod val="65000"/>
                    <a:lumOff val="35000"/>
                  </a:schemeClr>
                </a:solidFill>
              </a:rPr>
              <a:t>. </a:t>
            </a:r>
            <a:r>
              <a:rPr lang="de-DE" b="1" dirty="0" err="1">
                <a:solidFill>
                  <a:schemeClr val="tx1">
                    <a:lumMod val="65000"/>
                    <a:lumOff val="35000"/>
                  </a:schemeClr>
                </a:solidFill>
              </a:rPr>
              <a:t>d</a:t>
            </a:r>
            <a:r>
              <a:rPr lang="de-DE" b="1" dirty="0" err="1" smtClean="0">
                <a:solidFill>
                  <a:schemeClr val="tx1">
                    <a:lumMod val="65000"/>
                    <a:lumOff val="35000"/>
                  </a:schemeClr>
                </a:solidFill>
              </a:rPr>
              <a:t>evelo</a:t>
            </a:r>
            <a:r>
              <a:rPr lang="de-DE" b="1" dirty="0" smtClean="0">
                <a:solidFill>
                  <a:schemeClr val="tx1">
                    <a:lumMod val="65000"/>
                    <a:lumOff val="35000"/>
                  </a:schemeClr>
                </a:solidFill>
              </a:rPr>
              <a:t>-per</a:t>
            </a:r>
            <a:endParaRPr lang="de-DE" b="1" dirty="0">
              <a:solidFill>
                <a:schemeClr val="tx1">
                  <a:lumMod val="65000"/>
                  <a:lumOff val="35000"/>
                </a:schemeClr>
              </a:solidFill>
            </a:endParaRPr>
          </a:p>
        </p:txBody>
      </p:sp>
      <p:grpSp>
        <p:nvGrpSpPr>
          <p:cNvPr id="68" name="Gruppieren 67"/>
          <p:cNvGrpSpPr/>
          <p:nvPr/>
        </p:nvGrpSpPr>
        <p:grpSpPr>
          <a:xfrm rot="21168416">
            <a:off x="5933971" y="3157418"/>
            <a:ext cx="936104" cy="672525"/>
            <a:chOff x="6660232" y="1616574"/>
            <a:chExt cx="936104" cy="672525"/>
          </a:xfrm>
          <a:solidFill>
            <a:srgbClr val="000080"/>
          </a:solidFill>
        </p:grpSpPr>
        <p:sp>
          <p:nvSpPr>
            <p:cNvPr id="69" name="Gestreifter Pfeil nach rechts 68"/>
            <p:cNvSpPr/>
            <p:nvPr/>
          </p:nvSpPr>
          <p:spPr bwMode="auto">
            <a:xfrm>
              <a:off x="7092280" y="1616574"/>
              <a:ext cx="504056" cy="672525"/>
            </a:xfrm>
            <a:prstGeom prst="stripedRightArrow">
              <a:avLst/>
            </a:prstGeom>
            <a:grpFill/>
            <a:ln w="9525" cap="flat" cmpd="sng" algn="ctr">
              <a:noFill/>
              <a:prstDash val="solid"/>
              <a:round/>
              <a:headEnd type="none" w="med" len="med"/>
              <a:tailEnd type="none" w="med" len="med"/>
            </a:ln>
            <a:effectLst/>
          </p:spPr>
          <p:txBody>
            <a:bodyPr>
              <a:spAutoFit/>
            </a:bodyPr>
            <a:lstStyle/>
            <a:p>
              <a:pPr>
                <a:defRPr/>
              </a:pPr>
              <a:endParaRPr lang="de-DE"/>
            </a:p>
          </p:txBody>
        </p:sp>
        <p:sp>
          <p:nvSpPr>
            <p:cNvPr id="70" name="Gestreifter Pfeil nach rechts 69"/>
            <p:cNvSpPr/>
            <p:nvPr/>
          </p:nvSpPr>
          <p:spPr bwMode="auto">
            <a:xfrm flipH="1">
              <a:off x="6660232" y="1616574"/>
              <a:ext cx="512440" cy="672525"/>
            </a:xfrm>
            <a:prstGeom prst="stripedRightArrow">
              <a:avLst/>
            </a:prstGeom>
            <a:grpFill/>
            <a:ln w="9525" cap="flat" cmpd="sng" algn="ctr">
              <a:noFill/>
              <a:prstDash val="solid"/>
              <a:round/>
              <a:headEnd type="none" w="med" len="med"/>
              <a:tailEnd type="none" w="med" len="med"/>
            </a:ln>
            <a:effectLst/>
          </p:spPr>
          <p:txBody>
            <a:bodyPr>
              <a:spAutoFit/>
            </a:bodyPr>
            <a:lstStyle/>
            <a:p>
              <a:pPr>
                <a:defRPr/>
              </a:pPr>
              <a:endParaRPr lang="de-DE"/>
            </a:p>
          </p:txBody>
        </p:sp>
      </p:grpSp>
      <p:sp>
        <p:nvSpPr>
          <p:cNvPr id="73" name="Ellipse 72"/>
          <p:cNvSpPr/>
          <p:nvPr/>
        </p:nvSpPr>
        <p:spPr bwMode="auto">
          <a:xfrm>
            <a:off x="7756969" y="2708920"/>
            <a:ext cx="1135511" cy="936104"/>
          </a:xfrm>
          <a:prstGeom prst="ellipse">
            <a:avLst/>
          </a:prstGeom>
          <a:solidFill>
            <a:srgbClr val="000080"/>
          </a:solidFill>
          <a:ln w="9525" cap="flat" cmpd="sng" algn="ctr">
            <a:solidFill>
              <a:srgbClr val="760000"/>
            </a:solidFill>
            <a:prstDash val="solid"/>
            <a:round/>
            <a:headEnd type="none" w="med" len="med"/>
            <a:tailEnd type="none" w="med" len="med"/>
          </a:ln>
          <a:effectLst>
            <a:glow rad="127000">
              <a:schemeClr val="bg2">
                <a:lumMod val="60000"/>
                <a:lumOff val="40000"/>
                <a:alpha val="68000"/>
              </a:schemeClr>
            </a:glow>
            <a:softEdge rad="25400"/>
          </a:effectLst>
        </p:spPr>
        <p:txBody>
          <a:bodyPr anchor="ctr"/>
          <a:lstStyle/>
          <a:p>
            <a:pPr algn="ctr">
              <a:defRPr/>
            </a:pPr>
            <a:r>
              <a:rPr lang="de-DE" dirty="0" err="1" smtClean="0">
                <a:solidFill>
                  <a:schemeClr val="bg1">
                    <a:lumMod val="85000"/>
                  </a:schemeClr>
                </a:solidFill>
              </a:rPr>
              <a:t>Testing</a:t>
            </a:r>
            <a:endParaRPr lang="de-DE" dirty="0">
              <a:solidFill>
                <a:schemeClr val="bg1">
                  <a:lumMod val="85000"/>
                </a:schemeClr>
              </a:solidFill>
            </a:endParaRPr>
          </a:p>
        </p:txBody>
      </p:sp>
      <p:sp>
        <p:nvSpPr>
          <p:cNvPr id="49" name="Ellipse 48"/>
          <p:cNvSpPr/>
          <p:nvPr/>
        </p:nvSpPr>
        <p:spPr bwMode="auto">
          <a:xfrm>
            <a:off x="524681" y="1315796"/>
            <a:ext cx="1181872" cy="1097452"/>
          </a:xfrm>
          <a:prstGeom prst="ellipse">
            <a:avLst/>
          </a:prstGeom>
          <a:solidFill>
            <a:srgbClr val="00B050"/>
          </a:solidFill>
          <a:ln w="9525" cap="flat" cmpd="sng" algn="ctr">
            <a:solidFill>
              <a:srgbClr val="760000"/>
            </a:solidFill>
            <a:prstDash val="solid"/>
            <a:round/>
            <a:headEnd type="none" w="med" len="med"/>
            <a:tailEnd type="none" w="med" len="med"/>
          </a:ln>
          <a:effectLst>
            <a:glow rad="127000">
              <a:schemeClr val="bg2">
                <a:lumMod val="60000"/>
                <a:lumOff val="40000"/>
                <a:alpha val="68000"/>
              </a:schemeClr>
            </a:glow>
            <a:softEdge rad="25400"/>
          </a:effectLst>
        </p:spPr>
        <p:txBody>
          <a:bodyPr lIns="36000" tIns="36000" rIns="36000" bIns="36000" anchor="ctr"/>
          <a:lstStyle/>
          <a:p>
            <a:pPr algn="ctr">
              <a:defRPr/>
            </a:pPr>
            <a:r>
              <a:rPr lang="de-DE" dirty="0" err="1">
                <a:solidFill>
                  <a:schemeClr val="bg1">
                    <a:lumMod val="85000"/>
                  </a:schemeClr>
                </a:solidFill>
              </a:rPr>
              <a:t>Organi-sation</a:t>
            </a:r>
            <a:endParaRPr lang="de-DE" dirty="0">
              <a:solidFill>
                <a:schemeClr val="bg1">
                  <a:lumMod val="85000"/>
                </a:schemeClr>
              </a:solidFill>
            </a:endParaRPr>
          </a:p>
        </p:txBody>
      </p:sp>
      <p:sp>
        <p:nvSpPr>
          <p:cNvPr id="51" name="Ellipse 50"/>
          <p:cNvSpPr/>
          <p:nvPr/>
        </p:nvSpPr>
        <p:spPr bwMode="auto">
          <a:xfrm>
            <a:off x="7206340" y="2949799"/>
            <a:ext cx="1135511" cy="936104"/>
          </a:xfrm>
          <a:prstGeom prst="ellipse">
            <a:avLst/>
          </a:prstGeom>
          <a:solidFill>
            <a:srgbClr val="000080"/>
          </a:solidFill>
          <a:ln w="9525" cap="flat" cmpd="sng" algn="ctr">
            <a:solidFill>
              <a:srgbClr val="760000"/>
            </a:solidFill>
            <a:prstDash val="solid"/>
            <a:round/>
            <a:headEnd type="none" w="med" len="med"/>
            <a:tailEnd type="none" w="med" len="med"/>
          </a:ln>
          <a:effectLst>
            <a:glow rad="127000">
              <a:schemeClr val="bg2">
                <a:lumMod val="60000"/>
                <a:lumOff val="40000"/>
                <a:alpha val="68000"/>
              </a:schemeClr>
            </a:glow>
            <a:softEdge rad="25400"/>
          </a:effectLst>
        </p:spPr>
        <p:txBody>
          <a:bodyPr anchor="ctr"/>
          <a:lstStyle/>
          <a:p>
            <a:pPr algn="ctr">
              <a:defRPr/>
            </a:pPr>
            <a:r>
              <a:rPr lang="de-DE" dirty="0" err="1" smtClean="0">
                <a:solidFill>
                  <a:schemeClr val="bg1">
                    <a:lumMod val="85000"/>
                  </a:schemeClr>
                </a:solidFill>
              </a:rPr>
              <a:t>Testing</a:t>
            </a:r>
            <a:endParaRPr lang="de-DE" dirty="0">
              <a:solidFill>
                <a:schemeClr val="bg1">
                  <a:lumMod val="85000"/>
                </a:schemeClr>
              </a:solidFill>
            </a:endParaRPr>
          </a:p>
        </p:txBody>
      </p:sp>
    </p:spTree>
    <p:extLst>
      <p:ext uri="{BB962C8B-B14F-4D97-AF65-F5344CB8AC3E}">
        <p14:creationId xmlns:p14="http://schemas.microsoft.com/office/powerpoint/2010/main" val="255712524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3"/>
          <p:cNvSpPr>
            <a:spLocks noChangeArrowheads="1"/>
          </p:cNvSpPr>
          <p:nvPr/>
        </p:nvSpPr>
        <p:spPr bwMode="auto">
          <a:xfrm>
            <a:off x="611188" y="3178175"/>
            <a:ext cx="7561262" cy="14319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35000"/>
              </a:spcBef>
              <a:buChar char="•"/>
              <a:defRPr sz="1600">
                <a:solidFill>
                  <a:srgbClr val="D9D9D9"/>
                </a:solidFill>
                <a:latin typeface="Calibri" pitchFamily="34" charset="0"/>
              </a:defRPr>
            </a:lvl1pPr>
            <a:lvl2pPr marL="742950" indent="-285750" eaLnBrk="0" hangingPunct="0">
              <a:spcBef>
                <a:spcPct val="35000"/>
              </a:spcBef>
              <a:buChar char="–"/>
              <a:defRPr sz="1600">
                <a:solidFill>
                  <a:srgbClr val="D9D9D9"/>
                </a:solidFill>
                <a:latin typeface="Calibri" pitchFamily="34" charset="0"/>
              </a:defRPr>
            </a:lvl2pPr>
            <a:lvl3pPr marL="1143000" indent="-228600" eaLnBrk="0" hangingPunct="0">
              <a:spcBef>
                <a:spcPct val="35000"/>
              </a:spcBef>
              <a:buChar char="•"/>
              <a:defRPr sz="1600">
                <a:solidFill>
                  <a:srgbClr val="D9D9D9"/>
                </a:solidFill>
                <a:latin typeface="Calibri" pitchFamily="34" charset="0"/>
              </a:defRPr>
            </a:lvl3pPr>
            <a:lvl4pPr marL="1600200" indent="-228600" eaLnBrk="0" hangingPunct="0">
              <a:spcBef>
                <a:spcPct val="35000"/>
              </a:spcBef>
              <a:buChar char="–"/>
              <a:defRPr sz="1600">
                <a:solidFill>
                  <a:srgbClr val="D9D9D9"/>
                </a:solidFill>
                <a:latin typeface="Calibri" pitchFamily="34" charset="0"/>
              </a:defRPr>
            </a:lvl4pPr>
            <a:lvl5pPr marL="2057400" indent="-228600" eaLnBrk="0" hangingPunct="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r>
              <a:rPr lang="de-DE" altLang="de-DE" sz="2000">
                <a:solidFill>
                  <a:schemeClr val="bg1"/>
                </a:solidFill>
              </a:rPr>
              <a:t>But the ultimate </a:t>
            </a:r>
            <a:r>
              <a:rPr lang="de-DE" altLang="de-DE" sz="2400" b="1">
                <a:solidFill>
                  <a:schemeClr val="bg1"/>
                </a:solidFill>
              </a:rPr>
              <a:t>success</a:t>
            </a:r>
            <a:r>
              <a:rPr lang="de-DE" altLang="de-DE" sz="2000">
                <a:solidFill>
                  <a:schemeClr val="bg1"/>
                </a:solidFill>
              </a:rPr>
              <a:t> of the free software movement depends upon </a:t>
            </a:r>
            <a:r>
              <a:rPr lang="de-DE" altLang="de-DE" sz="2400" b="1">
                <a:solidFill>
                  <a:schemeClr val="bg1"/>
                </a:solidFill>
              </a:rPr>
              <a:t>teaching our friends, neighbors and work colleagues</a:t>
            </a:r>
            <a:r>
              <a:rPr lang="de-DE" altLang="de-DE" sz="2000">
                <a:solidFill>
                  <a:schemeClr val="bg1"/>
                </a:solidFill>
              </a:rPr>
              <a:t> about the danger of not having software freedom, about </a:t>
            </a:r>
            <a:r>
              <a:rPr lang="de-DE" altLang="de-DE" sz="2000" b="1">
                <a:solidFill>
                  <a:schemeClr val="bg1"/>
                </a:solidFill>
              </a:rPr>
              <a:t>the danger of a society losing control over its computing</a:t>
            </a:r>
            <a:r>
              <a:rPr lang="de-DE" altLang="de-DE" sz="2000">
                <a:solidFill>
                  <a:schemeClr val="bg1"/>
                </a:solidFill>
              </a:rPr>
              <a:t>. </a:t>
            </a:r>
          </a:p>
        </p:txBody>
      </p:sp>
      <p:sp>
        <p:nvSpPr>
          <p:cNvPr id="76804" name="Rectangle 4"/>
          <p:cNvSpPr>
            <a:spLocks noChangeArrowheads="1"/>
          </p:cNvSpPr>
          <p:nvPr/>
        </p:nvSpPr>
        <p:spPr bwMode="auto">
          <a:xfrm>
            <a:off x="4067175" y="6092825"/>
            <a:ext cx="3600450"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35000"/>
              </a:spcBef>
              <a:buChar char="•"/>
              <a:defRPr sz="1600">
                <a:solidFill>
                  <a:srgbClr val="D9D9D9"/>
                </a:solidFill>
                <a:latin typeface="Calibri" pitchFamily="34" charset="0"/>
              </a:defRPr>
            </a:lvl1pPr>
            <a:lvl2pPr marL="742950" indent="-285750" eaLnBrk="0" hangingPunct="0">
              <a:spcBef>
                <a:spcPct val="35000"/>
              </a:spcBef>
              <a:buChar char="–"/>
              <a:defRPr sz="1600">
                <a:solidFill>
                  <a:srgbClr val="D9D9D9"/>
                </a:solidFill>
                <a:latin typeface="Calibri" pitchFamily="34" charset="0"/>
              </a:defRPr>
            </a:lvl2pPr>
            <a:lvl3pPr marL="1143000" indent="-228600" eaLnBrk="0" hangingPunct="0">
              <a:spcBef>
                <a:spcPct val="35000"/>
              </a:spcBef>
              <a:buChar char="•"/>
              <a:defRPr sz="1600">
                <a:solidFill>
                  <a:srgbClr val="D9D9D9"/>
                </a:solidFill>
                <a:latin typeface="Calibri" pitchFamily="34" charset="0"/>
              </a:defRPr>
            </a:lvl3pPr>
            <a:lvl4pPr marL="1600200" indent="-228600" eaLnBrk="0" hangingPunct="0">
              <a:spcBef>
                <a:spcPct val="35000"/>
              </a:spcBef>
              <a:buChar char="–"/>
              <a:defRPr sz="1600">
                <a:solidFill>
                  <a:srgbClr val="D9D9D9"/>
                </a:solidFill>
                <a:latin typeface="Calibri" pitchFamily="34" charset="0"/>
              </a:defRPr>
            </a:lvl4pPr>
            <a:lvl5pPr marL="2057400" indent="-228600" eaLnBrk="0" hangingPunct="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r>
              <a:rPr lang="de-DE" altLang="de-DE">
                <a:solidFill>
                  <a:schemeClr val="bg1"/>
                </a:solidFill>
              </a:rPr>
              <a:t>https://www.fsf.org/about/ [2014-11-19]</a:t>
            </a:r>
          </a:p>
        </p:txBody>
      </p:sp>
    </p:spTree>
    <p:extLst>
      <p:ext uri="{BB962C8B-B14F-4D97-AF65-F5344CB8AC3E}">
        <p14:creationId xmlns:p14="http://schemas.microsoft.com/office/powerpoint/2010/main" val="127983041"/>
      </p:ext>
    </p:extLst>
  </p:cSld>
  <p:clrMapOvr>
    <a:masterClrMapping/>
  </p:clrMapOvr>
  <p:timing>
    <p:tnLst>
      <p:par>
        <p:cTn id="1" dur="indefinite" restart="never" nodeType="tmRoot"/>
      </p:par>
    </p:tnLst>
  </p:timing>
</p:sld>
</file>

<file path=ppt/theme/theme1.xml><?xml version="1.0" encoding="utf-8"?>
<a:theme xmlns:a="http://schemas.openxmlformats.org/drawingml/2006/main" name="AGSE2012">
  <a:themeElements>
    <a:clrScheme name="Benutzerdefiniert 1">
      <a:dk1>
        <a:srgbClr val="000000"/>
      </a:dk1>
      <a:lt1>
        <a:srgbClr val="FFFFFF"/>
      </a:lt1>
      <a:dk2>
        <a:srgbClr val="000000"/>
      </a:dk2>
      <a:lt2>
        <a:srgbClr val="808080"/>
      </a:lt2>
      <a:accent1>
        <a:srgbClr val="00CC99"/>
      </a:accent1>
      <a:accent2>
        <a:srgbClr val="F2F2F2"/>
      </a:accent2>
      <a:accent3>
        <a:srgbClr val="FFFFFF"/>
      </a:accent3>
      <a:accent4>
        <a:srgbClr val="000000"/>
      </a:accent4>
      <a:accent5>
        <a:srgbClr val="AAE2CA"/>
      </a:accent5>
      <a:accent6>
        <a:srgbClr val="2D2DB9"/>
      </a:accent6>
      <a:hlink>
        <a:srgbClr val="CCCCFF"/>
      </a:hlink>
      <a:folHlink>
        <a:srgbClr val="B2B2B2"/>
      </a:folHlink>
    </a:clrScheme>
    <a:fontScheme name="1_Präsentation_erstellen ">
      <a:majorFont>
        <a:latin typeface="Tahoma"/>
        <a:ea typeface=""/>
        <a:cs typeface=""/>
      </a:majorFont>
      <a:minorFont>
        <a:latin typeface="Calibri"/>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none">
        <a:spAutoFit/>
      </a:bodyPr>
      <a:lstStyle>
        <a:defPPr>
          <a:defRPr smtClean="0">
            <a:solidFill>
              <a:schemeClr val="bg1">
                <a:lumMod val="85000"/>
              </a:schemeClr>
            </a:solidFill>
          </a:defRPr>
        </a:defPPr>
      </a:lstStyle>
    </a:spDef>
    <a:lnDef>
      <a:spPr bwMode="auto">
        <a:xfrm>
          <a:off x="0" y="0"/>
          <a:ext cx="1" cy="1"/>
        </a:xfrm>
        <a:custGeom>
          <a:avLst/>
          <a:gdLst/>
          <a:ahLst/>
          <a:cxnLst/>
          <a:rect l="0" t="0" r="0" b="0"/>
          <a:pathLst/>
        </a:custGeom>
        <a:solidFill>
          <a:schemeClr val="bg1"/>
        </a:solidFill>
        <a:ln w="9525" cap="flat" cmpd="sng" algn="ctr">
          <a:solidFill>
            <a:schemeClr val="accent2"/>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de-DE" sz="1600" b="0" i="0" u="none" strike="noStrike" cap="none" normalizeH="0" baseline="0" smtClean="0">
            <a:ln>
              <a:noFill/>
            </a:ln>
            <a:solidFill>
              <a:schemeClr val="tx1"/>
            </a:solidFill>
            <a:effectLst/>
            <a:latin typeface="Calibri" pitchFamily="34" charset="0"/>
          </a:defRPr>
        </a:defPPr>
      </a:lstStyle>
    </a:lnDef>
  </a:objectDefaults>
  <a:extraClrSchemeLst>
    <a:extraClrScheme>
      <a:clrScheme name="1_Präsentation_erstelle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Präsentation_erstelle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Präsentation_erstelle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Präsentation_erstelle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Präsentation_erstelle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Präsentation_erstelle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Präsentation_erstelle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AGSE2012</Template>
  <TotalTime>0</TotalTime>
  <Words>5664</Words>
  <Application>Microsoft Office PowerPoint</Application>
  <PresentationFormat>Bildschirmpräsentation (4:3)</PresentationFormat>
  <Paragraphs>784</Paragraphs>
  <Slides>122</Slides>
  <Notes>25</Notes>
  <HiddenSlides>14</HiddenSlides>
  <MMClips>0</MMClips>
  <ScaleCrop>false</ScaleCrop>
  <HeadingPairs>
    <vt:vector size="4" baseType="variant">
      <vt:variant>
        <vt:lpstr>Design</vt:lpstr>
      </vt:variant>
      <vt:variant>
        <vt:i4>1</vt:i4>
      </vt:variant>
      <vt:variant>
        <vt:lpstr>Folientitel</vt:lpstr>
      </vt:variant>
      <vt:variant>
        <vt:i4>122</vt:i4>
      </vt:variant>
    </vt:vector>
  </HeadingPairs>
  <TitlesOfParts>
    <vt:vector size="123" baseType="lpstr">
      <vt:lpstr>AGSE2012</vt:lpstr>
      <vt:lpstr>PowerPoint-Präsentation</vt:lpstr>
      <vt:lpstr>My Background</vt:lpstr>
      <vt:lpstr>Outline</vt:lpstr>
      <vt:lpstr>PowerPoint-Präsentation</vt:lpstr>
      <vt:lpstr>Commons of the Himba People</vt:lpstr>
      <vt:lpstr>PowerPoint-Präsentation</vt:lpstr>
      <vt:lpstr>PowerPoint-Präsentation</vt:lpstr>
      <vt:lpstr>PowerPoint-Präsentation</vt:lpstr>
      <vt:lpstr>Creative Commons Licenses</vt:lpstr>
      <vt:lpstr>Commons – Allmende - everywhere</vt:lpstr>
      <vt:lpstr>The Tragedy of Commons</vt:lpstr>
      <vt:lpstr>PowerPoint-Präsentation</vt:lpstr>
      <vt:lpstr>The Tragedy of Commons</vt:lpstr>
      <vt:lpstr>The Tragedy of Commons</vt:lpstr>
      <vt:lpstr>PowerPoint-Präsentation</vt:lpstr>
      <vt:lpstr>PowerPoint-Präsentation</vt:lpstr>
      <vt:lpstr>PowerPoint-Präsentation</vt:lpstr>
      <vt:lpstr>PowerPoint-Präsentation</vt:lpstr>
      <vt:lpstr>PowerPoint-Präsentation</vt:lpstr>
      <vt:lpstr>Elinor Ostrom, Nobel Laureat about "analysis of economic governance, especially the commons"    </vt:lpstr>
      <vt:lpstr>PowerPoint-Präsentation</vt:lpstr>
      <vt:lpstr>Design principles of stable local Common Pool Resource management</vt:lpstr>
      <vt:lpstr>Design principles of stable local Common Pool Resource management</vt:lpstr>
      <vt:lpstr>PowerPoint-Präsentation</vt:lpstr>
      <vt:lpstr>Psycho-social Aspects </vt:lpstr>
      <vt:lpstr>Freedom</vt:lpstr>
      <vt:lpstr>Richard Matthew Stallman</vt:lpstr>
      <vt:lpstr>Richard Matthew Stallman</vt:lpstr>
      <vt:lpstr>“Free Software Foundation” and its for degrees of Freedom</vt:lpstr>
      <vt:lpstr>PowerPoint-Präsentation</vt:lpstr>
      <vt:lpstr>PowerPoint-Präsentation</vt:lpstr>
      <vt:lpstr>Michael Powell</vt:lpstr>
      <vt:lpstr> Membership in a community </vt:lpstr>
      <vt:lpstr>PowerPoint-Präsentation</vt:lpstr>
      <vt:lpstr>Committers and Commits (OSGeo Environment"</vt:lpstr>
      <vt:lpstr>PowerPoint-Präsentation</vt:lpstr>
      <vt:lpstr>PowerPoint-Präsentation</vt:lpstr>
      <vt:lpstr>Markus's Account Summary</vt:lpstr>
      <vt:lpstr>Development History</vt:lpstr>
      <vt:lpstr>Commits by langauage</vt:lpstr>
      <vt:lpstr>Reputation as "Top Developer"</vt:lpstr>
      <vt:lpstr>PowerPoint-Präsentation</vt:lpstr>
      <vt:lpstr>PowerPoint-Präsentation</vt:lpstr>
      <vt:lpstr>Technical Interest</vt:lpstr>
      <vt:lpstr>Technical Interest: The Hacker</vt:lpstr>
      <vt:lpstr>Hacker ethics</vt:lpstr>
      <vt:lpstr>Further Motivational Factors</vt:lpstr>
      <vt:lpstr>Further Motivational Factors</vt:lpstr>
      <vt:lpstr>Further Motivational Factors</vt:lpstr>
      <vt:lpstr>Age distribution</vt:lpstr>
      <vt:lpstr>PowerPoint-Präsentation</vt:lpstr>
      <vt:lpstr>Developers' Code of conduct</vt:lpstr>
      <vt:lpstr>PowerPoint-Präsentation</vt:lpstr>
      <vt:lpstr>PowerPoint-Präsentation</vt:lpstr>
      <vt:lpstr>Apache HTTP-Server: ~50% Market Share</vt:lpstr>
      <vt:lpstr>Revenue in IT</vt:lpstr>
      <vt:lpstr>Open Source Development</vt:lpstr>
      <vt:lpstr>Open Source Business</vt:lpstr>
      <vt:lpstr>Open Source Business</vt:lpstr>
      <vt:lpstr>Open Source is used often internally in Closed Source</vt:lpstr>
      <vt:lpstr>Usage of Open Source in Closed Source</vt:lpstr>
      <vt:lpstr>Open Source contributes significantly to economy</vt:lpstr>
      <vt:lpstr>Contribution to to economy</vt:lpstr>
      <vt:lpstr>Some economic key indicators (OS in general)</vt:lpstr>
      <vt:lpstr>PowerPoint-Präsentation</vt:lpstr>
      <vt:lpstr>PowerPoint-Präsentation</vt:lpstr>
      <vt:lpstr>PowerPoint-Präsentation</vt:lpstr>
      <vt:lpstr>PowerPoint-Präsentation</vt:lpstr>
      <vt:lpstr>PowerPoint-Präsentation</vt:lpstr>
      <vt:lpstr>PowerPoint-Präsentation</vt:lpstr>
      <vt:lpstr>Microsoft</vt:lpstr>
      <vt:lpstr>Visibility  Collaboration</vt:lpstr>
      <vt:lpstr>OSGeo's Goals</vt:lpstr>
      <vt:lpstr>OSGeo Activities</vt:lpstr>
      <vt:lpstr>Formal Structure</vt:lpstr>
      <vt:lpstr>Projects</vt:lpstr>
      <vt:lpstr>Software using GDAL</vt:lpstr>
      <vt:lpstr>GDAL: Supported Vector formats</vt:lpstr>
      <vt:lpstr>Committees</vt:lpstr>
      <vt:lpstr>Incubation Committee</vt:lpstr>
      <vt:lpstr>Incubation Process</vt:lpstr>
      <vt:lpstr>PowerPoint-Präsentation</vt:lpstr>
      <vt:lpstr>ICA &amp; OSGeo (&amp;  ISPRS) MoU</vt:lpstr>
      <vt:lpstr>ICA/OSGeo Labs</vt:lpstr>
      <vt:lpstr>OSGEO Live DVD</vt:lpstr>
      <vt:lpstr>PowerPoint-Präsentation</vt:lpstr>
      <vt:lpstr>PowerPoint-Präsentation</vt:lpstr>
      <vt:lpstr>OSGeo Live DVD</vt:lpstr>
      <vt:lpstr>Formal Structure</vt:lpstr>
      <vt:lpstr>Local Chapters</vt:lpstr>
      <vt:lpstr>Formal Structure</vt:lpstr>
      <vt:lpstr>Summary and Outlook</vt:lpstr>
      <vt:lpstr>We have heard something…</vt:lpstr>
      <vt:lpstr>PowerPoint-Präsentation</vt:lpstr>
      <vt:lpstr>Change is required</vt:lpstr>
      <vt:lpstr>PowerPoint-Präsentation</vt:lpstr>
      <vt:lpstr>PowerPoint-Präsentation</vt:lpstr>
      <vt:lpstr>PowerPoint-Präsentation</vt:lpstr>
      <vt:lpstr>PowerPoint-Präsentation</vt:lpstr>
      <vt:lpstr>A suggestion for the Youngsters: Go ahead!</vt:lpstr>
      <vt:lpstr>PowerPoint-Präsentation</vt:lpstr>
      <vt:lpstr>PowerPoint-Präsentation</vt:lpstr>
      <vt:lpstr>PowerPoint-Präsentation</vt:lpstr>
      <vt:lpstr>Open vs.  Close Source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Open Source Development</vt:lpstr>
      <vt:lpstr>PowerPoint-Präsentation</vt:lpstr>
      <vt:lpstr>PowerPoint-Präsentation</vt:lpstr>
      <vt:lpstr>Open Source Development: The OpenLayers Example</vt:lpstr>
      <vt:lpstr>PowerPoint-Präsentation</vt:lpstr>
      <vt:lpstr>Groups involved</vt:lpstr>
      <vt:lpstr>Development Process</vt:lpstr>
      <vt:lpstr>Versioning and tracking</vt:lpstr>
      <vt:lpstr>OpenLayers Subversion System</vt:lpstr>
      <vt:lpstr>Tracking system</vt:lpstr>
      <vt:lpstr>Testing Methodology</vt:lpstr>
    </vt:vector>
  </TitlesOfParts>
  <Company>HFT Stuttgart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Prof. Dr. Franz-Josef Behr  Supporting land administration and planning processes by spatial data infrastructures using Open Source GIS Software   page #49 / 50</dc:title>
  <dc:creator>Behr</dc:creator>
  <cp:lastModifiedBy>Behr</cp:lastModifiedBy>
  <cp:revision>282</cp:revision>
  <dcterms:created xsi:type="dcterms:W3CDTF">2012-07-13T17:39:12Z</dcterms:created>
  <dcterms:modified xsi:type="dcterms:W3CDTF">2018-11-13T06:11:14Z</dcterms:modified>
</cp:coreProperties>
</file>