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7"/>
  </p:notesMasterIdLst>
  <p:sldIdLst>
    <p:sldId id="256" r:id="rId2"/>
    <p:sldId id="412" r:id="rId3"/>
    <p:sldId id="304" r:id="rId4"/>
    <p:sldId id="307" r:id="rId5"/>
    <p:sldId id="292" r:id="rId6"/>
    <p:sldId id="349" r:id="rId7"/>
    <p:sldId id="270" r:id="rId8"/>
    <p:sldId id="280" r:id="rId9"/>
    <p:sldId id="343" r:id="rId10"/>
    <p:sldId id="281" r:id="rId11"/>
    <p:sldId id="288" r:id="rId12"/>
    <p:sldId id="289" r:id="rId13"/>
    <p:sldId id="257" r:id="rId14"/>
    <p:sldId id="308" r:id="rId15"/>
    <p:sldId id="344" r:id="rId16"/>
    <p:sldId id="350" r:id="rId17"/>
    <p:sldId id="358" r:id="rId18"/>
    <p:sldId id="364" r:id="rId19"/>
    <p:sldId id="363" r:id="rId20"/>
    <p:sldId id="359" r:id="rId21"/>
    <p:sldId id="326" r:id="rId22"/>
    <p:sldId id="357" r:id="rId23"/>
    <p:sldId id="327" r:id="rId24"/>
    <p:sldId id="365" r:id="rId25"/>
    <p:sldId id="366" r:id="rId26"/>
    <p:sldId id="279" r:id="rId27"/>
    <p:sldId id="367" r:id="rId28"/>
    <p:sldId id="353" r:id="rId29"/>
    <p:sldId id="375" r:id="rId30"/>
    <p:sldId id="347" r:id="rId31"/>
    <p:sldId id="317" r:id="rId32"/>
    <p:sldId id="318" r:id="rId33"/>
    <p:sldId id="319" r:id="rId34"/>
    <p:sldId id="320" r:id="rId35"/>
    <p:sldId id="321" r:id="rId36"/>
    <p:sldId id="322" r:id="rId37"/>
    <p:sldId id="323" r:id="rId38"/>
    <p:sldId id="312" r:id="rId39"/>
    <p:sldId id="330" r:id="rId40"/>
    <p:sldId id="331" r:id="rId41"/>
    <p:sldId id="332" r:id="rId42"/>
    <p:sldId id="348" r:id="rId43"/>
    <p:sldId id="303" r:id="rId44"/>
    <p:sldId id="301" r:id="rId45"/>
    <p:sldId id="356" r:id="rId46"/>
    <p:sldId id="313" r:id="rId47"/>
    <p:sldId id="360" r:id="rId48"/>
    <p:sldId id="371" r:id="rId49"/>
    <p:sldId id="368" r:id="rId50"/>
    <p:sldId id="372" r:id="rId51"/>
    <p:sldId id="373" r:id="rId52"/>
    <p:sldId id="355" r:id="rId53"/>
    <p:sldId id="263" r:id="rId54"/>
    <p:sldId id="376" r:id="rId55"/>
    <p:sldId id="285" r:id="rId56"/>
    <p:sldId id="264" r:id="rId57"/>
    <p:sldId id="316" r:id="rId58"/>
    <p:sldId id="370" r:id="rId59"/>
    <p:sldId id="351" r:id="rId60"/>
    <p:sldId id="265" r:id="rId61"/>
    <p:sldId id="374" r:id="rId62"/>
    <p:sldId id="362" r:id="rId63"/>
    <p:sldId id="377" r:id="rId64"/>
    <p:sldId id="379" r:id="rId65"/>
    <p:sldId id="410"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80" r:id="rId81"/>
    <p:sldId id="396" r:id="rId82"/>
    <p:sldId id="411" r:id="rId83"/>
    <p:sldId id="397" r:id="rId84"/>
    <p:sldId id="398" r:id="rId85"/>
    <p:sldId id="399" r:id="rId86"/>
    <p:sldId id="400" r:id="rId87"/>
    <p:sldId id="403" r:id="rId88"/>
    <p:sldId id="405" r:id="rId89"/>
    <p:sldId id="381" r:id="rId90"/>
    <p:sldId id="409" r:id="rId91"/>
    <p:sldId id="406" r:id="rId92"/>
    <p:sldId id="408" r:id="rId93"/>
    <p:sldId id="340" r:id="rId94"/>
    <p:sldId id="345" r:id="rId95"/>
    <p:sldId id="346" r:id="rId9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A3"/>
    <a:srgbClr val="FF33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85941" autoAdjust="0"/>
  </p:normalViewPr>
  <p:slideViewPr>
    <p:cSldViewPr>
      <p:cViewPr varScale="1">
        <p:scale>
          <a:sx n="112" d="100"/>
          <a:sy n="112" d="100"/>
        </p:scale>
        <p:origin x="-15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de-DE" altLang="de-DE"/>
          </a:p>
        </p:txBody>
      </p:sp>
      <p:sp>
        <p:nvSpPr>
          <p:cNvPr id="634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de-DE" altLang="de-DE"/>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de-DE" altLang="de-DE"/>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1948B5B-148B-4C98-9B57-AD2A526B7402}" type="slidenum">
              <a:rPr lang="de-DE" altLang="de-DE"/>
              <a:pPr/>
              <a:t>‹Nr.›</a:t>
            </a:fld>
            <a:endParaRPr lang="de-DE" altLang="de-DE"/>
          </a:p>
        </p:txBody>
      </p:sp>
    </p:spTree>
    <p:extLst>
      <p:ext uri="{BB962C8B-B14F-4D97-AF65-F5344CB8AC3E}">
        <p14:creationId xmlns:p14="http://schemas.microsoft.com/office/powerpoint/2010/main" val="31801694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948B5B-148B-4C98-9B57-AD2A526B7402}" type="slidenum">
              <a:rPr lang="de-DE" altLang="de-DE" smtClean="0"/>
              <a:pPr/>
              <a:t>8</a:t>
            </a:fld>
            <a:endParaRPr lang="de-DE" altLang="de-DE"/>
          </a:p>
        </p:txBody>
      </p:sp>
    </p:spTree>
    <p:extLst>
      <p:ext uri="{BB962C8B-B14F-4D97-AF65-F5344CB8AC3E}">
        <p14:creationId xmlns:p14="http://schemas.microsoft.com/office/powerpoint/2010/main" val="23987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1948B5B-148B-4C98-9B57-AD2A526B7402}" type="slidenum">
              <a:rPr lang="de-DE" altLang="de-DE" smtClean="0"/>
              <a:pPr/>
              <a:t>27</a:t>
            </a:fld>
            <a:endParaRPr lang="de-DE" altLang="de-DE"/>
          </a:p>
        </p:txBody>
      </p:sp>
    </p:spTree>
    <p:extLst>
      <p:ext uri="{BB962C8B-B14F-4D97-AF65-F5344CB8AC3E}">
        <p14:creationId xmlns:p14="http://schemas.microsoft.com/office/powerpoint/2010/main" val="311745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txBox="1">
            <a:spLocks noGrp="1" noChangeArrowheads="1"/>
          </p:cNvSpPr>
          <p:nvPr/>
        </p:nvSpPr>
        <p:spPr bwMode="auto">
          <a:xfrm>
            <a:off x="3885275" y="8684900"/>
            <a:ext cx="2972725" cy="45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r">
              <a:spcBef>
                <a:spcPct val="0"/>
              </a:spcBef>
            </a:pPr>
            <a:fld id="{B39A5347-9592-4A49-9EA7-3E6D2729951D}" type="slidenum">
              <a:rPr lang="en-US" altLang="de-DE" sz="1000" i="1">
                <a:latin typeface="Times New Roman" pitchFamily="18" charset="0"/>
              </a:rPr>
              <a:pPr algn="r">
                <a:spcBef>
                  <a:spcPct val="0"/>
                </a:spcBef>
              </a:pPr>
              <a:t>75</a:t>
            </a:fld>
            <a:endParaRPr lang="en-US" altLang="de-DE" sz="1000" i="1">
              <a:latin typeface="Times New Roman" pitchFamily="18" charset="0"/>
            </a:endParaRPr>
          </a:p>
        </p:txBody>
      </p:sp>
      <p:sp>
        <p:nvSpPr>
          <p:cNvPr id="84995" name="Rectangle 1"/>
          <p:cNvSpPr>
            <a:spLocks noGrp="1" noRot="1" noChangeAspect="1" noChangeArrowheads="1" noTextEdit="1"/>
          </p:cNvSpPr>
          <p:nvPr>
            <p:ph type="sldImg"/>
          </p:nvPr>
        </p:nvSpPr>
        <p:spPr>
          <a:xfrm>
            <a:off x="1141413" y="693738"/>
            <a:ext cx="4573587" cy="3429000"/>
          </a:xfrm>
          <a:solidFill>
            <a:srgbClr val="FFFFFF"/>
          </a:solidFill>
          <a:ln/>
        </p:spPr>
      </p:sp>
      <p:sp>
        <p:nvSpPr>
          <p:cNvPr id="84996" name="Rectangle 2"/>
          <p:cNvSpPr>
            <a:spLocks noGrp="1" noChangeArrowheads="1"/>
          </p:cNvSpPr>
          <p:nvPr>
            <p:ph type="body" idx="1"/>
          </p:nvPr>
        </p:nvSpPr>
        <p:spPr>
          <a:xfrm>
            <a:off x="685637" y="4342450"/>
            <a:ext cx="5486727" cy="40383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de-DE" altLang="de-DE"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ln/>
        </p:spPr>
      </p:sp>
      <p:sp>
        <p:nvSpPr>
          <p:cNvPr id="798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latin typeface="Arial" charset="0"/>
              </a:rPr>
              <a:t>cracker A cracker is an individual who attempts to access computer systems without authorization. These individuals are often malicious, as opposed to hackers, and have many means at their disposal for breaking into a system. See also: hacker, Computer Emergency Response Team, Trojan Horse, virus, worm.</a:t>
            </a:r>
            <a:endParaRPr lang="de-DE" altLang="de-DE" smtClean="0">
              <a:latin typeface="Arial" charset="0"/>
            </a:endParaRPr>
          </a:p>
        </p:txBody>
      </p:sp>
      <p:sp>
        <p:nvSpPr>
          <p:cNvPr id="798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sz="1600">
                <a:solidFill>
                  <a:schemeClr val="tx1"/>
                </a:solidFill>
                <a:latin typeface="Calibri" pitchFamily="34" charset="0"/>
              </a:defRPr>
            </a:lvl1pPr>
            <a:lvl2pPr marL="742950" indent="-285750" defTabSz="908050">
              <a:defRPr sz="1600">
                <a:solidFill>
                  <a:schemeClr val="tx1"/>
                </a:solidFill>
                <a:latin typeface="Calibri" pitchFamily="34" charset="0"/>
              </a:defRPr>
            </a:lvl2pPr>
            <a:lvl3pPr marL="1143000" indent="-228600" defTabSz="908050">
              <a:defRPr sz="1600">
                <a:solidFill>
                  <a:schemeClr val="tx1"/>
                </a:solidFill>
                <a:latin typeface="Calibri" pitchFamily="34" charset="0"/>
              </a:defRPr>
            </a:lvl3pPr>
            <a:lvl4pPr marL="1600200" indent="-228600" defTabSz="908050">
              <a:defRPr sz="1600">
                <a:solidFill>
                  <a:schemeClr val="tx1"/>
                </a:solidFill>
                <a:latin typeface="Calibri" pitchFamily="34" charset="0"/>
              </a:defRPr>
            </a:lvl4pPr>
            <a:lvl5pPr marL="2057400" indent="-228600" defTabSz="908050">
              <a:defRPr sz="1600">
                <a:solidFill>
                  <a:schemeClr val="tx1"/>
                </a:solidFill>
                <a:latin typeface="Calibri" pitchFamily="34" charset="0"/>
              </a:defRPr>
            </a:lvl5pPr>
            <a:lvl6pPr marL="2514600" indent="-228600" defTabSz="908050" eaLnBrk="0" fontAlgn="base" hangingPunct="0">
              <a:spcBef>
                <a:spcPct val="50000"/>
              </a:spcBef>
              <a:spcAft>
                <a:spcPct val="0"/>
              </a:spcAft>
              <a:defRPr sz="1600">
                <a:solidFill>
                  <a:schemeClr val="tx1"/>
                </a:solidFill>
                <a:latin typeface="Calibri" pitchFamily="34" charset="0"/>
              </a:defRPr>
            </a:lvl6pPr>
            <a:lvl7pPr marL="2971800" indent="-228600" defTabSz="908050" eaLnBrk="0" fontAlgn="base" hangingPunct="0">
              <a:spcBef>
                <a:spcPct val="50000"/>
              </a:spcBef>
              <a:spcAft>
                <a:spcPct val="0"/>
              </a:spcAft>
              <a:defRPr sz="1600">
                <a:solidFill>
                  <a:schemeClr val="tx1"/>
                </a:solidFill>
                <a:latin typeface="Calibri" pitchFamily="34" charset="0"/>
              </a:defRPr>
            </a:lvl7pPr>
            <a:lvl8pPr marL="3429000" indent="-228600" defTabSz="908050" eaLnBrk="0" fontAlgn="base" hangingPunct="0">
              <a:spcBef>
                <a:spcPct val="50000"/>
              </a:spcBef>
              <a:spcAft>
                <a:spcPct val="0"/>
              </a:spcAft>
              <a:defRPr sz="1600">
                <a:solidFill>
                  <a:schemeClr val="tx1"/>
                </a:solidFill>
                <a:latin typeface="Calibri" pitchFamily="34" charset="0"/>
              </a:defRPr>
            </a:lvl8pPr>
            <a:lvl9pPr marL="3886200" indent="-228600" defTabSz="908050" eaLnBrk="0" fontAlgn="base" hangingPunct="0">
              <a:spcBef>
                <a:spcPct val="50000"/>
              </a:spcBef>
              <a:spcAft>
                <a:spcPct val="0"/>
              </a:spcAft>
              <a:defRPr sz="1600">
                <a:solidFill>
                  <a:schemeClr val="tx1"/>
                </a:solidFill>
                <a:latin typeface="Calibri" pitchFamily="34" charset="0"/>
              </a:defRPr>
            </a:lvl9pPr>
          </a:lstStyle>
          <a:p>
            <a:fld id="{156B56E2-71EB-4A1A-BF27-70E2340FADC7}" type="slidenum">
              <a:rPr lang="de-DE" altLang="de-DE" sz="1100" smtClean="0">
                <a:latin typeface="Arial" charset="0"/>
              </a:rPr>
              <a:pPr/>
              <a:t>86</a:t>
            </a:fld>
            <a:endParaRPr lang="de-DE" altLang="de-DE" sz="11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FC7A3D3F-8EB1-4DBF-BCD6-BA79BFDD0E90}" type="slidenum">
              <a:rPr lang="de-DE" altLang="de-DE" smtClean="0"/>
              <a:pPr/>
              <a:t>‹Nr.›</a:t>
            </a:fld>
            <a:endParaRPr lang="de-DE" altLang="de-DE"/>
          </a:p>
        </p:txBody>
      </p:sp>
    </p:spTree>
    <p:extLst>
      <p:ext uri="{BB962C8B-B14F-4D97-AF65-F5344CB8AC3E}">
        <p14:creationId xmlns:p14="http://schemas.microsoft.com/office/powerpoint/2010/main" val="47653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A7D58DCF-C767-4A54-921A-737B308EC730}" type="slidenum">
              <a:rPr lang="de-DE" altLang="de-DE" smtClean="0"/>
              <a:pPr/>
              <a:t>‹Nr.›</a:t>
            </a:fld>
            <a:endParaRPr lang="de-DE" altLang="de-DE"/>
          </a:p>
        </p:txBody>
      </p:sp>
    </p:spTree>
    <p:extLst>
      <p:ext uri="{BB962C8B-B14F-4D97-AF65-F5344CB8AC3E}">
        <p14:creationId xmlns:p14="http://schemas.microsoft.com/office/powerpoint/2010/main" val="396263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90B55178-AF9B-4A60-9EBF-FBC0E0C65872}" type="slidenum">
              <a:rPr lang="de-DE" altLang="de-DE" smtClean="0"/>
              <a:pPr/>
              <a:t>‹Nr.›</a:t>
            </a:fld>
            <a:endParaRPr lang="de-DE" altLang="de-DE"/>
          </a:p>
        </p:txBody>
      </p:sp>
    </p:spTree>
    <p:extLst>
      <p:ext uri="{BB962C8B-B14F-4D97-AF65-F5344CB8AC3E}">
        <p14:creationId xmlns:p14="http://schemas.microsoft.com/office/powerpoint/2010/main" val="1760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44450"/>
            <a:ext cx="8135938" cy="8064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39750" y="1341438"/>
            <a:ext cx="3990975" cy="4824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3125" y="1341438"/>
            <a:ext cx="3992563" cy="48244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565150" y="6381750"/>
            <a:ext cx="1905000" cy="323850"/>
          </a:xfrm>
        </p:spPr>
        <p:txBody>
          <a:bodyPr/>
          <a:lstStyle>
            <a:lvl1pPr>
              <a:defRPr/>
            </a:lvl1pPr>
          </a:lstStyle>
          <a:p>
            <a:endParaRPr lang="de-DE" altLang="de-DE"/>
          </a:p>
        </p:txBody>
      </p:sp>
      <p:sp>
        <p:nvSpPr>
          <p:cNvPr id="6" name="Fußzeilenplatzhalter 5"/>
          <p:cNvSpPr>
            <a:spLocks noGrp="1"/>
          </p:cNvSpPr>
          <p:nvPr>
            <p:ph type="ftr" sz="quarter" idx="11"/>
          </p:nvPr>
        </p:nvSpPr>
        <p:spPr>
          <a:xfrm>
            <a:off x="3098800" y="6381750"/>
            <a:ext cx="2895600" cy="323850"/>
          </a:xfrm>
          <a:prstGeom prst="rect">
            <a:avLst/>
          </a:prstGeom>
        </p:spPr>
        <p:txBody>
          <a:bodyPr/>
          <a:lstStyle>
            <a:lvl1pPr>
              <a:defRPr/>
            </a:lvl1pPr>
          </a:lstStyle>
          <a:p>
            <a:endParaRPr lang="de-DE" altLang="de-DE"/>
          </a:p>
        </p:txBody>
      </p:sp>
      <p:sp>
        <p:nvSpPr>
          <p:cNvPr id="7" name="Foliennummernplatzhalter 6"/>
          <p:cNvSpPr>
            <a:spLocks noGrp="1"/>
          </p:cNvSpPr>
          <p:nvPr>
            <p:ph type="sldNum" sz="quarter" idx="12"/>
          </p:nvPr>
        </p:nvSpPr>
        <p:spPr>
          <a:xfrm>
            <a:off x="6769100" y="6381750"/>
            <a:ext cx="1905000" cy="323850"/>
          </a:xfrm>
        </p:spPr>
        <p:txBody>
          <a:bodyPr/>
          <a:lstStyle>
            <a:lvl1pPr>
              <a:defRPr/>
            </a:lvl1pPr>
          </a:lstStyle>
          <a:p>
            <a:fld id="{5B206DD6-2D35-407C-97BC-F9F469D35CFA}" type="slidenum">
              <a:rPr lang="de-DE" altLang="de-DE"/>
              <a:pPr/>
              <a:t>‹Nr.›</a:t>
            </a:fld>
            <a:endParaRPr lang="de-DE" altLang="de-DE"/>
          </a:p>
        </p:txBody>
      </p:sp>
    </p:spTree>
    <p:extLst>
      <p:ext uri="{BB962C8B-B14F-4D97-AF65-F5344CB8AC3E}">
        <p14:creationId xmlns:p14="http://schemas.microsoft.com/office/powerpoint/2010/main" val="27446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BA70F7F8-F2D0-42FC-AE19-22E4D5EFB10E}" type="slidenum">
              <a:rPr lang="de-DE" altLang="de-DE" smtClean="0"/>
              <a:pPr/>
              <a:t>‹Nr.›</a:t>
            </a:fld>
            <a:endParaRPr lang="de-DE" altLang="de-DE"/>
          </a:p>
        </p:txBody>
      </p:sp>
    </p:spTree>
    <p:extLst>
      <p:ext uri="{BB962C8B-B14F-4D97-AF65-F5344CB8AC3E}">
        <p14:creationId xmlns:p14="http://schemas.microsoft.com/office/powerpoint/2010/main" val="429137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lang="de-DE" b="1">
                <a:solidFill>
                  <a:srgbClr val="000072"/>
                </a:solidFill>
                <a:latin typeface="+mn-lt"/>
                <a:ea typeface="+mn-ea"/>
                <a:cs typeface="+mn-cs"/>
              </a:defRPr>
            </a:lvl1pPr>
          </a:lstStyle>
          <a:p>
            <a:pPr marL="0" lvl="0" indent="0" algn="r">
              <a:spcBef>
                <a:spcPct val="35000"/>
              </a:spcBef>
              <a:buNone/>
            </a:pPr>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lgn="r">
              <a:buNone/>
              <a:defRPr sz="28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fld id="{C959AECC-9E6F-44E5-AF4F-606B2D720CF3}" type="slidenum">
              <a:rPr lang="de-DE" altLang="de-DE" smtClean="0"/>
              <a:pPr/>
              <a:t>‹Nr.›</a:t>
            </a:fld>
            <a:endParaRPr lang="de-DE" altLang="de-DE"/>
          </a:p>
        </p:txBody>
      </p:sp>
    </p:spTree>
    <p:extLst>
      <p:ext uri="{BB962C8B-B14F-4D97-AF65-F5344CB8AC3E}">
        <p14:creationId xmlns:p14="http://schemas.microsoft.com/office/powerpoint/2010/main" val="10486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fld id="{B64F6836-1153-4C42-9EF2-865A9FA15CBB}" type="slidenum">
              <a:rPr lang="de-DE" altLang="de-DE" smtClean="0"/>
              <a:pPr/>
              <a:t>‹Nr.›</a:t>
            </a:fld>
            <a:endParaRPr lang="de-DE" altLang="de-DE"/>
          </a:p>
        </p:txBody>
      </p:sp>
    </p:spTree>
    <p:extLst>
      <p:ext uri="{BB962C8B-B14F-4D97-AF65-F5344CB8AC3E}">
        <p14:creationId xmlns:p14="http://schemas.microsoft.com/office/powerpoint/2010/main" val="157526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oliennummernplatzhalter 7"/>
          <p:cNvSpPr>
            <a:spLocks noGrp="1"/>
          </p:cNvSpPr>
          <p:nvPr>
            <p:ph type="sldNum" sz="quarter" idx="11"/>
          </p:nvPr>
        </p:nvSpPr>
        <p:spPr/>
        <p:txBody>
          <a:bodyPr/>
          <a:lstStyle>
            <a:lvl1pPr>
              <a:defRPr/>
            </a:lvl1pPr>
          </a:lstStyle>
          <a:p>
            <a:fld id="{6FC4442C-E7AE-49D2-AA6D-3DD5CAEB8262}" type="slidenum">
              <a:rPr lang="de-DE" altLang="de-DE" smtClean="0"/>
              <a:pPr/>
              <a:t>‹Nr.›</a:t>
            </a:fld>
            <a:endParaRPr lang="de-DE" altLang="de-DE"/>
          </a:p>
        </p:txBody>
      </p:sp>
    </p:spTree>
    <p:extLst>
      <p:ext uri="{BB962C8B-B14F-4D97-AF65-F5344CB8AC3E}">
        <p14:creationId xmlns:p14="http://schemas.microsoft.com/office/powerpoint/2010/main" val="187756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oliennummernplatzhalter 3"/>
          <p:cNvSpPr>
            <a:spLocks noGrp="1"/>
          </p:cNvSpPr>
          <p:nvPr>
            <p:ph type="sldNum" sz="quarter" idx="11"/>
          </p:nvPr>
        </p:nvSpPr>
        <p:spPr/>
        <p:txBody>
          <a:bodyPr/>
          <a:lstStyle>
            <a:lvl1pPr>
              <a:defRPr/>
            </a:lvl1pPr>
          </a:lstStyle>
          <a:p>
            <a:fld id="{15A9E084-541C-4D09-AAAD-8850AE1688DD}" type="slidenum">
              <a:rPr lang="de-DE" altLang="de-DE" smtClean="0"/>
              <a:pPr/>
              <a:t>‹Nr.›</a:t>
            </a:fld>
            <a:endParaRPr lang="de-DE" altLang="de-DE"/>
          </a:p>
        </p:txBody>
      </p:sp>
    </p:spTree>
    <p:extLst>
      <p:ext uri="{BB962C8B-B14F-4D97-AF65-F5344CB8AC3E}">
        <p14:creationId xmlns:p14="http://schemas.microsoft.com/office/powerpoint/2010/main" val="67183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oliennummernplatzhalter 2"/>
          <p:cNvSpPr>
            <a:spLocks noGrp="1"/>
          </p:cNvSpPr>
          <p:nvPr>
            <p:ph type="sldNum" sz="quarter" idx="11"/>
          </p:nvPr>
        </p:nvSpPr>
        <p:spPr/>
        <p:txBody>
          <a:bodyPr/>
          <a:lstStyle>
            <a:lvl1pPr>
              <a:defRPr/>
            </a:lvl1pPr>
          </a:lstStyle>
          <a:p>
            <a:fld id="{EB53D1C1-7E2F-401A-80FF-28248A2CA6DD}" type="slidenum">
              <a:rPr lang="de-DE" altLang="de-DE" smtClean="0"/>
              <a:pPr/>
              <a:t>‹Nr.›</a:t>
            </a:fld>
            <a:endParaRPr lang="de-DE" altLang="de-DE"/>
          </a:p>
        </p:txBody>
      </p:sp>
    </p:spTree>
    <p:extLst>
      <p:ext uri="{BB962C8B-B14F-4D97-AF65-F5344CB8AC3E}">
        <p14:creationId xmlns:p14="http://schemas.microsoft.com/office/powerpoint/2010/main" val="168837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fld id="{B89A8441-25E0-4D20-BC58-2C083C07A856}" type="slidenum">
              <a:rPr lang="de-DE" altLang="de-DE" smtClean="0"/>
              <a:pPr/>
              <a:t>‹Nr.›</a:t>
            </a:fld>
            <a:endParaRPr lang="de-DE" altLang="de-DE"/>
          </a:p>
        </p:txBody>
      </p:sp>
    </p:spTree>
    <p:extLst>
      <p:ext uri="{BB962C8B-B14F-4D97-AF65-F5344CB8AC3E}">
        <p14:creationId xmlns:p14="http://schemas.microsoft.com/office/powerpoint/2010/main" val="42810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fld id="{605DEB64-0B2A-41D5-8E8B-9B134A4095A7}" type="slidenum">
              <a:rPr lang="de-DE" altLang="de-DE" smtClean="0"/>
              <a:pPr/>
              <a:t>‹Nr.›</a:t>
            </a:fld>
            <a:endParaRPr lang="de-DE" altLang="de-DE"/>
          </a:p>
        </p:txBody>
      </p:sp>
    </p:spTree>
    <p:extLst>
      <p:ext uri="{BB962C8B-B14F-4D97-AF65-F5344CB8AC3E}">
        <p14:creationId xmlns:p14="http://schemas.microsoft.com/office/powerpoint/2010/main" val="344065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0"/>
            <a:ext cx="250825" cy="6842125"/>
          </a:xfrm>
          <a:prstGeom prst="rect">
            <a:avLst/>
          </a:prstGeom>
          <a:solidFill>
            <a:srgbClr val="CC0000"/>
          </a:solidFill>
          <a:ln w="9525">
            <a:noFill/>
            <a:miter lim="800000"/>
            <a:headEnd/>
            <a:tailEnd/>
          </a:ln>
          <a:effectLst/>
        </p:spPr>
        <p:txBody>
          <a:bodyPr wrap="none" anchor="ctr"/>
          <a:lstStyle/>
          <a:p>
            <a:pPr>
              <a:defRPr/>
            </a:pPr>
            <a:endParaRPr lang="de-DE"/>
          </a:p>
        </p:txBody>
      </p:sp>
      <p:sp>
        <p:nvSpPr>
          <p:cNvPr id="30727" name="Rectangle 7"/>
          <p:cNvSpPr>
            <a:spLocks noChangeArrowheads="1"/>
          </p:cNvSpPr>
          <p:nvPr/>
        </p:nvSpPr>
        <p:spPr bwMode="auto">
          <a:xfrm>
            <a:off x="0" y="0"/>
            <a:ext cx="250825" cy="4941888"/>
          </a:xfrm>
          <a:prstGeom prst="rect">
            <a:avLst/>
          </a:prstGeom>
          <a:solidFill>
            <a:srgbClr val="CC0000"/>
          </a:solidFill>
          <a:ln w="9525">
            <a:noFill/>
            <a:miter lim="800000"/>
            <a:headEnd/>
            <a:tailEnd/>
          </a:ln>
          <a:effectLst/>
        </p:spPr>
        <p:txBody>
          <a:bodyPr wrap="none" anchor="ctr"/>
          <a:lstStyle/>
          <a:p>
            <a:pPr>
              <a:defRPr/>
            </a:pPr>
            <a:endParaRPr lang="de-DE"/>
          </a:p>
        </p:txBody>
      </p:sp>
      <p:sp>
        <p:nvSpPr>
          <p:cNvPr id="30728" name="Rectangle 8"/>
          <p:cNvSpPr>
            <a:spLocks noChangeArrowheads="1"/>
          </p:cNvSpPr>
          <p:nvPr/>
        </p:nvSpPr>
        <p:spPr bwMode="auto">
          <a:xfrm rot="16200000">
            <a:off x="-1767851" y="2467734"/>
            <a:ext cx="3745256" cy="339196"/>
          </a:xfrm>
          <a:prstGeom prst="rect">
            <a:avLst/>
          </a:prstGeom>
          <a:noFill/>
          <a:ln w="9525">
            <a:noFill/>
            <a:miter lim="800000"/>
            <a:headEnd/>
            <a:tailEnd/>
          </a:ln>
          <a:effectLst/>
        </p:spPr>
        <p:txBody>
          <a:bodyPr wrap="none" lIns="92075" tIns="46038" rIns="92075" bIns="46038">
            <a:spAutoFit/>
          </a:bodyPr>
          <a:lstStyle/>
          <a:p>
            <a:pPr eaLnBrk="1" hangingPunct="1">
              <a:spcBef>
                <a:spcPct val="20000"/>
              </a:spcBef>
              <a:defRPr/>
            </a:pPr>
            <a:r>
              <a:rPr lang="de-DE" sz="1600" dirty="0" err="1" smtClean="0">
                <a:solidFill>
                  <a:schemeClr val="bg1"/>
                </a:solidFill>
                <a:latin typeface="+mn-lt"/>
              </a:rPr>
              <a:t>OpenStreetMap</a:t>
            </a:r>
            <a:r>
              <a:rPr lang="de-DE" sz="1600" dirty="0" smtClean="0">
                <a:solidFill>
                  <a:schemeClr val="bg1"/>
                </a:solidFill>
                <a:latin typeface="+mn-lt"/>
              </a:rPr>
              <a:t>: An </a:t>
            </a:r>
            <a:r>
              <a:rPr lang="de-DE" sz="1600" dirty="0" err="1" smtClean="0">
                <a:solidFill>
                  <a:schemeClr val="bg1"/>
                </a:solidFill>
                <a:latin typeface="+mn-lt"/>
              </a:rPr>
              <a:t>example</a:t>
            </a:r>
            <a:r>
              <a:rPr lang="de-DE" sz="1600" dirty="0" smtClean="0">
                <a:solidFill>
                  <a:schemeClr val="bg1"/>
                </a:solidFill>
                <a:latin typeface="+mn-lt"/>
              </a:rPr>
              <a:t> </a:t>
            </a:r>
            <a:r>
              <a:rPr lang="de-DE" sz="1600" dirty="0" err="1" smtClean="0">
                <a:solidFill>
                  <a:schemeClr val="bg1"/>
                </a:solidFill>
                <a:latin typeface="+mn-lt"/>
              </a:rPr>
              <a:t>of</a:t>
            </a:r>
            <a:r>
              <a:rPr lang="de-DE" sz="1600" dirty="0" smtClean="0">
                <a:solidFill>
                  <a:schemeClr val="bg1"/>
                </a:solidFill>
                <a:latin typeface="+mn-lt"/>
              </a:rPr>
              <a:t> "</a:t>
            </a:r>
            <a:r>
              <a:rPr lang="de-DE" sz="1600" dirty="0" err="1" smtClean="0">
                <a:solidFill>
                  <a:schemeClr val="bg1"/>
                </a:solidFill>
                <a:latin typeface="+mn-lt"/>
              </a:rPr>
              <a:t>Openess</a:t>
            </a:r>
            <a:r>
              <a:rPr lang="de-DE" sz="1600" dirty="0" smtClean="0">
                <a:solidFill>
                  <a:schemeClr val="bg1"/>
                </a:solidFill>
                <a:latin typeface="+mn-lt"/>
              </a:rPr>
              <a:t>"</a:t>
            </a:r>
            <a:endParaRPr lang="de-DE" sz="1600" dirty="0">
              <a:solidFill>
                <a:schemeClr val="bg1"/>
              </a:solidFill>
              <a:latin typeface="+mn-lt"/>
            </a:endParaRPr>
          </a:p>
        </p:txBody>
      </p:sp>
      <p:sp>
        <p:nvSpPr>
          <p:cNvPr id="30729" name="Rectangle 9"/>
          <p:cNvSpPr>
            <a:spLocks noChangeArrowheads="1"/>
          </p:cNvSpPr>
          <p:nvPr/>
        </p:nvSpPr>
        <p:spPr bwMode="auto">
          <a:xfrm>
            <a:off x="-107950" y="5428456"/>
            <a:ext cx="381000" cy="304800"/>
          </a:xfrm>
          <a:prstGeom prst="rect">
            <a:avLst/>
          </a:prstGeom>
          <a:noFill/>
          <a:ln w="9525">
            <a:noFill/>
            <a:miter lim="800000"/>
            <a:headEnd/>
            <a:tailEnd/>
          </a:ln>
          <a:effectLst/>
        </p:spPr>
        <p:txBody>
          <a:bodyPr lIns="92075" tIns="46038" rIns="92075" bIns="46038"/>
          <a:lstStyle/>
          <a:p>
            <a:pPr algn="r" eaLnBrk="1" hangingPunct="1">
              <a:spcBef>
                <a:spcPct val="20000"/>
              </a:spcBef>
              <a:defRPr/>
            </a:pPr>
            <a:fld id="{C0A15530-BF06-40E9-805B-FAFC005C9481}" type="slidenum">
              <a:rPr lang="de-DE" sz="1400">
                <a:solidFill>
                  <a:schemeClr val="bg1"/>
                </a:solidFill>
                <a:latin typeface="Tahoma" pitchFamily="34" charset="0"/>
              </a:rPr>
              <a:pPr algn="r" eaLnBrk="1" hangingPunct="1">
                <a:spcBef>
                  <a:spcPct val="20000"/>
                </a:spcBef>
                <a:defRPr/>
              </a:pPr>
              <a:t>‹Nr.›</a:t>
            </a:fld>
            <a:endParaRPr lang="de-DE" sz="1400" dirty="0">
              <a:solidFill>
                <a:schemeClr val="bg1"/>
              </a:solidFill>
              <a:latin typeface="Tahoma" pitchFamily="34" charset="0"/>
            </a:endParaRPr>
          </a:p>
        </p:txBody>
      </p:sp>
      <p:pic>
        <p:nvPicPr>
          <p:cNvPr id="1030" name="Picture 11" descr="HFT_EK1_CMYK_maxH16m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1" name="Datumsplatzhalter 3"/>
          <p:cNvSpPr>
            <a:spLocks noGrp="1"/>
          </p:cNvSpPr>
          <p:nvPr>
            <p:ph type="dt" sz="half" idx="2"/>
          </p:nvPr>
        </p:nvSpPr>
        <p:spPr bwMode="auto">
          <a:xfrm>
            <a:off x="323850" y="6440488"/>
            <a:ext cx="2116138"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chemeClr val="bg2"/>
                </a:solidFill>
                <a:latin typeface="+mj-lt"/>
              </a:defRPr>
            </a:lvl1pPr>
          </a:lstStyle>
          <a:p>
            <a:endParaRPr lang="de-DE" altLang="de-DE"/>
          </a:p>
        </p:txBody>
      </p:sp>
      <p:sp>
        <p:nvSpPr>
          <p:cNvPr id="12" name="Foliennummernplatzhalter 4"/>
          <p:cNvSpPr>
            <a:spLocks noGrp="1"/>
          </p:cNvSpPr>
          <p:nvPr>
            <p:ph type="sldNum" sz="quarter" idx="4"/>
          </p:nvPr>
        </p:nvSpPr>
        <p:spPr bwMode="auto">
          <a:xfrm>
            <a:off x="632936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900">
                <a:solidFill>
                  <a:srgbClr val="000066"/>
                </a:solidFill>
                <a:latin typeface="+mj-lt"/>
              </a:defRPr>
            </a:lvl1pPr>
          </a:lstStyle>
          <a:p>
            <a:fld id="{C959AECC-9E6F-44E5-AF4F-606B2D720CF3}" type="slidenum">
              <a:rPr lang="de-DE" altLang="de-DE" smtClean="0"/>
              <a:pPr/>
              <a:t>‹Nr.›</a:t>
            </a:fld>
            <a:endParaRPr lang="de-DE" altLang="de-DE"/>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Char char="•"/>
        <a:defRPr sz="18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800">
          <a:solidFill>
            <a:srgbClr val="000072"/>
          </a:solidFill>
          <a:latin typeface="+mn-lt"/>
        </a:defRPr>
      </a:lvl2pPr>
      <a:lvl3pPr marL="1085850" indent="-228600" algn="l" rtl="0" eaLnBrk="1" fontAlgn="base" hangingPunct="1">
        <a:spcBef>
          <a:spcPct val="35000"/>
        </a:spcBef>
        <a:spcAft>
          <a:spcPct val="0"/>
        </a:spcAft>
        <a:buChar char="•"/>
        <a:defRPr sz="1800">
          <a:solidFill>
            <a:srgbClr val="000072"/>
          </a:solidFill>
          <a:latin typeface="+mn-lt"/>
        </a:defRPr>
      </a:lvl3pPr>
      <a:lvl4pPr marL="1428750" indent="-228600" algn="l" rtl="0" eaLnBrk="1" fontAlgn="base" hangingPunct="1">
        <a:spcBef>
          <a:spcPct val="35000"/>
        </a:spcBef>
        <a:spcAft>
          <a:spcPct val="0"/>
        </a:spcAft>
        <a:buChar char="–"/>
        <a:defRPr sz="1800">
          <a:solidFill>
            <a:srgbClr val="000072"/>
          </a:solidFill>
          <a:latin typeface="+mn-lt"/>
        </a:defRPr>
      </a:lvl4pPr>
      <a:lvl5pPr marL="1771650" indent="-228600" algn="l" rtl="0" eaLnBrk="1" fontAlgn="base" hangingPunct="1">
        <a:spcBef>
          <a:spcPct val="35000"/>
        </a:spcBef>
        <a:spcAft>
          <a:spcPct val="0"/>
        </a:spcAft>
        <a:buChar char="»"/>
        <a:defRPr sz="18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nc-sa/3.0/d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ews.microsoft.com/speeches/bill-gates-microsoft-mix06-conference/#OVu0wkJzjoZKyycJ.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iki.openstreetmap.org/wiki/Stat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de/trends?q=OpenStreetMap&amp;ctab=0&amp;geo=all&amp;date=all&amp;sort=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iki.openstreetmap.org/wiki/File:OSM-tileserver_worldwide_Jan2015.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earnosm.org/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pendatacommons.org/licenses/odbl/1-0/" TargetMode="External"/><Relationship Id="rId2" Type="http://schemas.openxmlformats.org/officeDocument/2006/relationships/hyperlink" Target="http://www.openstreetmap.org/copyrigh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wiki.openstreetmap.org/images/thumb/7/74/Paddington_Station.jpg/100px-Paddington_Station.jpg" TargetMode="External"/><Relationship Id="rId7" Type="http://schemas.openxmlformats.org/officeDocument/2006/relationships/image" Target="http://wiki.openstreetmap.org/images/b/b5/Mf_node.png"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http://wiki.openstreetmap.org/images/thumb/8/80/Mapping-Features-Railroad-With-Station.png/100px-Mapping-Features-Railroad-With-Station.png"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http://wiki.openstreetmap.org/images/6/6a/Rendering-highway_motorway_neutral.png" TargetMode="External"/><Relationship Id="rId7" Type="http://schemas.openxmlformats.org/officeDocument/2006/relationships/image" Target="http://wiki.openstreetmap.org/images/6/6a/Mf_way.png"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http://wiki.openstreetmap.org/images/thumb/6/60/Motorway-photo.jpg/100px-Motorway-photo.jpg" TargetMode="Externa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smstats.neis-one.org/" TargetMode="External"/><Relationship Id="rId2" Type="http://schemas.openxmlformats.org/officeDocument/2006/relationships/hyperlink" Target="http://wiki.openstreetmap.org/wiki/Stats"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repositum.tuwien.ac.at/download/pdf/1633966"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overpass-api.de/" TargetMode="External"/><Relationship Id="rId2" Type="http://schemas.openxmlformats.org/officeDocument/2006/relationships/hyperlink" Target="http://api.openstreetmap.org/api/0.6/"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producingoss.com/" TargetMode="External"/><Relationship Id="rId2" Type="http://schemas.openxmlformats.org/officeDocument/2006/relationships/hyperlink" Target="http://producingos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farm6.staticflickr.com/5825/21298199710_23489f1f0e_z.jpg"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78.xml.rels><?xml version="1.0" encoding="UTF-8" standalone="yes"?>
<Relationships xmlns="http://schemas.openxmlformats.org/package/2006/relationships"><Relationship Id="rId3" Type="http://schemas.openxmlformats.org/officeDocument/2006/relationships/hyperlink" Target="https://www.google.com/trends/explore?date=all&amp;q=qgis,arcgis,geomedia,gvsig,GRASS%20GIS" TargetMode="External"/><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hyperlink" Target="http://www.guardian.co.uk/society/2006/mar/23/epublic.technology#article_continu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en-GB" altLang="de-DE" dirty="0" err="1" smtClean="0"/>
              <a:t>OpenStreetMap</a:t>
            </a:r>
            <a:r>
              <a:rPr lang="en-GB" altLang="de-DE" dirty="0" smtClean="0"/>
              <a:t>: An example for Open Technology, Open Source and Citizen Science</a:t>
            </a:r>
            <a:br>
              <a:rPr lang="en-GB" altLang="de-DE" dirty="0" smtClean="0"/>
            </a:br>
            <a:r>
              <a:rPr lang="en-GB" altLang="de-DE" sz="1050"/>
              <a:t/>
            </a:r>
            <a:br>
              <a:rPr lang="en-GB" altLang="de-DE" sz="1050"/>
            </a:br>
            <a:r>
              <a:rPr lang="en-US" smtClean="0"/>
              <a:t>History</a:t>
            </a:r>
            <a:r>
              <a:rPr lang="en-US" dirty="0"/>
              <a:t>, Data Structure, License and Ecosystem</a:t>
            </a:r>
            <a:endParaRPr lang="de-DE" altLang="de-DE" dirty="0"/>
          </a:p>
        </p:txBody>
      </p:sp>
      <p:sp>
        <p:nvSpPr>
          <p:cNvPr id="6147" name="Rectangle 3"/>
          <p:cNvSpPr>
            <a:spLocks noGrp="1" noChangeArrowheads="1"/>
          </p:cNvSpPr>
          <p:nvPr>
            <p:ph type="subTitle" idx="1"/>
          </p:nvPr>
        </p:nvSpPr>
        <p:spPr>
          <a:xfrm>
            <a:off x="2286000" y="4085753"/>
            <a:ext cx="6389688" cy="1287463"/>
          </a:xfrm>
        </p:spPr>
        <p:txBody>
          <a:bodyPr/>
          <a:lstStyle/>
          <a:p>
            <a:pPr>
              <a:lnSpc>
                <a:spcPct val="90000"/>
              </a:lnSpc>
            </a:pPr>
            <a:r>
              <a:rPr lang="de-DE" altLang="de-DE" dirty="0"/>
              <a:t>Prof. Dr. Franz-Josef Behr</a:t>
            </a:r>
          </a:p>
          <a:p>
            <a:pPr>
              <a:lnSpc>
                <a:spcPct val="90000"/>
              </a:lnSpc>
            </a:pPr>
            <a:r>
              <a:rPr lang="de-DE" altLang="de-DE" sz="1400" dirty="0" err="1"/>
              <a:t>Partially</a:t>
            </a:r>
            <a:r>
              <a:rPr lang="de-DE" altLang="de-DE" sz="1400" dirty="0"/>
              <a:t> </a:t>
            </a:r>
            <a:r>
              <a:rPr lang="de-DE" altLang="de-DE" sz="1400" dirty="0" err="1"/>
              <a:t>based</a:t>
            </a:r>
            <a:r>
              <a:rPr lang="de-DE" altLang="de-DE" sz="1400" dirty="0"/>
              <a:t> on a  </a:t>
            </a:r>
            <a:r>
              <a:rPr lang="de-DE" altLang="de-DE" sz="1400" dirty="0" err="1"/>
              <a:t>a</a:t>
            </a:r>
            <a:r>
              <a:rPr lang="de-DE" altLang="de-DE" sz="1400" dirty="0"/>
              <a:t> </a:t>
            </a:r>
            <a:r>
              <a:rPr lang="de-DE" altLang="de-DE" sz="1400" dirty="0" err="1"/>
              <a:t>presentation</a:t>
            </a:r>
            <a:r>
              <a:rPr lang="de-DE" altLang="de-DE" sz="1400" dirty="0"/>
              <a:t> </a:t>
            </a:r>
            <a:r>
              <a:rPr lang="de-DE" altLang="de-DE" sz="1400" dirty="0" err="1"/>
              <a:t>of</a:t>
            </a:r>
            <a:r>
              <a:rPr lang="de-DE" altLang="de-DE" sz="1400" dirty="0"/>
              <a:t> Min Qian, </a:t>
            </a:r>
            <a:r>
              <a:rPr lang="de-DE" altLang="de-DE" sz="1400" dirty="0" err="1"/>
              <a:t>Virasith</a:t>
            </a:r>
            <a:r>
              <a:rPr lang="de-DE" altLang="de-DE" sz="1400" dirty="0"/>
              <a:t> </a:t>
            </a:r>
            <a:r>
              <a:rPr lang="de-DE" altLang="de-DE" sz="1400" dirty="0" err="1"/>
              <a:t>Phomsouvanh</a:t>
            </a:r>
            <a:r>
              <a:rPr lang="de-DE" altLang="de-DE" sz="1400" dirty="0"/>
              <a:t> (2008): The </a:t>
            </a:r>
            <a:r>
              <a:rPr lang="de-DE" altLang="de-DE" sz="1400" dirty="0" err="1"/>
              <a:t>OpenStreetMap</a:t>
            </a:r>
            <a:r>
              <a:rPr lang="de-DE" altLang="de-DE" sz="1400" dirty="0"/>
              <a:t> (OSM) Project. Stuttgart University </a:t>
            </a:r>
            <a:r>
              <a:rPr lang="de-DE" altLang="de-DE" sz="1400" dirty="0" err="1"/>
              <a:t>of</a:t>
            </a:r>
            <a:r>
              <a:rPr lang="de-DE" altLang="de-DE" sz="1400" dirty="0"/>
              <a:t> Applied </a:t>
            </a:r>
            <a:r>
              <a:rPr lang="de-DE" altLang="de-DE" sz="1400" dirty="0" err="1"/>
              <a:t>Sciences</a:t>
            </a:r>
            <a:endParaRPr lang="de-DE" altLang="de-DE" sz="1400" dirty="0"/>
          </a:p>
          <a:p>
            <a:pPr>
              <a:lnSpc>
                <a:spcPct val="90000"/>
              </a:lnSpc>
            </a:pPr>
            <a:r>
              <a:rPr lang="en-US" altLang="de-DE" sz="1600" dirty="0"/>
              <a:t>Moscow State University of Geodesy and Cartography </a:t>
            </a:r>
            <a:r>
              <a:rPr lang="en-US" altLang="de-DE" sz="1600" dirty="0" smtClean="0"/>
              <a:t>– </a:t>
            </a:r>
            <a:r>
              <a:rPr lang="en-US" altLang="de-DE" sz="1600" dirty="0" err="1" smtClean="0"/>
              <a:t>MIIGAiK</a:t>
            </a:r>
            <a:r>
              <a:rPr lang="en-US" altLang="de-DE" sz="1600" dirty="0" smtClean="0"/>
              <a:t>, 2017-10-12</a:t>
            </a:r>
            <a:endParaRPr lang="de-DE" altLang="de-DE" sz="1600" dirty="0" smtClean="0"/>
          </a:p>
        </p:txBody>
      </p:sp>
      <p:pic>
        <p:nvPicPr>
          <p:cNvPr id="6149"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589588"/>
            <a:ext cx="9366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827584" y="6292850"/>
            <a:ext cx="604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de-DE" altLang="de-DE" sz="1400">
                <a:latin typeface="Arial" charset="0"/>
              </a:rPr>
              <a:t>The content is licensed under a Creative Commons-Lizenz CC BY-NC-SA.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de-DE" altLang="de-DE"/>
          </a:p>
        </p:txBody>
      </p:sp>
      <p:sp>
        <p:nvSpPr>
          <p:cNvPr id="38915" name="Rectangle 3"/>
          <p:cNvSpPr>
            <a:spLocks noGrp="1" noChangeArrowheads="1"/>
          </p:cNvSpPr>
          <p:nvPr>
            <p:ph idx="1"/>
          </p:nvPr>
        </p:nvSpPr>
        <p:spPr>
          <a:xfrm>
            <a:off x="539750" y="2205038"/>
            <a:ext cx="8135938" cy="3529012"/>
          </a:xfrm>
        </p:spPr>
        <p:txBody>
          <a:bodyPr/>
          <a:lstStyle/>
          <a:p>
            <a:pPr marL="0" indent="0" algn="r">
              <a:buNone/>
            </a:pPr>
            <a:r>
              <a:rPr lang="en-US" altLang="de-DE" dirty="0"/>
              <a:t>“You could have a </a:t>
            </a:r>
            <a:r>
              <a:rPr lang="en-US" altLang="de-DE" b="1" dirty="0"/>
              <a:t>community</a:t>
            </a:r>
            <a:r>
              <a:rPr lang="en-US" altLang="de-DE" dirty="0"/>
              <a:t> capability </a:t>
            </a:r>
            <a:br>
              <a:rPr lang="en-US" altLang="de-DE" dirty="0"/>
            </a:br>
            <a:r>
              <a:rPr lang="en-US" altLang="de-DE" dirty="0"/>
              <a:t>where you took the </a:t>
            </a:r>
            <a:r>
              <a:rPr lang="en-US" altLang="de-DE" b="1" dirty="0"/>
              <a:t>GPS</a:t>
            </a:r>
            <a:r>
              <a:rPr lang="en-US" altLang="de-DE" dirty="0"/>
              <a:t> data of people driving around and started to see, </a:t>
            </a:r>
            <a:br>
              <a:rPr lang="en-US" altLang="de-DE" dirty="0"/>
            </a:br>
            <a:r>
              <a:rPr lang="en-US" altLang="de-DE" dirty="0"/>
              <a:t>oh, there’s a new road that we don’t have, a new route .. And so that data eventually should just </a:t>
            </a:r>
            <a:br>
              <a:rPr lang="en-US" altLang="de-DE" dirty="0"/>
            </a:br>
            <a:r>
              <a:rPr lang="en-US" altLang="de-DE" dirty="0"/>
              <a:t>come from the community </a:t>
            </a:r>
            <a:br>
              <a:rPr lang="en-US" altLang="de-DE" dirty="0"/>
            </a:br>
            <a:r>
              <a:rPr lang="en-US" altLang="de-DE" dirty="0"/>
              <a:t>with the right </a:t>
            </a:r>
            <a:r>
              <a:rPr lang="en-US" altLang="de-DE" b="1" dirty="0"/>
              <a:t>software infrastructure</a:t>
            </a:r>
            <a:r>
              <a:rPr lang="en-US" altLang="de-DE" dirty="0"/>
              <a:t>.” -- Bill Gates</a:t>
            </a:r>
            <a:endParaRPr lang="de-DE" altLang="de-DE" dirty="0"/>
          </a:p>
        </p:txBody>
      </p:sp>
      <p:sp>
        <p:nvSpPr>
          <p:cNvPr id="2" name="Textfeld 1"/>
          <p:cNvSpPr txBox="1"/>
          <p:nvPr/>
        </p:nvSpPr>
        <p:spPr>
          <a:xfrm>
            <a:off x="467544" y="6093296"/>
            <a:ext cx="7920880" cy="523220"/>
          </a:xfrm>
          <a:prstGeom prst="rect">
            <a:avLst/>
          </a:prstGeom>
          <a:noFill/>
        </p:spPr>
        <p:txBody>
          <a:bodyPr wrap="square" rtlCol="0">
            <a:spAutoFit/>
          </a:bodyPr>
          <a:lstStyle/>
          <a:p>
            <a:r>
              <a:rPr lang="de-DE" sz="1400" dirty="0" err="1" smtClean="0">
                <a:latin typeface="Calibri" panose="020F0502020204030204" pitchFamily="34" charset="0"/>
              </a:rPr>
              <a:t>Cited</a:t>
            </a:r>
            <a:r>
              <a:rPr lang="de-DE" sz="1400" dirty="0" smtClean="0">
                <a:latin typeface="Calibri" panose="020F0502020204030204" pitchFamily="34" charset="0"/>
              </a:rPr>
              <a:t> </a:t>
            </a:r>
            <a:r>
              <a:rPr lang="de-DE" sz="1400" dirty="0" err="1" smtClean="0">
                <a:latin typeface="Calibri" panose="020F0502020204030204" pitchFamily="34" charset="0"/>
              </a:rPr>
              <a:t>based</a:t>
            </a:r>
            <a:r>
              <a:rPr lang="de-DE" sz="1400" dirty="0" smtClean="0">
                <a:latin typeface="Calibri" panose="020F0502020204030204" pitchFamily="34" charset="0"/>
              </a:rPr>
              <a:t> on </a:t>
            </a:r>
            <a:r>
              <a:rPr lang="de-DE" sz="1400" dirty="0" smtClean="0">
                <a:latin typeface="Calibri" panose="020F0502020204030204" pitchFamily="34" charset="0"/>
                <a:hlinkClick r:id="rId2"/>
              </a:rPr>
              <a:t>https://news.microsoft.com/speeches/bill-gates-microsoft-mix06-conference/#OVu0wkJzjoZKyycJ.97</a:t>
            </a:r>
            <a:r>
              <a:rPr lang="de-DE" sz="1400" dirty="0" smtClean="0">
                <a:latin typeface="Calibri" panose="020F0502020204030204" pitchFamily="34" charset="0"/>
              </a:rPr>
              <a:t> [2017-06-22]</a:t>
            </a:r>
            <a:endParaRPr lang="de-DE" sz="1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de-DE" altLang="de-DE"/>
          </a:p>
        </p:txBody>
      </p:sp>
      <p:sp>
        <p:nvSpPr>
          <p:cNvPr id="55299" name="Rectangle 3"/>
          <p:cNvSpPr>
            <a:spLocks noGrp="1" noChangeArrowheads="1"/>
          </p:cNvSpPr>
          <p:nvPr>
            <p:ph idx="1"/>
          </p:nvPr>
        </p:nvSpPr>
        <p:spPr/>
        <p:txBody>
          <a:bodyPr/>
          <a:lstStyle/>
          <a:p>
            <a:endParaRPr lang="de-DE" altLang="de-DE"/>
          </a:p>
        </p:txBody>
      </p:sp>
      <p:pic>
        <p:nvPicPr>
          <p:cNvPr id="55302" name="Picture 6" descr="Osmdbstats1 us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620000" cy="538162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386238" y="6381328"/>
            <a:ext cx="4772845" cy="338554"/>
          </a:xfrm>
          <a:prstGeom prst="rect">
            <a:avLst/>
          </a:prstGeom>
        </p:spPr>
        <p:txBody>
          <a:bodyPr wrap="none">
            <a:spAutoFit/>
          </a:bodyPr>
          <a:lstStyle/>
          <a:p>
            <a:r>
              <a:rPr lang="de-DE" sz="1600" dirty="0" smtClean="0">
                <a:latin typeface="Calibri" panose="020F0502020204030204" pitchFamily="34" charset="0"/>
                <a:hlinkClick r:id="rId3"/>
              </a:rPr>
              <a:t>http://wiki.openstreetmap.org/wiki/Stats</a:t>
            </a:r>
            <a:r>
              <a:rPr lang="de-DE" sz="1600" dirty="0" smtClean="0">
                <a:latin typeface="Calibri" panose="020F0502020204030204" pitchFamily="34" charset="0"/>
              </a:rPr>
              <a:t> [2017-06-22]</a:t>
            </a:r>
            <a:endParaRPr lang="de-DE" sz="16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DE" altLang="de-DE"/>
              <a:t>Trends, observed by Google</a:t>
            </a:r>
          </a:p>
        </p:txBody>
      </p:sp>
      <p:sp>
        <p:nvSpPr>
          <p:cNvPr id="56323" name="Rectangle 3"/>
          <p:cNvSpPr>
            <a:spLocks noGrp="1" noChangeArrowheads="1"/>
          </p:cNvSpPr>
          <p:nvPr>
            <p:ph idx="1"/>
          </p:nvPr>
        </p:nvSpPr>
        <p:spPr/>
        <p:txBody>
          <a:bodyPr/>
          <a:lstStyle/>
          <a:p>
            <a:endParaRPr lang="de-DE" altLang="de-DE"/>
          </a:p>
        </p:txBody>
      </p:sp>
      <p:sp>
        <p:nvSpPr>
          <p:cNvPr id="56325" name="Rectangle 5"/>
          <p:cNvSpPr>
            <a:spLocks noChangeArrowheads="1"/>
          </p:cNvSpPr>
          <p:nvPr/>
        </p:nvSpPr>
        <p:spPr bwMode="auto">
          <a:xfrm>
            <a:off x="755650" y="6364288"/>
            <a:ext cx="769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dirty="0">
                <a:hlinkClick r:id="rId2"/>
              </a:rPr>
              <a:t>http://www.google.de/trends?q=OpenStreetMap&amp;ctab=0&amp;geo=all&amp;date=all&amp;sort=2</a:t>
            </a:r>
            <a:r>
              <a:rPr lang="de-DE" altLang="de-DE" sz="1400" dirty="0"/>
              <a:t> [</a:t>
            </a:r>
            <a:r>
              <a:rPr lang="de-DE" altLang="de-DE" sz="1400" dirty="0" smtClean="0"/>
              <a:t>2017-06-22]</a:t>
            </a:r>
            <a:endParaRPr lang="de-DE" altLang="de-DE" sz="1400" dirty="0"/>
          </a:p>
        </p:txBody>
      </p:sp>
      <p:pic>
        <p:nvPicPr>
          <p:cNvPr id="563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847850"/>
            <a:ext cx="7723187"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C:\Users\behr\AppData\Local\Temp\SNAGHTML2d3a8d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93096"/>
            <a:ext cx="7715250" cy="2333626"/>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altLang="de-DE"/>
              <a:t>The OpenStreetMap Project - History</a:t>
            </a:r>
          </a:p>
        </p:txBody>
      </p:sp>
      <p:sp>
        <p:nvSpPr>
          <p:cNvPr id="10243" name="Rectangle 3"/>
          <p:cNvSpPr>
            <a:spLocks noGrp="1" noChangeArrowheads="1"/>
          </p:cNvSpPr>
          <p:nvPr>
            <p:ph idx="1"/>
          </p:nvPr>
        </p:nvSpPr>
        <p:spPr>
          <a:xfrm>
            <a:off x="539750" y="1341438"/>
            <a:ext cx="8280722" cy="5183187"/>
          </a:xfrm>
        </p:spPr>
        <p:txBody>
          <a:bodyPr/>
          <a:lstStyle/>
          <a:p>
            <a:pPr>
              <a:lnSpc>
                <a:spcPct val="90000"/>
              </a:lnSpc>
            </a:pPr>
            <a:r>
              <a:rPr lang="de-DE" altLang="de-DE" sz="1600" dirty="0"/>
              <a:t>Aug 2004: 	</a:t>
            </a:r>
            <a:r>
              <a:rPr lang="de-DE" altLang="de-DE" sz="1600" dirty="0" err="1"/>
              <a:t>founded</a:t>
            </a:r>
            <a:r>
              <a:rPr lang="de-DE" altLang="de-DE" sz="1600" dirty="0"/>
              <a:t> </a:t>
            </a:r>
            <a:r>
              <a:rPr lang="de-DE" altLang="de-DE" sz="1600" dirty="0" err="1"/>
              <a:t>by</a:t>
            </a:r>
            <a:r>
              <a:rPr lang="de-DE" altLang="de-DE" sz="1600" dirty="0"/>
              <a:t> Steve </a:t>
            </a:r>
            <a:r>
              <a:rPr lang="de-DE" altLang="de-DE" sz="1600" dirty="0" smtClean="0"/>
              <a:t>Coast (</a:t>
            </a:r>
            <a:r>
              <a:rPr lang="de-DE" altLang="de-DE" sz="1600" dirty="0" err="1" smtClean="0"/>
              <a:t>since</a:t>
            </a:r>
            <a:r>
              <a:rPr lang="de-DE" altLang="de-DE" sz="1600" dirty="0" smtClean="0"/>
              <a:t> </a:t>
            </a:r>
            <a:r>
              <a:rPr lang="de-DE" altLang="de-DE" sz="1600" dirty="0" err="1" smtClean="0"/>
              <a:t>that</a:t>
            </a:r>
            <a:r>
              <a:rPr lang="de-DE" altLang="de-DE" sz="1600" dirty="0" smtClean="0"/>
              <a:t> time </a:t>
            </a:r>
            <a:r>
              <a:rPr lang="de-DE" altLang="de-DE" sz="1600" dirty="0" err="1" smtClean="0"/>
              <a:t>working</a:t>
            </a:r>
            <a:r>
              <a:rPr lang="de-DE" altLang="de-DE" sz="1600" dirty="0" smtClean="0"/>
              <a:t> </a:t>
            </a:r>
            <a:r>
              <a:rPr lang="de-DE" altLang="de-DE" sz="1600" dirty="0" err="1" smtClean="0"/>
              <a:t>for</a:t>
            </a:r>
            <a:r>
              <a:rPr lang="de-DE" altLang="de-DE" sz="1600" dirty="0" smtClean="0"/>
              <a:t> different </a:t>
            </a:r>
            <a:r>
              <a:rPr lang="de-DE" altLang="de-DE" sz="1600" dirty="0" err="1" smtClean="0"/>
              <a:t>companies</a:t>
            </a:r>
            <a:r>
              <a:rPr lang="de-DE" altLang="de-DE" sz="1600" dirty="0" smtClean="0"/>
              <a:t>)</a:t>
            </a:r>
            <a:endParaRPr lang="de-DE" altLang="de-DE" sz="1600" dirty="0"/>
          </a:p>
          <a:p>
            <a:pPr>
              <a:lnSpc>
                <a:spcPct val="90000"/>
              </a:lnSpc>
            </a:pPr>
            <a:r>
              <a:rPr lang="de-DE" altLang="de-DE" sz="1600" dirty="0" err="1"/>
              <a:t>Dec</a:t>
            </a:r>
            <a:r>
              <a:rPr lang="de-DE" altLang="de-DE" sz="1600" dirty="0"/>
              <a:t> 2005:	1000 User</a:t>
            </a:r>
          </a:p>
          <a:p>
            <a:pPr>
              <a:lnSpc>
                <a:spcPct val="90000"/>
              </a:lnSpc>
            </a:pPr>
            <a:r>
              <a:rPr lang="de-DE" altLang="de-DE" sz="1600" dirty="0"/>
              <a:t>March 2006:	</a:t>
            </a:r>
            <a:r>
              <a:rPr lang="de-DE" altLang="de-DE" sz="1600" dirty="0" err="1"/>
              <a:t>Osmarender</a:t>
            </a:r>
            <a:endParaRPr lang="de-DE" altLang="de-DE" sz="1600" dirty="0"/>
          </a:p>
          <a:p>
            <a:pPr>
              <a:lnSpc>
                <a:spcPct val="90000"/>
              </a:lnSpc>
            </a:pPr>
            <a:r>
              <a:rPr lang="de-DE" altLang="de-DE" sz="1600" dirty="0"/>
              <a:t>May 2006:	Isle </a:t>
            </a:r>
            <a:r>
              <a:rPr lang="de-DE" altLang="de-DE" sz="1600" dirty="0" err="1"/>
              <a:t>of</a:t>
            </a:r>
            <a:r>
              <a:rPr lang="de-DE" altLang="de-DE" sz="1600" dirty="0"/>
              <a:t> </a:t>
            </a:r>
            <a:r>
              <a:rPr lang="de-DE" altLang="de-DE" sz="1600" dirty="0" err="1"/>
              <a:t>Wight</a:t>
            </a:r>
            <a:r>
              <a:rPr lang="de-DE" altLang="de-DE" sz="1600" dirty="0"/>
              <a:t> Mapping Party</a:t>
            </a:r>
          </a:p>
          <a:p>
            <a:pPr>
              <a:lnSpc>
                <a:spcPct val="90000"/>
              </a:lnSpc>
            </a:pPr>
            <a:r>
              <a:rPr lang="de-DE" altLang="de-DE" sz="1600" dirty="0"/>
              <a:t>Aug 2006:	</a:t>
            </a:r>
            <a:r>
              <a:rPr lang="de-DE" altLang="de-DE" sz="1600" dirty="0" err="1"/>
              <a:t>OpenStreetMap</a:t>
            </a:r>
            <a:r>
              <a:rPr lang="de-DE" altLang="de-DE" sz="1600" dirty="0"/>
              <a:t> </a:t>
            </a:r>
            <a:r>
              <a:rPr lang="de-DE" altLang="de-DE" sz="1600" dirty="0" err="1"/>
              <a:t>Foundation</a:t>
            </a:r>
            <a:r>
              <a:rPr lang="de-DE" altLang="de-DE" sz="1600" dirty="0"/>
              <a:t>: </a:t>
            </a:r>
            <a:r>
              <a:rPr lang="de-DE" altLang="de-DE" sz="1600" dirty="0" err="1"/>
              <a:t>fundraising</a:t>
            </a:r>
            <a:r>
              <a:rPr lang="de-DE" altLang="de-DE" sz="1600" dirty="0"/>
              <a:t>, </a:t>
            </a:r>
            <a:br>
              <a:rPr lang="de-DE" altLang="de-DE" sz="1600" dirty="0"/>
            </a:br>
            <a:r>
              <a:rPr lang="de-DE" altLang="de-DE" sz="1600" dirty="0"/>
              <a:t>		</a:t>
            </a:r>
            <a:r>
              <a:rPr lang="de-DE" altLang="de-DE" sz="1600" dirty="0" err="1"/>
              <a:t>promotion</a:t>
            </a:r>
            <a:r>
              <a:rPr lang="de-DE" altLang="de-DE" sz="1600" dirty="0"/>
              <a:t> </a:t>
            </a:r>
            <a:r>
              <a:rPr lang="de-DE" altLang="de-DE" sz="1600" dirty="0" err="1"/>
              <a:t>and</a:t>
            </a:r>
            <a:r>
              <a:rPr lang="de-DE" altLang="de-DE" sz="1600" dirty="0"/>
              <a:t> legal </a:t>
            </a:r>
            <a:r>
              <a:rPr lang="de-DE" altLang="de-DE" sz="1600" dirty="0" err="1"/>
              <a:t>representation</a:t>
            </a:r>
            <a:endParaRPr lang="de-DE" altLang="de-DE" sz="1600" dirty="0"/>
          </a:p>
          <a:p>
            <a:pPr>
              <a:lnSpc>
                <a:spcPct val="90000"/>
              </a:lnSpc>
            </a:pPr>
            <a:r>
              <a:rPr lang="de-DE" altLang="de-DE" sz="1600" dirty="0"/>
              <a:t>Nov 2006:	</a:t>
            </a:r>
            <a:r>
              <a:rPr lang="en-US" altLang="de-DE" sz="1600" dirty="0" err="1" smtClean="0"/>
              <a:t>Slippy</a:t>
            </a:r>
            <a:r>
              <a:rPr lang="en-US" altLang="de-DE" sz="1600" dirty="0" smtClean="0"/>
              <a:t> Map, significantly increasing number of data</a:t>
            </a:r>
            <a:endParaRPr lang="de-DE" altLang="de-DE" sz="1600" dirty="0"/>
          </a:p>
          <a:p>
            <a:pPr>
              <a:lnSpc>
                <a:spcPct val="90000"/>
              </a:lnSpc>
            </a:pPr>
            <a:r>
              <a:rPr lang="de-DE" altLang="de-DE" sz="1600" dirty="0"/>
              <a:t>Feb 2007:	City </a:t>
            </a:r>
            <a:r>
              <a:rPr lang="de-DE" altLang="de-DE" sz="1600" dirty="0" err="1"/>
              <a:t>of</a:t>
            </a:r>
            <a:r>
              <a:rPr lang="de-DE" altLang="de-DE" sz="1600" dirty="0"/>
              <a:t> Cambridge </a:t>
            </a:r>
            <a:r>
              <a:rPr lang="de-DE" altLang="de-DE" sz="1600" dirty="0" err="1"/>
              <a:t>completely</a:t>
            </a:r>
            <a:r>
              <a:rPr lang="de-DE" altLang="de-DE" sz="1600" dirty="0"/>
              <a:t> </a:t>
            </a:r>
            <a:r>
              <a:rPr lang="de-DE" altLang="de-DE" sz="1600" dirty="0" err="1"/>
              <a:t>mapped</a:t>
            </a:r>
            <a:endParaRPr lang="de-DE" altLang="de-DE" sz="1600" dirty="0"/>
          </a:p>
          <a:p>
            <a:pPr>
              <a:lnSpc>
                <a:spcPct val="90000"/>
              </a:lnSpc>
            </a:pPr>
            <a:r>
              <a:rPr lang="de-DE" altLang="de-DE" sz="1600" dirty="0" err="1"/>
              <a:t>since</a:t>
            </a:r>
            <a:r>
              <a:rPr lang="de-DE" altLang="de-DE" sz="1600" dirty="0"/>
              <a:t> 2008:	</a:t>
            </a:r>
            <a:r>
              <a:rPr lang="de-DE" altLang="de-DE" sz="1600" dirty="0" err="1"/>
              <a:t>several</a:t>
            </a:r>
            <a:r>
              <a:rPr lang="de-DE" altLang="de-DE" sz="1600" dirty="0"/>
              <a:t> German </a:t>
            </a:r>
            <a:r>
              <a:rPr lang="de-DE" altLang="de-DE" sz="1600" dirty="0" err="1"/>
              <a:t>cities</a:t>
            </a:r>
            <a:r>
              <a:rPr lang="de-DE" altLang="de-DE" sz="1600" dirty="0"/>
              <a:t> </a:t>
            </a:r>
            <a:r>
              <a:rPr lang="de-DE" altLang="de-DE" sz="1600" dirty="0" err="1"/>
              <a:t>completely</a:t>
            </a:r>
            <a:r>
              <a:rPr lang="de-DE" altLang="de-DE" sz="1600" dirty="0"/>
              <a:t> </a:t>
            </a:r>
            <a:r>
              <a:rPr lang="de-DE" altLang="de-DE" sz="1600" dirty="0" err="1"/>
              <a:t>mapped</a:t>
            </a:r>
            <a:endParaRPr lang="de-DE" altLang="de-DE" sz="1600" dirty="0"/>
          </a:p>
          <a:p>
            <a:pPr>
              <a:lnSpc>
                <a:spcPct val="90000"/>
              </a:lnSpc>
            </a:pPr>
            <a:r>
              <a:rPr lang="de-DE" altLang="de-DE" sz="1600" dirty="0"/>
              <a:t>2010:	</a:t>
            </a:r>
            <a:r>
              <a:rPr lang="de-DE" altLang="de-DE" sz="1600" dirty="0" smtClean="0"/>
              <a:t>	OSM </a:t>
            </a:r>
            <a:r>
              <a:rPr lang="de-DE" altLang="de-DE" sz="1600" dirty="0" err="1"/>
              <a:t>integrated</a:t>
            </a:r>
            <a:r>
              <a:rPr lang="de-DE" altLang="de-DE" sz="1600" dirty="0"/>
              <a:t> in Bing </a:t>
            </a:r>
            <a:r>
              <a:rPr lang="de-DE" altLang="de-DE" sz="1600" dirty="0" err="1" smtClean="0"/>
              <a:t>Maps</a:t>
            </a:r>
            <a:r>
              <a:rPr lang="de-DE" altLang="de-DE" sz="1600" dirty="0" smtClean="0"/>
              <a:t> </a:t>
            </a:r>
            <a:r>
              <a:rPr lang="de-DE" altLang="de-DE" sz="1600" dirty="0" err="1"/>
              <a:t>and</a:t>
            </a:r>
            <a:r>
              <a:rPr lang="de-DE" altLang="de-DE" sz="1600" dirty="0"/>
              <a:t> </a:t>
            </a:r>
            <a:r>
              <a:rPr lang="de-DE" altLang="de-DE" sz="1600" dirty="0" err="1"/>
              <a:t>MapQuest</a:t>
            </a:r>
            <a:endParaRPr lang="de-DE" altLang="de-DE" sz="1600" dirty="0"/>
          </a:p>
          <a:p>
            <a:pPr>
              <a:lnSpc>
                <a:spcPct val="90000"/>
              </a:lnSpc>
            </a:pPr>
            <a:endParaRPr lang="de-DE" altLang="de-DE"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de-DE" altLang="de-DE"/>
              <a:t>How does it work?</a:t>
            </a:r>
          </a:p>
        </p:txBody>
      </p:sp>
      <p:sp>
        <p:nvSpPr>
          <p:cNvPr id="83971" name="Rectangle 3"/>
          <p:cNvSpPr>
            <a:spLocks noGrp="1" noChangeArrowheads="1"/>
          </p:cNvSpPr>
          <p:nvPr>
            <p:ph idx="1"/>
          </p:nvPr>
        </p:nvSpPr>
        <p:spPr/>
        <p:txBody>
          <a:bodyPr/>
          <a:lstStyle/>
          <a:p>
            <a:r>
              <a:rPr lang="de-DE" altLang="de-DE" dirty="0" err="1" smtClean="0"/>
              <a:t>Decentral</a:t>
            </a:r>
            <a:r>
              <a:rPr lang="de-DE" altLang="de-DE" dirty="0" smtClean="0"/>
              <a:t> </a:t>
            </a:r>
            <a:r>
              <a:rPr lang="de-DE" altLang="de-DE" dirty="0" err="1" smtClean="0"/>
              <a:t>data</a:t>
            </a:r>
            <a:r>
              <a:rPr lang="de-DE" altLang="de-DE" dirty="0" smtClean="0"/>
              <a:t> </a:t>
            </a:r>
            <a:r>
              <a:rPr lang="de-DE" altLang="de-DE" dirty="0" err="1" smtClean="0"/>
              <a:t>collection</a:t>
            </a:r>
            <a:r>
              <a:rPr lang="de-DE" altLang="de-DE" dirty="0" smtClean="0"/>
              <a:t> </a:t>
            </a:r>
            <a:r>
              <a:rPr lang="de-DE" altLang="de-DE" dirty="0" err="1" smtClean="0"/>
              <a:t>and</a:t>
            </a:r>
            <a:r>
              <a:rPr lang="de-DE" altLang="de-DE" dirty="0" smtClean="0"/>
              <a:t> </a:t>
            </a:r>
            <a:r>
              <a:rPr lang="de-DE" altLang="de-DE" err="1" smtClean="0"/>
              <a:t>updating</a:t>
            </a:r>
            <a:r>
              <a:rPr lang="de-DE" altLang="de-DE" smtClean="0"/>
              <a:t> primarily by </a:t>
            </a:r>
            <a:r>
              <a:rPr lang="de-DE" altLang="de-DE" dirty="0" err="1" smtClean="0"/>
              <a:t>volunteered</a:t>
            </a:r>
            <a:r>
              <a:rPr lang="de-DE" altLang="de-DE" dirty="0" smtClean="0"/>
              <a:t> </a:t>
            </a:r>
            <a:r>
              <a:rPr lang="de-DE" altLang="de-DE" dirty="0" err="1" smtClean="0"/>
              <a:t>work</a:t>
            </a:r>
            <a:r>
              <a:rPr lang="de-DE" altLang="de-DE" dirty="0" smtClean="0"/>
              <a:t> (</a:t>
            </a:r>
            <a:r>
              <a:rPr lang="de-DE" altLang="de-DE" dirty="0" err="1" smtClean="0"/>
              <a:t>Volunteered</a:t>
            </a:r>
            <a:r>
              <a:rPr lang="de-DE" altLang="de-DE" dirty="0" smtClean="0"/>
              <a:t> </a:t>
            </a:r>
            <a:r>
              <a:rPr lang="de-DE" altLang="de-DE" dirty="0" err="1" smtClean="0"/>
              <a:t>Geographic</a:t>
            </a:r>
            <a:r>
              <a:rPr lang="de-DE" altLang="de-DE" dirty="0" smtClean="0"/>
              <a:t> Information, VGI) </a:t>
            </a:r>
            <a:r>
              <a:rPr lang="en-US" altLang="de-DE" sz="1400" dirty="0" smtClean="0"/>
              <a:t>Goodchild, M.F. (2007). "Citizens as sensors: the world of volunteered geography". </a:t>
            </a:r>
            <a:r>
              <a:rPr lang="en-US" altLang="de-DE" sz="1400" dirty="0" err="1" smtClean="0"/>
              <a:t>GeoJournal</a:t>
            </a:r>
            <a:r>
              <a:rPr lang="en-US" altLang="de-DE" sz="1400" dirty="0" smtClean="0"/>
              <a:t>. 69 (4): 211–221</a:t>
            </a:r>
            <a:endParaRPr lang="de-DE" altLang="de-DE" sz="1400" dirty="0"/>
          </a:p>
          <a:p>
            <a:r>
              <a:rPr lang="de-DE" altLang="de-DE" dirty="0" smtClean="0"/>
              <a:t>Central </a:t>
            </a:r>
            <a:r>
              <a:rPr lang="de-DE" altLang="de-DE" dirty="0" err="1" smtClean="0"/>
              <a:t>database</a:t>
            </a:r>
            <a:r>
              <a:rPr lang="de-DE" altLang="de-DE" dirty="0" smtClean="0"/>
              <a:t> </a:t>
            </a:r>
            <a:br>
              <a:rPr lang="de-DE" altLang="de-DE" dirty="0" smtClean="0"/>
            </a:br>
            <a:r>
              <a:rPr lang="en-US" altLang="de-DE" i="1" dirty="0" smtClean="0"/>
              <a:t>stored in PostgreSQL with </a:t>
            </a:r>
            <a:r>
              <a:rPr lang="en-US" altLang="de-DE" i="1" dirty="0" err="1" smtClean="0"/>
              <a:t>PostGIS</a:t>
            </a:r>
            <a:endParaRPr lang="de-DE" altLang="de-DE" i="1" dirty="0"/>
          </a:p>
          <a:p>
            <a:r>
              <a:rPr lang="de-DE" altLang="de-DE" dirty="0"/>
              <a:t>Data </a:t>
            </a:r>
            <a:r>
              <a:rPr lang="de-DE" altLang="de-DE" dirty="0" err="1" smtClean="0"/>
              <a:t>processing</a:t>
            </a:r>
            <a:r>
              <a:rPr lang="de-DE" altLang="de-DE" dirty="0"/>
              <a:t/>
            </a:r>
            <a:br>
              <a:rPr lang="de-DE" altLang="de-DE" dirty="0"/>
            </a:br>
            <a:r>
              <a:rPr lang="de-DE" altLang="de-DE" i="1" dirty="0" err="1" smtClean="0"/>
              <a:t>by</a:t>
            </a:r>
            <a:r>
              <a:rPr lang="de-DE" altLang="de-DE" i="1" dirty="0" smtClean="0"/>
              <a:t> Ruby on </a:t>
            </a:r>
            <a:r>
              <a:rPr lang="de-DE" altLang="de-DE" i="1" dirty="0" err="1" smtClean="0"/>
              <a:t>Rails</a:t>
            </a:r>
            <a:endParaRPr lang="de-DE" altLang="de-DE" i="1" dirty="0" smtClean="0"/>
          </a:p>
          <a:p>
            <a:r>
              <a:rPr lang="de-DE" altLang="de-DE" dirty="0" smtClean="0"/>
              <a:t>Rendering</a:t>
            </a:r>
            <a:br>
              <a:rPr lang="de-DE" altLang="de-DE" dirty="0" smtClean="0"/>
            </a:br>
            <a:r>
              <a:rPr lang="de-DE" altLang="de-DE" i="1" dirty="0" err="1" smtClean="0"/>
              <a:t>by</a:t>
            </a:r>
            <a:r>
              <a:rPr lang="de-DE" altLang="de-DE" i="1" dirty="0" smtClean="0"/>
              <a:t> </a:t>
            </a:r>
            <a:r>
              <a:rPr lang="de-DE" altLang="de-DE" i="1" dirty="0" err="1" smtClean="0"/>
              <a:t>MapNik</a:t>
            </a:r>
            <a:endParaRPr lang="de-DE" altLang="de-DE" i="1" dirty="0" smtClean="0"/>
          </a:p>
          <a:p>
            <a:r>
              <a:rPr lang="de-DE" altLang="de-DE" dirty="0" err="1" smtClean="0"/>
              <a:t>Presentation</a:t>
            </a:r>
            <a:r>
              <a:rPr lang="de-DE" altLang="de-DE" dirty="0" smtClean="0"/>
              <a:t> </a:t>
            </a:r>
            <a:r>
              <a:rPr lang="de-DE" altLang="de-DE" dirty="0" err="1" smtClean="0"/>
              <a:t>of</a:t>
            </a:r>
            <a:r>
              <a:rPr lang="de-DE" altLang="de-DE" dirty="0" smtClean="0"/>
              <a:t> </a:t>
            </a:r>
            <a:r>
              <a:rPr lang="de-DE" altLang="de-DE" dirty="0" err="1" smtClean="0"/>
              <a:t>Tiles</a:t>
            </a:r>
            <a:r>
              <a:rPr lang="de-DE" altLang="de-DE" dirty="0" smtClean="0"/>
              <a:t/>
            </a:r>
            <a:br>
              <a:rPr lang="de-DE" altLang="de-DE" dirty="0" smtClean="0"/>
            </a:br>
            <a:r>
              <a:rPr lang="de-DE" altLang="de-DE" i="1" dirty="0" err="1" smtClean="0"/>
              <a:t>by</a:t>
            </a:r>
            <a:r>
              <a:rPr lang="de-DE" altLang="de-DE" i="1" dirty="0" smtClean="0"/>
              <a:t> </a:t>
            </a:r>
            <a:r>
              <a:rPr lang="de-DE" altLang="de-DE" i="1" dirty="0" err="1" smtClean="0"/>
              <a:t>Leaflet</a:t>
            </a:r>
            <a:endParaRPr lang="de-DE" altLang="de-DE" i="1" dirty="0"/>
          </a:p>
          <a:p>
            <a:r>
              <a:rPr lang="de-DE" altLang="de-DE" dirty="0"/>
              <a:t>Data </a:t>
            </a:r>
            <a:r>
              <a:rPr lang="de-DE" altLang="de-DE" dirty="0" err="1"/>
              <a:t>export</a:t>
            </a:r>
            <a:endParaRPr lang="de-DE" altLang="de-DE" dirty="0"/>
          </a:p>
        </p:txBody>
      </p:sp>
      <p:pic>
        <p:nvPicPr>
          <p:cNvPr id="83973" name="Picture 5" descr="http://wiki.openstreetmap.org/w/images/thumb/f/f5/OSM-tileserver_worldwide_Jan2015.jpg/500px-OSM-tileserver_worldwide_Ja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051" y="2348880"/>
            <a:ext cx="3456384"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028051" y="5157192"/>
            <a:ext cx="3432381" cy="677108"/>
          </a:xfrm>
          <a:prstGeom prst="rect">
            <a:avLst/>
          </a:prstGeom>
          <a:noFill/>
        </p:spPr>
        <p:txBody>
          <a:bodyPr wrap="square" rtlCol="0">
            <a:spAutoFit/>
          </a:bodyPr>
          <a:lstStyle/>
          <a:p>
            <a:r>
              <a:rPr lang="de-DE" sz="1400" dirty="0" smtClean="0">
                <a:latin typeface="Calibri" panose="020F0502020204030204" pitchFamily="34" charset="0"/>
              </a:rPr>
              <a:t>Content </a:t>
            </a:r>
            <a:r>
              <a:rPr lang="de-DE" sz="1400" dirty="0" err="1" smtClean="0">
                <a:latin typeface="Calibri" panose="020F0502020204030204" pitchFamily="34" charset="0"/>
              </a:rPr>
              <a:t>Delivery</a:t>
            </a:r>
            <a:r>
              <a:rPr lang="de-DE" sz="1400" dirty="0" smtClean="0">
                <a:latin typeface="Calibri" panose="020F0502020204030204" pitchFamily="34" charset="0"/>
              </a:rPr>
              <a:t> Network </a:t>
            </a:r>
            <a:r>
              <a:rPr lang="de-DE" sz="1400" dirty="0" err="1" smtClean="0">
                <a:latin typeface="Calibri" panose="020F0502020204030204" pitchFamily="34" charset="0"/>
              </a:rPr>
              <a:t>of</a:t>
            </a:r>
            <a:r>
              <a:rPr lang="de-DE" sz="1400" dirty="0" smtClean="0">
                <a:latin typeface="Calibri" panose="020F0502020204030204" pitchFamily="34" charset="0"/>
              </a:rPr>
              <a:t> </a:t>
            </a:r>
            <a:r>
              <a:rPr lang="de-DE" sz="1400" dirty="0" err="1" smtClean="0">
                <a:latin typeface="Calibri" panose="020F0502020204030204" pitchFamily="34" charset="0"/>
              </a:rPr>
              <a:t>Tile</a:t>
            </a:r>
            <a:r>
              <a:rPr lang="de-DE" sz="1400" dirty="0" smtClean="0">
                <a:latin typeface="Calibri" panose="020F0502020204030204" pitchFamily="34" charset="0"/>
              </a:rPr>
              <a:t> Servers, </a:t>
            </a:r>
            <a:r>
              <a:rPr lang="de-DE" sz="1200" dirty="0" smtClean="0">
                <a:latin typeface="Calibri" panose="020F0502020204030204" pitchFamily="34" charset="0"/>
                <a:hlinkClick r:id="rId3"/>
              </a:rPr>
              <a:t>http://wiki.openstreetmap.org/wiki/File:OSM-tileserver_worldwide_Jan2015.jpg</a:t>
            </a:r>
            <a:r>
              <a:rPr lang="de-DE" sz="1200" dirty="0" smtClean="0">
                <a:latin typeface="Calibri" panose="020F0502020204030204" pitchFamily="34" charset="0"/>
              </a:rPr>
              <a:t> [2017-06-22]</a:t>
            </a:r>
            <a:endParaRPr lang="de-DE"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de-DE" altLang="de-DE" dirty="0"/>
              <a:t>Motivation </a:t>
            </a:r>
            <a:r>
              <a:rPr lang="de-DE" altLang="de-DE" dirty="0" err="1"/>
              <a:t>for</a:t>
            </a:r>
            <a:r>
              <a:rPr lang="de-DE" altLang="de-DE" dirty="0"/>
              <a:t> </a:t>
            </a:r>
            <a:r>
              <a:rPr lang="de-DE" altLang="de-DE" dirty="0" err="1"/>
              <a:t>crowd-sourcing</a:t>
            </a:r>
            <a:r>
              <a:rPr lang="de-DE" altLang="de-DE" dirty="0"/>
              <a:t> </a:t>
            </a:r>
            <a:r>
              <a:rPr lang="de-DE" altLang="de-DE" dirty="0" err="1"/>
              <a:t>success</a:t>
            </a:r>
            <a:endParaRPr lang="de-DE" altLang="de-DE" dirty="0"/>
          </a:p>
        </p:txBody>
      </p:sp>
      <p:sp>
        <p:nvSpPr>
          <p:cNvPr id="126979" name="Rectangle 3"/>
          <p:cNvSpPr>
            <a:spLocks noGrp="1" noChangeArrowheads="1"/>
          </p:cNvSpPr>
          <p:nvPr>
            <p:ph idx="1"/>
          </p:nvPr>
        </p:nvSpPr>
        <p:spPr/>
        <p:txBody>
          <a:bodyPr/>
          <a:lstStyle/>
          <a:p>
            <a:pPr>
              <a:lnSpc>
                <a:spcPct val="90000"/>
              </a:lnSpc>
            </a:pPr>
            <a:r>
              <a:rPr lang="en-US" altLang="de-DE" dirty="0" smtClean="0"/>
              <a:t>Trust</a:t>
            </a:r>
          </a:p>
          <a:p>
            <a:pPr>
              <a:lnSpc>
                <a:spcPct val="90000"/>
              </a:lnSpc>
            </a:pPr>
            <a:r>
              <a:rPr lang="en-US" altLang="de-DE" dirty="0" smtClean="0"/>
              <a:t>Non-monetary </a:t>
            </a:r>
            <a:r>
              <a:rPr lang="en-US" altLang="de-DE" dirty="0"/>
              <a:t>motivation</a:t>
            </a:r>
          </a:p>
          <a:p>
            <a:pPr>
              <a:lnSpc>
                <a:spcPct val="90000"/>
              </a:lnSpc>
            </a:pPr>
            <a:r>
              <a:rPr lang="en-US" altLang="de-DE" dirty="0"/>
              <a:t>Give people ownership</a:t>
            </a:r>
          </a:p>
          <a:p>
            <a:pPr>
              <a:lnSpc>
                <a:spcPct val="90000"/>
              </a:lnSpc>
            </a:pPr>
            <a:r>
              <a:rPr lang="en-US" altLang="de-DE" dirty="0"/>
              <a:t>Create a short feedback loop - </a:t>
            </a:r>
          </a:p>
          <a:p>
            <a:pPr>
              <a:lnSpc>
                <a:spcPct val="90000"/>
              </a:lnSpc>
            </a:pPr>
            <a:r>
              <a:rPr lang="en-US" altLang="de-DE" dirty="0"/>
              <a:t>Allow especially talented people to do amazing things</a:t>
            </a:r>
          </a:p>
          <a:p>
            <a:pPr>
              <a:lnSpc>
                <a:spcPct val="90000"/>
              </a:lnSpc>
            </a:pPr>
            <a:r>
              <a:rPr lang="en-US" altLang="de-DE" dirty="0"/>
              <a:t>Discrete multi-size pieces</a:t>
            </a:r>
          </a:p>
          <a:p>
            <a:pPr>
              <a:lnSpc>
                <a:spcPct val="90000"/>
              </a:lnSpc>
            </a:pPr>
            <a:r>
              <a:rPr lang="en-US" altLang="de-DE" dirty="0"/>
              <a:t>Low-cost integration</a:t>
            </a:r>
          </a:p>
          <a:p>
            <a:pPr>
              <a:lnSpc>
                <a:spcPct val="90000"/>
              </a:lnSpc>
            </a:pPr>
            <a:r>
              <a:rPr lang="en-US" altLang="de-DE" dirty="0"/>
              <a:t>Fun</a:t>
            </a:r>
          </a:p>
          <a:p>
            <a:pPr>
              <a:lnSpc>
                <a:spcPct val="90000"/>
              </a:lnSpc>
            </a:pPr>
            <a:r>
              <a:rPr lang="en-US" altLang="de-DE" dirty="0"/>
              <a:t>Short time needs</a:t>
            </a:r>
          </a:p>
          <a:p>
            <a:pPr>
              <a:lnSpc>
                <a:spcPct val="90000"/>
              </a:lnSpc>
            </a:pPr>
            <a:r>
              <a:rPr lang="en-US" altLang="de-DE" dirty="0"/>
              <a:t>Fun</a:t>
            </a:r>
            <a:endParaRPr lang="de-DE" alt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idx="1"/>
          </p:nvPr>
        </p:nvSpPr>
        <p:spPr>
          <a:xfrm>
            <a:off x="539750" y="3860800"/>
            <a:ext cx="7561263" cy="2305050"/>
          </a:xfrm>
        </p:spPr>
        <p:txBody>
          <a:bodyPr/>
          <a:lstStyle/>
          <a:p>
            <a:pPr marL="0" indent="0" algn="r">
              <a:buNone/>
            </a:pPr>
            <a:r>
              <a:rPr lang="de-DE" altLang="de-DE" sz="4400"/>
              <a:t>  A closer look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Resources </a:t>
            </a:r>
            <a:r>
              <a:rPr lang="de-DE" dirty="0" err="1" smtClean="0"/>
              <a:t>to</a:t>
            </a:r>
            <a:r>
              <a:rPr lang="de-DE" dirty="0" smtClean="0"/>
              <a:t> </a:t>
            </a:r>
            <a:r>
              <a:rPr lang="de-DE" dirty="0" err="1" smtClean="0"/>
              <a:t>learn</a:t>
            </a:r>
            <a:endParaRPr lang="de-DE" dirty="0"/>
          </a:p>
        </p:txBody>
      </p:sp>
      <p:sp>
        <p:nvSpPr>
          <p:cNvPr id="3" name="Inhaltsplatzhalter 2"/>
          <p:cNvSpPr>
            <a:spLocks noGrp="1"/>
          </p:cNvSpPr>
          <p:nvPr>
            <p:ph idx="1"/>
          </p:nvPr>
        </p:nvSpPr>
        <p:spPr/>
        <p:txBody>
          <a:bodyPr/>
          <a:lstStyle/>
          <a:p>
            <a:r>
              <a:rPr lang="de-DE" dirty="0" smtClean="0"/>
              <a:t>http://wiki.openstreetmap.org/wiki/Main_Page</a:t>
            </a:r>
          </a:p>
          <a:p>
            <a:r>
              <a:rPr lang="de-DE" dirty="0" smtClean="0">
                <a:hlinkClick r:id="rId2"/>
              </a:rPr>
              <a:t>http://learnosm.org/en/</a:t>
            </a:r>
            <a:endParaRPr lang="de-DE" dirty="0" smtClean="0"/>
          </a:p>
          <a:p>
            <a:endParaRPr lang="de-DE" dirty="0"/>
          </a:p>
          <a:p>
            <a:r>
              <a:rPr lang="de-DE" dirty="0"/>
              <a:t>http://</a:t>
            </a:r>
            <a:r>
              <a:rPr lang="de-DE" dirty="0" smtClean="0"/>
              <a:t>www.weeklyosm.eu/</a:t>
            </a:r>
            <a:endParaRPr lang="de-DE" dirty="0"/>
          </a:p>
        </p:txBody>
      </p:sp>
    </p:spTree>
    <p:extLst>
      <p:ext uri="{BB962C8B-B14F-4D97-AF65-F5344CB8AC3E}">
        <p14:creationId xmlns:p14="http://schemas.microsoft.com/office/powerpoint/2010/main" val="222608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Where</a:t>
            </a:r>
            <a:r>
              <a:rPr lang="de-DE" dirty="0" smtClean="0"/>
              <a:t> do </a:t>
            </a:r>
            <a:r>
              <a:rPr lang="de-DE" dirty="0" err="1" smtClean="0"/>
              <a:t>the</a:t>
            </a:r>
            <a:r>
              <a:rPr lang="de-DE" dirty="0" smtClean="0"/>
              <a:t> </a:t>
            </a:r>
            <a:r>
              <a:rPr lang="de-DE" dirty="0" err="1" smtClean="0"/>
              <a:t>data</a:t>
            </a:r>
            <a:r>
              <a:rPr lang="de-DE" dirty="0" smtClean="0"/>
              <a:t> </a:t>
            </a:r>
            <a:r>
              <a:rPr lang="de-DE" dirty="0" err="1" smtClean="0"/>
              <a:t>come</a:t>
            </a:r>
            <a:r>
              <a:rPr lang="de-DE" dirty="0" smtClean="0"/>
              <a:t> </a:t>
            </a:r>
            <a:r>
              <a:rPr lang="de-DE" dirty="0" err="1" smtClean="0"/>
              <a:t>from</a:t>
            </a:r>
            <a:r>
              <a:rPr lang="de-DE" dirty="0" smtClean="0"/>
              <a:t>?</a:t>
            </a:r>
            <a:endParaRPr lang="de-DE" dirty="0"/>
          </a:p>
        </p:txBody>
      </p:sp>
      <p:sp>
        <p:nvSpPr>
          <p:cNvPr id="3" name="Inhaltsplatzhalter 2"/>
          <p:cNvSpPr>
            <a:spLocks noGrp="1"/>
          </p:cNvSpPr>
          <p:nvPr>
            <p:ph idx="1"/>
          </p:nvPr>
        </p:nvSpPr>
        <p:spPr>
          <a:xfrm>
            <a:off x="682625" y="1671638"/>
            <a:ext cx="5401543" cy="4500562"/>
          </a:xfrm>
        </p:spPr>
        <p:txBody>
          <a:bodyPr/>
          <a:lstStyle/>
          <a:p>
            <a:r>
              <a:rPr lang="de-DE" dirty="0" smtClean="0"/>
              <a:t>Data </a:t>
            </a:r>
            <a:r>
              <a:rPr lang="de-DE" dirty="0" err="1" smtClean="0"/>
              <a:t>donations</a:t>
            </a:r>
            <a:r>
              <a:rPr lang="de-DE" dirty="0" smtClean="0"/>
              <a:t> – </a:t>
            </a:r>
            <a:r>
              <a:rPr lang="de-DE" dirty="0" err="1" smtClean="0"/>
              <a:t>mind</a:t>
            </a:r>
            <a:r>
              <a:rPr lang="de-DE" dirty="0" smtClean="0"/>
              <a:t> </a:t>
            </a:r>
            <a:r>
              <a:rPr lang="de-DE" dirty="0" err="1" smtClean="0"/>
              <a:t>the</a:t>
            </a:r>
            <a:r>
              <a:rPr lang="de-DE" dirty="0" smtClean="0"/>
              <a:t> </a:t>
            </a:r>
            <a:r>
              <a:rPr lang="de-DE" dirty="0" err="1" smtClean="0"/>
              <a:t>license</a:t>
            </a:r>
            <a:endParaRPr lang="de-DE" dirty="0" smtClean="0"/>
          </a:p>
          <a:p>
            <a:endParaRPr lang="de-DE" dirty="0" smtClean="0"/>
          </a:p>
          <a:p>
            <a:r>
              <a:rPr lang="de-DE" dirty="0" smtClean="0"/>
              <a:t>GNSS </a:t>
            </a:r>
            <a:r>
              <a:rPr lang="de-DE" dirty="0" err="1" smtClean="0"/>
              <a:t>enabled</a:t>
            </a:r>
            <a:r>
              <a:rPr lang="de-DE" dirty="0" smtClean="0"/>
              <a:t> </a:t>
            </a:r>
            <a:r>
              <a:rPr lang="de-DE" dirty="0" err="1" smtClean="0"/>
              <a:t>devices</a:t>
            </a:r>
            <a:r>
              <a:rPr lang="de-DE" dirty="0" smtClean="0"/>
              <a:t> – </a:t>
            </a:r>
            <a:r>
              <a:rPr lang="de-DE" dirty="0" err="1" smtClean="0"/>
              <a:t>basically</a:t>
            </a:r>
            <a:r>
              <a:rPr lang="de-DE" dirty="0" smtClean="0"/>
              <a:t> </a:t>
            </a:r>
            <a:r>
              <a:rPr lang="de-DE" dirty="0" err="1" smtClean="0"/>
              <a:t>free</a:t>
            </a:r>
            <a:endParaRPr lang="de-DE" dirty="0"/>
          </a:p>
          <a:p>
            <a:pPr lvl="1"/>
            <a:r>
              <a:rPr lang="de-DE" dirty="0" smtClean="0"/>
              <a:t>At </a:t>
            </a:r>
            <a:r>
              <a:rPr lang="de-DE" dirty="0" err="1" smtClean="0"/>
              <a:t>the</a:t>
            </a:r>
            <a:r>
              <a:rPr lang="de-DE" dirty="0" smtClean="0"/>
              <a:t> </a:t>
            </a:r>
            <a:r>
              <a:rPr lang="de-DE" dirty="0" err="1" smtClean="0"/>
              <a:t>beginning</a:t>
            </a:r>
            <a:r>
              <a:rPr lang="de-DE" dirty="0" smtClean="0"/>
              <a:t>: Explicit GNSS </a:t>
            </a:r>
            <a:r>
              <a:rPr lang="de-DE" dirty="0" err="1" smtClean="0"/>
              <a:t>devices</a:t>
            </a:r>
            <a:r>
              <a:rPr lang="de-DE" dirty="0" smtClean="0"/>
              <a:t> (GNSS </a:t>
            </a:r>
            <a:r>
              <a:rPr lang="de-DE" dirty="0" err="1" smtClean="0"/>
              <a:t>rover</a:t>
            </a:r>
            <a:r>
              <a:rPr lang="de-DE" dirty="0" smtClean="0"/>
              <a:t>)</a:t>
            </a:r>
          </a:p>
          <a:p>
            <a:pPr lvl="1"/>
            <a:r>
              <a:rPr lang="de-DE" dirty="0" err="1" smtClean="0"/>
              <a:t>Nowadays</a:t>
            </a:r>
            <a:r>
              <a:rPr lang="de-DE" dirty="0" smtClean="0"/>
              <a:t>: Smart </a:t>
            </a:r>
            <a:r>
              <a:rPr lang="de-DE" dirty="0" err="1" smtClean="0"/>
              <a:t>phones</a:t>
            </a:r>
            <a:endParaRPr lang="de-DE" dirty="0" smtClean="0"/>
          </a:p>
          <a:p>
            <a:pPr lvl="1"/>
            <a:endParaRPr lang="de-DE" dirty="0"/>
          </a:p>
          <a:p>
            <a:r>
              <a:rPr lang="de-DE" dirty="0" err="1" smtClean="0"/>
              <a:t>Digitization</a:t>
            </a:r>
            <a:r>
              <a:rPr lang="de-DE" dirty="0" smtClean="0"/>
              <a:t> </a:t>
            </a:r>
            <a:r>
              <a:rPr lang="de-DE" dirty="0" err="1" smtClean="0"/>
              <a:t>over</a:t>
            </a:r>
            <a:r>
              <a:rPr lang="de-DE" dirty="0" smtClean="0"/>
              <a:t> </a:t>
            </a:r>
            <a:r>
              <a:rPr lang="de-DE" dirty="0" err="1" smtClean="0"/>
              <a:t>backdrop</a:t>
            </a:r>
            <a:r>
              <a:rPr lang="de-DE" dirty="0" smtClean="0"/>
              <a:t> </a:t>
            </a:r>
            <a:r>
              <a:rPr lang="de-DE" dirty="0" err="1" smtClean="0"/>
              <a:t>imagery</a:t>
            </a:r>
            <a:r>
              <a:rPr lang="de-DE" dirty="0" smtClean="0"/>
              <a:t>, </a:t>
            </a:r>
            <a:r>
              <a:rPr lang="de-DE" dirty="0" err="1" smtClean="0"/>
              <a:t>donated</a:t>
            </a:r>
            <a:r>
              <a:rPr lang="de-DE" dirty="0" smtClean="0"/>
              <a:t> </a:t>
            </a:r>
            <a:r>
              <a:rPr lang="de-DE" dirty="0" err="1" smtClean="0"/>
              <a:t>by</a:t>
            </a:r>
            <a:r>
              <a:rPr lang="de-DE" dirty="0" smtClean="0"/>
              <a:t> Remote </a:t>
            </a:r>
            <a:r>
              <a:rPr lang="de-DE" dirty="0" err="1" smtClean="0"/>
              <a:t>Sensing</a:t>
            </a:r>
            <a:r>
              <a:rPr lang="de-DE" dirty="0" smtClean="0"/>
              <a:t> </a:t>
            </a:r>
            <a:r>
              <a:rPr lang="de-DE" dirty="0" err="1" smtClean="0"/>
              <a:t>corporations</a:t>
            </a:r>
            <a:r>
              <a:rPr lang="de-DE" dirty="0" smtClean="0"/>
              <a:t> </a:t>
            </a:r>
            <a:r>
              <a:rPr lang="de-DE" dirty="0" err="1" smtClean="0"/>
              <a:t>or</a:t>
            </a:r>
            <a:r>
              <a:rPr lang="de-DE" dirty="0" smtClean="0"/>
              <a:t> </a:t>
            </a:r>
            <a:r>
              <a:rPr lang="de-DE" dirty="0" err="1" smtClean="0"/>
              <a:t>Mcrosoft</a:t>
            </a:r>
            <a:r>
              <a:rPr lang="de-DE" dirty="0" smtClean="0"/>
              <a:t> etc. </a:t>
            </a:r>
            <a:r>
              <a:rPr lang="de-DE" dirty="0" err="1" smtClean="0"/>
              <a:t>and</a:t>
            </a:r>
            <a:r>
              <a:rPr lang="de-DE" dirty="0" smtClean="0"/>
              <a:t> NMA (</a:t>
            </a:r>
            <a:r>
              <a:rPr lang="de-DE" dirty="0" err="1" smtClean="0"/>
              <a:t>using</a:t>
            </a:r>
            <a:r>
              <a:rPr lang="de-DE" dirty="0" smtClean="0"/>
              <a:t> WMS </a:t>
            </a:r>
            <a:r>
              <a:rPr lang="de-DE" dirty="0" err="1" smtClean="0"/>
              <a:t>services</a:t>
            </a:r>
            <a:r>
              <a:rPr lang="de-DE" dirty="0" smtClean="0"/>
              <a:t>)</a:t>
            </a:r>
          </a:p>
          <a:p>
            <a:endParaRPr lang="de-DE" dirty="0"/>
          </a:p>
          <a:p>
            <a:r>
              <a:rPr lang="en-US" altLang="zh-CN" dirty="0">
                <a:ea typeface="宋体" pitchFamily="2" charset="-122"/>
              </a:rPr>
              <a:t>Private </a:t>
            </a:r>
            <a:r>
              <a:rPr lang="en-US" altLang="zh-CN" dirty="0" smtClean="0">
                <a:ea typeface="宋体" pitchFamily="2" charset="-122"/>
              </a:rPr>
              <a:t>notes, sketches, photographs </a:t>
            </a:r>
            <a:r>
              <a:rPr lang="en-US" altLang="zh-CN" dirty="0">
                <a:ea typeface="宋体" pitchFamily="2" charset="-122"/>
              </a:rPr>
              <a:t>or </a:t>
            </a:r>
            <a:r>
              <a:rPr lang="en-US" altLang="zh-CN" dirty="0" smtClean="0">
                <a:ea typeface="宋体" pitchFamily="2" charset="-122"/>
              </a:rPr>
              <a:t>maps (rarely), </a:t>
            </a:r>
            <a:r>
              <a:rPr lang="de-DE" dirty="0" err="1"/>
              <a:t>basically</a:t>
            </a:r>
            <a:r>
              <a:rPr lang="de-DE" dirty="0"/>
              <a:t> </a:t>
            </a:r>
            <a:r>
              <a:rPr lang="de-DE" dirty="0" err="1"/>
              <a:t>free</a:t>
            </a:r>
            <a:endParaRPr lang="en-US" altLang="zh-CN" dirty="0">
              <a:ea typeface="宋体" pitchFamily="2" charset="-122"/>
            </a:endParaRPr>
          </a:p>
          <a:p>
            <a:endParaRPr lang="de-DE" dirty="0" smtClean="0"/>
          </a:p>
          <a:p>
            <a:endParaRPr lang="de-DE" dirty="0"/>
          </a:p>
          <a:p>
            <a:endParaRPr lang="de-DE" dirty="0"/>
          </a:p>
        </p:txBody>
      </p:sp>
      <p:pic>
        <p:nvPicPr>
          <p:cNvPr id="4" name="Picture 6" descr="CityStreets"/>
          <p:cNvPicPr>
            <a:picLocks noChangeAspect="1" noChangeArrowheads="1"/>
          </p:cNvPicPr>
          <p:nvPr/>
        </p:nvPicPr>
        <p:blipFill>
          <a:blip r:embed="rId2" cstate="print">
            <a:extLst>
              <a:ext uri="{28A0092B-C50C-407E-A947-70E740481C1C}">
                <a14:useLocalDpi xmlns:a14="http://schemas.microsoft.com/office/drawing/2010/main" val="0"/>
              </a:ext>
            </a:extLst>
          </a:blip>
          <a:srcRect l="5000" t="6325"/>
          <a:stretch>
            <a:fillRect/>
          </a:stretch>
        </p:blipFill>
        <p:spPr bwMode="auto">
          <a:xfrm>
            <a:off x="7164288" y="4748559"/>
            <a:ext cx="1447800" cy="1128713"/>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b="1640"/>
          <a:stretch>
            <a:fillRect/>
          </a:stretch>
        </p:blipFill>
        <p:spPr bwMode="auto">
          <a:xfrm>
            <a:off x="7135713" y="2790056"/>
            <a:ext cx="1476375" cy="11430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43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Data donations: Openly-licensed </a:t>
            </a:r>
            <a:r>
              <a:rPr lang="en-US" dirty="0"/>
              <a:t>data from national mapping agencies and other </a:t>
            </a:r>
            <a:r>
              <a:rPr lang="en-US" dirty="0" smtClean="0"/>
              <a:t>sources</a:t>
            </a:r>
            <a:endParaRPr lang="de-DE" dirty="0"/>
          </a:p>
        </p:txBody>
      </p:sp>
      <p:sp>
        <p:nvSpPr>
          <p:cNvPr id="3" name="Inhaltsplatzhalter 2"/>
          <p:cNvSpPr>
            <a:spLocks noGrp="1"/>
          </p:cNvSpPr>
          <p:nvPr>
            <p:ph idx="1"/>
          </p:nvPr>
        </p:nvSpPr>
        <p:spPr>
          <a:xfrm>
            <a:off x="682625" y="1671638"/>
            <a:ext cx="8281863" cy="4500562"/>
          </a:xfrm>
        </p:spPr>
        <p:txBody>
          <a:bodyPr/>
          <a:lstStyle/>
          <a:p>
            <a:pPr>
              <a:spcAft>
                <a:spcPts val="0"/>
              </a:spcAft>
            </a:pPr>
            <a:r>
              <a:rPr lang="de-DE" smtClean="0"/>
              <a:t>Austria</a:t>
            </a:r>
            <a:r>
              <a:rPr lang="de-DE"/>
              <a:t>: </a:t>
            </a:r>
            <a:r>
              <a:rPr lang="de-DE" smtClean="0"/>
              <a:t>data </a:t>
            </a:r>
            <a:r>
              <a:rPr lang="de-DE"/>
              <a:t>from Stadt Wien (under CC BY), Land Vorarlberg and Land Tirol (under CC BY AT with amendments).</a:t>
            </a:r>
          </a:p>
          <a:p>
            <a:pPr>
              <a:spcAft>
                <a:spcPts val="0"/>
              </a:spcAft>
            </a:pPr>
            <a:r>
              <a:rPr lang="de-DE" smtClean="0"/>
              <a:t>Canada</a:t>
            </a:r>
            <a:r>
              <a:rPr lang="de-DE"/>
              <a:t>: </a:t>
            </a:r>
            <a:r>
              <a:rPr lang="de-DE" smtClean="0"/>
              <a:t>data </a:t>
            </a:r>
            <a:r>
              <a:rPr lang="de-DE"/>
              <a:t>from GeoBase®, GeoGratis (© Department of Natural Resources Canada), CanVec (© Department of Natural Resources Canada), and StatCan (Geography Division, Statistics Canada).</a:t>
            </a:r>
          </a:p>
          <a:p>
            <a:pPr>
              <a:spcAft>
                <a:spcPts val="0"/>
              </a:spcAft>
            </a:pPr>
            <a:r>
              <a:rPr lang="de-DE" smtClean="0"/>
              <a:t>Finland</a:t>
            </a:r>
            <a:r>
              <a:rPr lang="de-DE"/>
              <a:t>: </a:t>
            </a:r>
            <a:r>
              <a:rPr lang="de-DE" smtClean="0"/>
              <a:t>data </a:t>
            </a:r>
            <a:r>
              <a:rPr lang="de-DE"/>
              <a:t>from the National Land Survey of Finland's Topographic Database and other datasets, </a:t>
            </a:r>
            <a:r>
              <a:rPr lang="de-DE" smtClean="0"/>
              <a:t>NLSFI </a:t>
            </a:r>
            <a:r>
              <a:rPr lang="de-DE"/>
              <a:t>License.</a:t>
            </a:r>
          </a:p>
          <a:p>
            <a:pPr>
              <a:spcAft>
                <a:spcPts val="0"/>
              </a:spcAft>
            </a:pPr>
            <a:r>
              <a:rPr lang="de-DE" smtClean="0"/>
              <a:t>France</a:t>
            </a:r>
            <a:r>
              <a:rPr lang="de-DE"/>
              <a:t>: </a:t>
            </a:r>
            <a:r>
              <a:rPr lang="de-DE" smtClean="0"/>
              <a:t>data </a:t>
            </a:r>
            <a:r>
              <a:rPr lang="de-DE"/>
              <a:t>sourced from Direction Générale des Impôts.</a:t>
            </a:r>
          </a:p>
          <a:p>
            <a:pPr>
              <a:spcAft>
                <a:spcPts val="0"/>
              </a:spcAft>
            </a:pPr>
            <a:r>
              <a:rPr lang="de-DE" smtClean="0"/>
              <a:t>Netherlands</a:t>
            </a:r>
            <a:r>
              <a:rPr lang="de-DE"/>
              <a:t>: </a:t>
            </a:r>
            <a:r>
              <a:rPr lang="de-DE" smtClean="0"/>
              <a:t>© </a:t>
            </a:r>
            <a:r>
              <a:rPr lang="de-DE"/>
              <a:t>AND data, 2007 (www.and.com)</a:t>
            </a:r>
          </a:p>
          <a:p>
            <a:pPr>
              <a:spcAft>
                <a:spcPts val="0"/>
              </a:spcAft>
            </a:pPr>
            <a:r>
              <a:rPr lang="de-DE" smtClean="0"/>
              <a:t>New </a:t>
            </a:r>
            <a:r>
              <a:rPr lang="de-DE"/>
              <a:t>Zealand: </a:t>
            </a:r>
            <a:r>
              <a:rPr lang="de-DE" smtClean="0"/>
              <a:t>data </a:t>
            </a:r>
            <a:r>
              <a:rPr lang="de-DE"/>
              <a:t>sourced from Land Information </a:t>
            </a:r>
            <a:r>
              <a:rPr lang="de-DE" smtClean="0"/>
              <a:t>NZ. </a:t>
            </a:r>
            <a:r>
              <a:rPr lang="de-DE"/>
              <a:t>Crown Copyright reserved.</a:t>
            </a:r>
          </a:p>
          <a:p>
            <a:pPr>
              <a:spcAft>
                <a:spcPts val="0"/>
              </a:spcAft>
            </a:pPr>
            <a:r>
              <a:rPr lang="de-DE" smtClean="0"/>
              <a:t>Slovenia</a:t>
            </a:r>
            <a:r>
              <a:rPr lang="de-DE"/>
              <a:t>: </a:t>
            </a:r>
            <a:r>
              <a:rPr lang="de-DE" smtClean="0"/>
              <a:t>data </a:t>
            </a:r>
            <a:r>
              <a:rPr lang="de-DE"/>
              <a:t>from the Surveying and Mapping Authority and Ministry of Agriculture, Forestry and Food (public information of Slovenia).</a:t>
            </a:r>
          </a:p>
          <a:p>
            <a:pPr>
              <a:spcAft>
                <a:spcPts val="0"/>
              </a:spcAft>
            </a:pPr>
            <a:r>
              <a:rPr lang="de-DE" smtClean="0"/>
              <a:t>South </a:t>
            </a:r>
            <a:r>
              <a:rPr lang="de-DE"/>
              <a:t>Africa: </a:t>
            </a:r>
            <a:r>
              <a:rPr lang="de-DE" smtClean="0"/>
              <a:t>data </a:t>
            </a:r>
            <a:r>
              <a:rPr lang="de-DE"/>
              <a:t>sourced from Chief Directorate: National Geo-Spatial Information, State copyright reserved.</a:t>
            </a:r>
          </a:p>
          <a:p>
            <a:pPr>
              <a:spcAft>
                <a:spcPts val="0"/>
              </a:spcAft>
            </a:pPr>
            <a:r>
              <a:rPr lang="de-DE" smtClean="0"/>
              <a:t>United </a:t>
            </a:r>
            <a:r>
              <a:rPr lang="de-DE"/>
              <a:t>Kingdom: </a:t>
            </a:r>
            <a:r>
              <a:rPr lang="de-DE" smtClean="0"/>
              <a:t>Ordnance </a:t>
            </a:r>
            <a:r>
              <a:rPr lang="de-DE"/>
              <a:t>Survey data © Crown copyright and database right 2010-12.</a:t>
            </a:r>
          </a:p>
          <a:p>
            <a:pPr>
              <a:spcAft>
                <a:spcPts val="0"/>
              </a:spcAft>
            </a:pPr>
            <a:endParaRPr lang="de-DE"/>
          </a:p>
        </p:txBody>
      </p:sp>
    </p:spTree>
    <p:extLst>
      <p:ext uri="{BB962C8B-B14F-4D97-AF65-F5344CB8AC3E}">
        <p14:creationId xmlns:p14="http://schemas.microsoft.com/office/powerpoint/2010/main" val="103722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e-DE"/>
          </a:p>
        </p:txBody>
      </p:sp>
      <p:sp>
        <p:nvSpPr>
          <p:cNvPr id="5" name="Textplatzhalter 4"/>
          <p:cNvSpPr>
            <a:spLocks noGrp="1"/>
          </p:cNvSpPr>
          <p:nvPr>
            <p:ph type="body" idx="1"/>
          </p:nvPr>
        </p:nvSpPr>
        <p:spPr/>
        <p:txBody>
          <a:bodyPr/>
          <a:lstStyle/>
          <a:p>
            <a:r>
              <a:rPr lang="de-DE" smtClean="0"/>
              <a:t>Introduction</a:t>
            </a:r>
            <a:endParaRPr lang="de-DE"/>
          </a:p>
        </p:txBody>
      </p:sp>
    </p:spTree>
    <p:extLst>
      <p:ext uri="{BB962C8B-B14F-4D97-AF65-F5344CB8AC3E}">
        <p14:creationId xmlns:p14="http://schemas.microsoft.com/office/powerpoint/2010/main" val="4018605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Collaboration</a:t>
            </a:r>
            <a:endParaRPr lang="de-DE" dirty="0"/>
          </a:p>
        </p:txBody>
      </p:sp>
      <p:sp>
        <p:nvSpPr>
          <p:cNvPr id="3" name="Inhaltsplatzhalter 2"/>
          <p:cNvSpPr>
            <a:spLocks noGrp="1"/>
          </p:cNvSpPr>
          <p:nvPr>
            <p:ph idx="1"/>
          </p:nvPr>
        </p:nvSpPr>
        <p:spPr/>
        <p:txBody>
          <a:bodyPr/>
          <a:lstStyle/>
          <a:p>
            <a:r>
              <a:rPr lang="de-DE" dirty="0" smtClean="0"/>
              <a:t>Task Manager: </a:t>
            </a:r>
            <a:r>
              <a:rPr lang="en-US" dirty="0" smtClean="0"/>
              <a:t>mapping tool designed and built for the Humanitarian OSM Team collaborative mapping. </a:t>
            </a:r>
          </a:p>
          <a:p>
            <a:pPr lvl="1"/>
            <a:r>
              <a:rPr lang="en-US" dirty="0" smtClean="0"/>
              <a:t>mapping jobs are divided into smaller tasks that can be completed rapidly. </a:t>
            </a:r>
          </a:p>
          <a:p>
            <a:pPr lvl="1"/>
            <a:r>
              <a:rPr lang="en-US" dirty="0" smtClean="0"/>
              <a:t>shows which areas need to be mapped and which areas need the mapping validated. </a:t>
            </a:r>
          </a:p>
          <a:p>
            <a:pPr lvl="1"/>
            <a:r>
              <a:rPr lang="de-DE" dirty="0" smtClean="0"/>
              <a:t>http://tasks.hotosm.org/</a:t>
            </a:r>
            <a:endParaRPr lang="de-DE" dirty="0"/>
          </a:p>
        </p:txBody>
      </p:sp>
    </p:spTree>
    <p:extLst>
      <p:ext uri="{BB962C8B-B14F-4D97-AF65-F5344CB8AC3E}">
        <p14:creationId xmlns:p14="http://schemas.microsoft.com/office/powerpoint/2010/main" val="217846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de-DE" altLang="de-DE" dirty="0"/>
              <a:t>Data </a:t>
            </a:r>
            <a:r>
              <a:rPr lang="de-DE" altLang="de-DE" dirty="0" err="1"/>
              <a:t>upload</a:t>
            </a:r>
            <a:endParaRPr lang="de-DE" altLang="de-DE" dirty="0"/>
          </a:p>
        </p:txBody>
      </p:sp>
      <p:sp>
        <p:nvSpPr>
          <p:cNvPr id="102405" name="Line 5"/>
          <p:cNvSpPr>
            <a:spLocks noChangeShapeType="1"/>
          </p:cNvSpPr>
          <p:nvPr/>
        </p:nvSpPr>
        <p:spPr bwMode="auto">
          <a:xfrm flipV="1">
            <a:off x="2286000" y="2590800"/>
            <a:ext cx="914400" cy="0"/>
          </a:xfrm>
          <a:prstGeom prst="line">
            <a:avLst/>
          </a:prstGeom>
          <a:noFill/>
          <a:ln w="3810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406" name="AutoShape 6"/>
          <p:cNvSpPr>
            <a:spLocks noChangeArrowheads="1"/>
          </p:cNvSpPr>
          <p:nvPr/>
        </p:nvSpPr>
        <p:spPr bwMode="auto">
          <a:xfrm>
            <a:off x="3200400" y="4038600"/>
            <a:ext cx="1676400" cy="609600"/>
          </a:xfrm>
          <a:prstGeom prst="flowChartAlternateProcess">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r>
              <a:rPr lang="en-US" altLang="zh-CN" sz="1600" b="1" dirty="0">
                <a:solidFill>
                  <a:schemeClr val="bg1"/>
                </a:solidFill>
                <a:ea typeface="宋体" pitchFamily="2" charset="-122"/>
              </a:rPr>
              <a:t>GPS</a:t>
            </a:r>
            <a:r>
              <a:rPr lang="en-US" altLang="zh-CN" sz="1600" b="1" dirty="0">
                <a:ea typeface="宋体" pitchFamily="2" charset="-122"/>
              </a:rPr>
              <a:t> </a:t>
            </a:r>
            <a:r>
              <a:rPr lang="en-US" altLang="zh-CN" sz="1600" b="1" dirty="0">
                <a:solidFill>
                  <a:schemeClr val="bg1"/>
                </a:solidFill>
                <a:ea typeface="宋体" pitchFamily="2" charset="-122"/>
              </a:rPr>
              <a:t>Traces</a:t>
            </a:r>
            <a:endParaRPr lang="zh-CN" altLang="en-US" sz="1600" b="1" dirty="0">
              <a:solidFill>
                <a:schemeClr val="bg1"/>
              </a:solidFill>
              <a:ea typeface="宋体" pitchFamily="2" charset="-122"/>
            </a:endParaRPr>
          </a:p>
        </p:txBody>
      </p:sp>
      <p:sp>
        <p:nvSpPr>
          <p:cNvPr id="102407" name="Rectangle 7"/>
          <p:cNvSpPr>
            <a:spLocks noChangeArrowheads="1"/>
          </p:cNvSpPr>
          <p:nvPr/>
        </p:nvSpPr>
        <p:spPr bwMode="auto">
          <a:xfrm>
            <a:off x="3200400" y="2362200"/>
            <a:ext cx="1752600" cy="609600"/>
          </a:xfrm>
          <a:prstGeom prst="rect">
            <a:avLst/>
          </a:prstGeom>
          <a:solidFill>
            <a:srgbClr val="9966FF"/>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9966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marL="342900" indent="-342900">
              <a:spcAft>
                <a:spcPct val="50000"/>
              </a:spcAft>
              <a:buClr>
                <a:schemeClr val="accent1"/>
              </a:buClr>
              <a:buSzPct val="70000"/>
              <a:buFont typeface="Wingdings" pitchFamily="2" charset="2"/>
              <a:buChar char="n"/>
              <a:defRPr sz="2400">
                <a:solidFill>
                  <a:schemeClr val="tx1"/>
                </a:solidFill>
                <a:latin typeface="Tahoma" pitchFamily="34" charset="0"/>
              </a:defRPr>
            </a:lvl1pPr>
            <a:lvl2pPr marL="742950" indent="-28575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a:spcBef>
                <a:spcPct val="20000"/>
              </a:spcBef>
              <a:buClr>
                <a:schemeClr val="accent1"/>
              </a:buClr>
              <a:buSzPct val="70000"/>
              <a:buFont typeface="Wingdings" pitchFamily="2" charset="2"/>
              <a:buChar char="n"/>
              <a:defRPr>
                <a:solidFill>
                  <a:schemeClr val="tx1"/>
                </a:solidFill>
                <a:latin typeface="Tahoma" pitchFamily="34" charset="0"/>
              </a:defRPr>
            </a:lvl3pPr>
            <a:lvl4pPr marL="1600200" indent="-228600">
              <a:spcBef>
                <a:spcPct val="20000"/>
              </a:spcBef>
              <a:buClr>
                <a:schemeClr val="hlink"/>
              </a:buClr>
              <a:buSzPct val="75000"/>
              <a:buFont typeface="Wingdings" pitchFamily="2" charset="2"/>
              <a:buChar char="¡"/>
              <a:defRPr sz="1600">
                <a:solidFill>
                  <a:schemeClr val="tx1"/>
                </a:solidFill>
                <a:latin typeface="Tahoma" pitchFamily="34" charset="0"/>
              </a:defRPr>
            </a:lvl4pPr>
            <a:lvl5pPr marL="2057400" indent="-228600">
              <a:spcBef>
                <a:spcPct val="20000"/>
              </a:spcBef>
              <a:buClr>
                <a:schemeClr val="accent1"/>
              </a:buClr>
              <a:buSzPct val="70000"/>
              <a:buFont typeface="Wingdings" pitchFamily="2" charset="2"/>
              <a:buChar char="n"/>
              <a:defRPr sz="1200">
                <a:solidFill>
                  <a:schemeClr val="tx1"/>
                </a:solidFill>
                <a:latin typeface="Tahoma" pitchFamily="34" charset="0"/>
              </a:defRPr>
            </a:lvl5pPr>
            <a:lvl6pPr marL="25146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6pPr>
            <a:lvl7pPr marL="29718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7pPr>
            <a:lvl8pPr marL="34290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8pPr>
            <a:lvl9pPr marL="38862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9pPr>
          </a:lstStyle>
          <a:p>
            <a:pPr algn="ctr">
              <a:lnSpc>
                <a:spcPct val="80000"/>
              </a:lnSpc>
              <a:buFont typeface="Wingdings" pitchFamily="2" charset="2"/>
              <a:buNone/>
            </a:pPr>
            <a:r>
              <a:rPr lang="en-US" altLang="zh-CN" sz="1200" b="1" dirty="0">
                <a:solidFill>
                  <a:schemeClr val="bg1"/>
                </a:solidFill>
                <a:ea typeface="宋体" pitchFamily="2" charset="-122"/>
              </a:rPr>
              <a:t>GPX</a:t>
            </a:r>
          </a:p>
          <a:p>
            <a:pPr algn="ctr">
              <a:lnSpc>
                <a:spcPct val="80000"/>
              </a:lnSpc>
              <a:buFont typeface="Wingdings" pitchFamily="2" charset="2"/>
              <a:buNone/>
            </a:pPr>
            <a:r>
              <a:rPr lang="en-US" altLang="zh-CN" sz="1200" b="1" dirty="0">
                <a:solidFill>
                  <a:schemeClr val="bg1"/>
                </a:solidFill>
                <a:ea typeface="宋体" pitchFamily="2" charset="-122"/>
              </a:rPr>
              <a:t>WGS84 Datum</a:t>
            </a:r>
          </a:p>
        </p:txBody>
      </p:sp>
      <p:sp>
        <p:nvSpPr>
          <p:cNvPr id="102408" name="Line 8"/>
          <p:cNvSpPr>
            <a:spLocks noChangeShapeType="1"/>
          </p:cNvSpPr>
          <p:nvPr/>
        </p:nvSpPr>
        <p:spPr bwMode="auto">
          <a:xfrm>
            <a:off x="4114800" y="2971800"/>
            <a:ext cx="0" cy="990600"/>
          </a:xfrm>
          <a:prstGeom prst="line">
            <a:avLst/>
          </a:prstGeom>
          <a:noFill/>
          <a:ln w="3810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409" name="Rectangle 9"/>
          <p:cNvSpPr>
            <a:spLocks noChangeArrowheads="1"/>
          </p:cNvSpPr>
          <p:nvPr/>
        </p:nvSpPr>
        <p:spPr bwMode="auto">
          <a:xfrm>
            <a:off x="3352800" y="5715000"/>
            <a:ext cx="1371600" cy="533400"/>
          </a:xfrm>
          <a:prstGeom prst="rect">
            <a:avLst/>
          </a:prstGeom>
          <a:solidFill>
            <a:schemeClr val="hlink"/>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marL="342900" indent="-342900">
              <a:spcAft>
                <a:spcPct val="50000"/>
              </a:spcAft>
              <a:buClr>
                <a:schemeClr val="accent1"/>
              </a:buClr>
              <a:buSzPct val="70000"/>
              <a:buFont typeface="Wingdings" pitchFamily="2" charset="2"/>
              <a:buChar char="n"/>
              <a:defRPr sz="2400">
                <a:solidFill>
                  <a:schemeClr val="tx1"/>
                </a:solidFill>
                <a:latin typeface="Tahoma" pitchFamily="34" charset="0"/>
              </a:defRPr>
            </a:lvl1pPr>
            <a:lvl2pPr marL="742950" indent="-28575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a:spcBef>
                <a:spcPct val="20000"/>
              </a:spcBef>
              <a:buClr>
                <a:schemeClr val="accent1"/>
              </a:buClr>
              <a:buSzPct val="70000"/>
              <a:buFont typeface="Wingdings" pitchFamily="2" charset="2"/>
              <a:buChar char="n"/>
              <a:defRPr>
                <a:solidFill>
                  <a:schemeClr val="tx1"/>
                </a:solidFill>
                <a:latin typeface="Tahoma" pitchFamily="34" charset="0"/>
              </a:defRPr>
            </a:lvl3pPr>
            <a:lvl4pPr marL="1600200" indent="-228600">
              <a:spcBef>
                <a:spcPct val="20000"/>
              </a:spcBef>
              <a:buClr>
                <a:schemeClr val="hlink"/>
              </a:buClr>
              <a:buSzPct val="75000"/>
              <a:buFont typeface="Wingdings" pitchFamily="2" charset="2"/>
              <a:buChar char="¡"/>
              <a:defRPr sz="1600">
                <a:solidFill>
                  <a:schemeClr val="tx1"/>
                </a:solidFill>
                <a:latin typeface="Tahoma" pitchFamily="34" charset="0"/>
              </a:defRPr>
            </a:lvl4pPr>
            <a:lvl5pPr marL="2057400" indent="-228600">
              <a:spcBef>
                <a:spcPct val="20000"/>
              </a:spcBef>
              <a:buClr>
                <a:schemeClr val="accent1"/>
              </a:buClr>
              <a:buSzPct val="70000"/>
              <a:buFont typeface="Wingdings" pitchFamily="2" charset="2"/>
              <a:buChar char="n"/>
              <a:defRPr sz="1200">
                <a:solidFill>
                  <a:schemeClr val="tx1"/>
                </a:solidFill>
                <a:latin typeface="Tahoma" pitchFamily="34" charset="0"/>
              </a:defRPr>
            </a:lvl5pPr>
            <a:lvl6pPr marL="25146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6pPr>
            <a:lvl7pPr marL="29718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7pPr>
            <a:lvl8pPr marL="34290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8pPr>
            <a:lvl9pPr marL="38862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9pPr>
          </a:lstStyle>
          <a:p>
            <a:pPr algn="ctr">
              <a:lnSpc>
                <a:spcPct val="80000"/>
              </a:lnSpc>
              <a:buFont typeface="Wingdings" pitchFamily="2" charset="2"/>
              <a:buNone/>
            </a:pPr>
            <a:r>
              <a:rPr lang="en-US" altLang="zh-CN" sz="1200" b="1" dirty="0">
                <a:solidFill>
                  <a:schemeClr val="bg1"/>
                </a:solidFill>
                <a:ea typeface="宋体" pitchFamily="2" charset="-122"/>
              </a:rPr>
              <a:t>Database</a:t>
            </a:r>
          </a:p>
        </p:txBody>
      </p:sp>
      <p:sp>
        <p:nvSpPr>
          <p:cNvPr id="102410" name="Line 10"/>
          <p:cNvSpPr>
            <a:spLocks noChangeShapeType="1"/>
          </p:cNvSpPr>
          <p:nvPr/>
        </p:nvSpPr>
        <p:spPr bwMode="auto">
          <a:xfrm>
            <a:off x="4114800" y="4648200"/>
            <a:ext cx="0" cy="990600"/>
          </a:xfrm>
          <a:prstGeom prst="line">
            <a:avLst/>
          </a:prstGeom>
          <a:noFill/>
          <a:ln w="38100">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412" name="Rectangle 12"/>
          <p:cNvSpPr>
            <a:spLocks noChangeArrowheads="1"/>
          </p:cNvSpPr>
          <p:nvPr/>
        </p:nvSpPr>
        <p:spPr bwMode="auto">
          <a:xfrm>
            <a:off x="838200" y="3284984"/>
            <a:ext cx="1371600" cy="228600"/>
          </a:xfrm>
          <a:prstGeom prst="rect">
            <a:avLst/>
          </a:prstGeom>
          <a:solidFill>
            <a:srgbClr val="99FF33"/>
          </a:solidFill>
          <a:ln w="19050">
            <a:miter lim="800000"/>
            <a:headEnd/>
            <a:tailEnd/>
          </a:ln>
          <a:effectLst/>
          <a:scene3d>
            <a:camera prst="legacyObliqueTopRight"/>
            <a:lightRig rig="legacyFlat3" dir="b"/>
          </a:scene3d>
          <a:sp3d extrusionH="430200" prstMaterial="legacyMatte">
            <a:bevelT w="13500" h="13500" prst="angle"/>
            <a:bevelB w="13500" h="13500" prst="angle"/>
            <a:extrusionClr>
              <a:srgbClr val="99FF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flatTx/>
          </a:bodyPr>
          <a:lstStyle>
            <a:lvl1pPr marL="342900" indent="-342900">
              <a:spcAft>
                <a:spcPct val="50000"/>
              </a:spcAft>
              <a:buClr>
                <a:schemeClr val="accent1"/>
              </a:buClr>
              <a:buSzPct val="70000"/>
              <a:buFont typeface="Wingdings" pitchFamily="2" charset="2"/>
              <a:buChar char="n"/>
              <a:defRPr sz="2400">
                <a:solidFill>
                  <a:schemeClr val="tx1"/>
                </a:solidFill>
                <a:latin typeface="Tahoma" pitchFamily="34" charset="0"/>
              </a:defRPr>
            </a:lvl1pPr>
            <a:lvl2pPr marL="742950" indent="-28575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a:spcBef>
                <a:spcPct val="20000"/>
              </a:spcBef>
              <a:buClr>
                <a:schemeClr val="accent1"/>
              </a:buClr>
              <a:buSzPct val="70000"/>
              <a:buFont typeface="Wingdings" pitchFamily="2" charset="2"/>
              <a:buChar char="n"/>
              <a:defRPr>
                <a:solidFill>
                  <a:schemeClr val="tx1"/>
                </a:solidFill>
                <a:latin typeface="Tahoma" pitchFamily="34" charset="0"/>
              </a:defRPr>
            </a:lvl3pPr>
            <a:lvl4pPr marL="1600200" indent="-228600">
              <a:spcBef>
                <a:spcPct val="20000"/>
              </a:spcBef>
              <a:buClr>
                <a:schemeClr val="hlink"/>
              </a:buClr>
              <a:buSzPct val="75000"/>
              <a:buFont typeface="Wingdings" pitchFamily="2" charset="2"/>
              <a:buChar char="¡"/>
              <a:defRPr sz="1600">
                <a:solidFill>
                  <a:schemeClr val="tx1"/>
                </a:solidFill>
                <a:latin typeface="Tahoma" pitchFamily="34" charset="0"/>
              </a:defRPr>
            </a:lvl4pPr>
            <a:lvl5pPr marL="2057400" indent="-228600">
              <a:spcBef>
                <a:spcPct val="20000"/>
              </a:spcBef>
              <a:buClr>
                <a:schemeClr val="accent1"/>
              </a:buClr>
              <a:buSzPct val="70000"/>
              <a:buFont typeface="Wingdings" pitchFamily="2" charset="2"/>
              <a:buChar char="n"/>
              <a:defRPr sz="1200">
                <a:solidFill>
                  <a:schemeClr val="tx1"/>
                </a:solidFill>
                <a:latin typeface="Tahoma" pitchFamily="34" charset="0"/>
              </a:defRPr>
            </a:lvl5pPr>
            <a:lvl6pPr marL="25146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6pPr>
            <a:lvl7pPr marL="29718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7pPr>
            <a:lvl8pPr marL="34290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8pPr>
            <a:lvl9pPr marL="38862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9pPr>
          </a:lstStyle>
          <a:p>
            <a:pPr algn="ctr">
              <a:lnSpc>
                <a:spcPct val="80000"/>
              </a:lnSpc>
              <a:buFont typeface="Wingdings" pitchFamily="2" charset="2"/>
              <a:buNone/>
            </a:pPr>
            <a:r>
              <a:rPr lang="en-US" altLang="zh-CN" sz="1000" b="1" dirty="0" smtClean="0">
                <a:latin typeface="Arial"/>
                <a:ea typeface="宋体" pitchFamily="2" charset="-122"/>
              </a:rPr>
              <a:t>Field papers</a:t>
            </a:r>
            <a:endParaRPr lang="en-US" altLang="zh-CN" sz="1000" b="1" dirty="0">
              <a:ea typeface="宋体" pitchFamily="2" charset="-122"/>
            </a:endParaRPr>
          </a:p>
        </p:txBody>
      </p:sp>
      <p:pic>
        <p:nvPicPr>
          <p:cNvPr id="1024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068638"/>
            <a:ext cx="2501900" cy="1943100"/>
          </a:xfrm>
          <a:prstGeom prst="rect">
            <a:avLst/>
          </a:prstGeom>
          <a:noFill/>
          <a:ln w="19050">
            <a:solidFill>
              <a:srgbClr val="C0C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b="1640"/>
          <a:stretch>
            <a:fillRect/>
          </a:stretch>
        </p:blipFill>
        <p:spPr bwMode="auto">
          <a:xfrm>
            <a:off x="838200" y="1925638"/>
            <a:ext cx="1476375" cy="11430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41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28"/>
            <a:ext cx="9144000" cy="683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Rechteck 3"/>
          <p:cNvSpPr/>
          <p:nvPr/>
        </p:nvSpPr>
        <p:spPr>
          <a:xfrm>
            <a:off x="5364088" y="1268760"/>
            <a:ext cx="3474028" cy="369332"/>
          </a:xfrm>
          <a:prstGeom prst="rect">
            <a:avLst/>
          </a:prstGeom>
        </p:spPr>
        <p:txBody>
          <a:bodyPr wrap="none">
            <a:spAutoFit/>
          </a:bodyPr>
          <a:lstStyle/>
          <a:p>
            <a:r>
              <a:rPr lang="de-DE" dirty="0" smtClean="0"/>
              <a:t>http://fieldpapers.org/?locale=en</a:t>
            </a:r>
            <a:endParaRPr lang="de-DE" dirty="0"/>
          </a:p>
        </p:txBody>
      </p:sp>
    </p:spTree>
    <p:extLst>
      <p:ext uri="{BB962C8B-B14F-4D97-AF65-F5344CB8AC3E}">
        <p14:creationId xmlns:p14="http://schemas.microsoft.com/office/powerpoint/2010/main" val="1634703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altLang="de-DE" dirty="0"/>
              <a:t>After Data </a:t>
            </a:r>
            <a:r>
              <a:rPr lang="de-DE" altLang="de-DE" dirty="0" err="1" smtClean="0"/>
              <a:t>upload</a:t>
            </a:r>
            <a:r>
              <a:rPr lang="de-DE" altLang="de-DE" dirty="0" smtClean="0"/>
              <a:t>: Feature </a:t>
            </a:r>
            <a:r>
              <a:rPr lang="de-DE" altLang="de-DE" dirty="0" err="1"/>
              <a:t>Creation</a:t>
            </a:r>
            <a:endParaRPr lang="de-DE" altLang="de-DE" dirty="0"/>
          </a:p>
        </p:txBody>
      </p:sp>
      <p:sp>
        <p:nvSpPr>
          <p:cNvPr id="103427" name="Rectangle 3"/>
          <p:cNvSpPr>
            <a:spLocks noGrp="1" noChangeArrowheads="1"/>
          </p:cNvSpPr>
          <p:nvPr>
            <p:ph idx="1"/>
          </p:nvPr>
        </p:nvSpPr>
        <p:spPr/>
        <p:txBody>
          <a:bodyPr/>
          <a:lstStyle/>
          <a:p>
            <a:endParaRPr lang="de-DE" altLang="de-DE"/>
          </a:p>
        </p:txBody>
      </p:sp>
      <p:pic>
        <p:nvPicPr>
          <p:cNvPr id="103428" name="Picture 4"/>
          <p:cNvPicPr>
            <a:picLocks noChangeAspect="1" noChangeArrowheads="1"/>
          </p:cNvPicPr>
          <p:nvPr/>
        </p:nvPicPr>
        <p:blipFill>
          <a:blip r:embed="rId2">
            <a:extLst>
              <a:ext uri="{28A0092B-C50C-407E-A947-70E740481C1C}">
                <a14:useLocalDpi xmlns:a14="http://schemas.microsoft.com/office/drawing/2010/main" val="0"/>
              </a:ext>
            </a:extLst>
          </a:blip>
          <a:srcRect t="1718" r="1529"/>
          <a:stretch>
            <a:fillRect/>
          </a:stretch>
        </p:blipFill>
        <p:spPr bwMode="auto">
          <a:xfrm>
            <a:off x="755650" y="2708275"/>
            <a:ext cx="3317875" cy="2519363"/>
          </a:xfrm>
          <a:prstGeom prst="rect">
            <a:avLst/>
          </a:prstGeom>
          <a:noFill/>
          <a:ln w="19050">
            <a:solidFill>
              <a:srgbClr val="C0C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2800350"/>
            <a:ext cx="3319462" cy="2536825"/>
          </a:xfrm>
          <a:prstGeom prst="rect">
            <a:avLst/>
          </a:prstGeom>
          <a:noFill/>
          <a:ln w="19050">
            <a:solidFill>
              <a:srgbClr val="C0C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0" name="AutoShape 6"/>
          <p:cNvSpPr>
            <a:spLocks noChangeArrowheads="1"/>
          </p:cNvSpPr>
          <p:nvPr/>
        </p:nvSpPr>
        <p:spPr bwMode="auto">
          <a:xfrm>
            <a:off x="4500563" y="3644900"/>
            <a:ext cx="576262" cy="647700"/>
          </a:xfrm>
          <a:prstGeom prst="rightArrow">
            <a:avLst>
              <a:gd name="adj1" fmla="val 50000"/>
              <a:gd name="adj2" fmla="val 25000"/>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a:t>The Data Model</a:t>
            </a:r>
            <a:endParaRPr lang="de-DE" dirty="0"/>
          </a:p>
        </p:txBody>
      </p:sp>
    </p:spTree>
    <p:extLst>
      <p:ext uri="{BB962C8B-B14F-4D97-AF65-F5344CB8AC3E}">
        <p14:creationId xmlns:p14="http://schemas.microsoft.com/office/powerpoint/2010/main" val="3457363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Lesson</a:t>
            </a:r>
            <a:r>
              <a:rPr lang="de-DE" dirty="0" smtClean="0"/>
              <a:t> </a:t>
            </a:r>
            <a:r>
              <a:rPr lang="de-DE" dirty="0" err="1" smtClean="0"/>
              <a:t>to</a:t>
            </a:r>
            <a:r>
              <a:rPr lang="de-DE" dirty="0" smtClean="0"/>
              <a:t> </a:t>
            </a:r>
            <a:r>
              <a:rPr lang="de-DE" dirty="0" err="1" smtClean="0"/>
              <a:t>learn</a:t>
            </a:r>
            <a:endParaRPr lang="de-DE" dirty="0"/>
          </a:p>
        </p:txBody>
      </p:sp>
      <p:sp>
        <p:nvSpPr>
          <p:cNvPr id="5" name="Inhaltsplatzhalter 4"/>
          <p:cNvSpPr>
            <a:spLocks noGrp="1"/>
          </p:cNvSpPr>
          <p:nvPr>
            <p:ph idx="1"/>
          </p:nvPr>
        </p:nvSpPr>
        <p:spPr>
          <a:xfrm>
            <a:off x="539750" y="2355539"/>
            <a:ext cx="5256386" cy="4385829"/>
          </a:xfrm>
        </p:spPr>
        <p:txBody>
          <a:bodyPr/>
          <a:lstStyle/>
          <a:p>
            <a:r>
              <a:rPr lang="en-US" dirty="0" smtClean="0"/>
              <a:t>"The </a:t>
            </a:r>
            <a:r>
              <a:rPr lang="en-US" dirty="0"/>
              <a:t>importance of this cannot be over estimated. We use the </a:t>
            </a:r>
            <a:r>
              <a:rPr lang="en-US" sz="2000" b="1" dirty="0" smtClean="0"/>
              <a:t>IETF</a:t>
            </a:r>
            <a:r>
              <a:rPr lang="en-US" dirty="0" smtClean="0"/>
              <a:t> mantra – '</a:t>
            </a:r>
            <a:r>
              <a:rPr lang="en-US" sz="2400" b="1" dirty="0" smtClean="0"/>
              <a:t>rough </a:t>
            </a:r>
            <a:r>
              <a:rPr lang="en-US" sz="2400" b="1" dirty="0"/>
              <a:t>consensus and running </a:t>
            </a:r>
            <a:r>
              <a:rPr lang="en-US" sz="2400" b="1" dirty="0" smtClean="0"/>
              <a:t>code</a:t>
            </a:r>
            <a:r>
              <a:rPr lang="en-US" dirty="0" smtClean="0"/>
              <a:t>'. </a:t>
            </a:r>
            <a:br>
              <a:rPr lang="en-US" dirty="0" smtClean="0"/>
            </a:br>
            <a:r>
              <a:rPr lang="en-US" dirty="0" smtClean="0"/>
              <a:t/>
            </a:r>
            <a:br>
              <a:rPr lang="en-US" dirty="0" smtClean="0"/>
            </a:br>
            <a:r>
              <a:rPr lang="en-US" dirty="0" smtClean="0"/>
              <a:t>Too </a:t>
            </a:r>
            <a:r>
              <a:rPr lang="en-US" dirty="0"/>
              <a:t>many specifications are written </a:t>
            </a:r>
            <a:r>
              <a:rPr lang="en-US" dirty="0" smtClean="0"/>
              <a:t>in advance </a:t>
            </a:r>
            <a:r>
              <a:rPr lang="en-US" dirty="0"/>
              <a:t>of implementations and many turn out to be too complex, both for implementers </a:t>
            </a:r>
            <a:r>
              <a:rPr lang="en-US" dirty="0" smtClean="0"/>
              <a:t>and the </a:t>
            </a:r>
            <a:r>
              <a:rPr lang="en-US" dirty="0"/>
              <a:t>community. The full range of software must include authoring tools, editors, validators</a:t>
            </a:r>
            <a:r>
              <a:rPr lang="en-US" dirty="0" smtClean="0"/>
              <a:t>, in-memory </a:t>
            </a:r>
            <a:r>
              <a:rPr lang="en-US" dirty="0"/>
              <a:t>data models, renderers, and conversion to and from legacy</a:t>
            </a:r>
            <a:r>
              <a:rPr lang="en-US" dirty="0" smtClean="0"/>
              <a:t>."</a:t>
            </a:r>
            <a:endParaRPr lang="de-DE" dirty="0"/>
          </a:p>
        </p:txBody>
      </p:sp>
      <p:sp>
        <p:nvSpPr>
          <p:cNvPr id="6" name="Rechteck 5"/>
          <p:cNvSpPr/>
          <p:nvPr/>
        </p:nvSpPr>
        <p:spPr>
          <a:xfrm>
            <a:off x="859455" y="6031881"/>
            <a:ext cx="8306587" cy="523220"/>
          </a:xfrm>
          <a:prstGeom prst="rect">
            <a:avLst/>
          </a:prstGeom>
        </p:spPr>
        <p:txBody>
          <a:bodyPr wrap="square">
            <a:spAutoFit/>
          </a:bodyPr>
          <a:lstStyle/>
          <a:p>
            <a:r>
              <a:rPr lang="en-US" sz="1400" dirty="0" smtClean="0"/>
              <a:t>[1] Peter Murray-Rust (</a:t>
            </a:r>
            <a:r>
              <a:rPr lang="en-US" sz="1400" dirty="0" err="1" smtClean="0"/>
              <a:t>n.d.</a:t>
            </a:r>
            <a:r>
              <a:rPr lang="en-US" sz="1400" dirty="0" smtClean="0"/>
              <a:t>): </a:t>
            </a:r>
            <a:r>
              <a:rPr lang="en-US" sz="1400" dirty="0"/>
              <a:t>Data-driven science - a scientist's view. </a:t>
            </a:r>
            <a:r>
              <a:rPr lang="de-DE" sz="1400" dirty="0"/>
              <a:t>http://www.ibrarian.net</a:t>
            </a:r>
            <a:r>
              <a:rPr lang="de-DE" sz="1400" dirty="0" smtClean="0"/>
              <a:t>/-navon/paper/-Data_driven_science</a:t>
            </a:r>
            <a:r>
              <a:rPr lang="de-DE" sz="1400" dirty="0"/>
              <a:t>___</a:t>
            </a:r>
            <a:r>
              <a:rPr lang="de-DE" sz="1400" dirty="0" smtClean="0"/>
              <a:t>a_scientist_s_view.pdf?paperid=9300672</a:t>
            </a:r>
            <a:r>
              <a:rPr lang="de-DE" sz="1400" dirty="0"/>
              <a:t> [2017-10-05]</a:t>
            </a:r>
          </a:p>
        </p:txBody>
      </p:sp>
      <p:sp>
        <p:nvSpPr>
          <p:cNvPr id="7" name="Rechteck 6"/>
          <p:cNvSpPr/>
          <p:nvPr/>
        </p:nvSpPr>
        <p:spPr>
          <a:xfrm>
            <a:off x="5902858" y="4558061"/>
            <a:ext cx="3408096" cy="923330"/>
          </a:xfrm>
          <a:prstGeom prst="rect">
            <a:avLst/>
          </a:prstGeom>
        </p:spPr>
        <p:txBody>
          <a:bodyPr wrap="square">
            <a:spAutoFit/>
          </a:bodyPr>
          <a:lstStyle/>
          <a:p>
            <a:r>
              <a:rPr lang="de-DE" dirty="0" smtClean="0"/>
              <a:t>Peter Murray-Rust, </a:t>
            </a:r>
            <a:r>
              <a:rPr lang="en-US" dirty="0"/>
              <a:t>Open access and open data activist, University of </a:t>
            </a:r>
            <a:r>
              <a:rPr lang="en-US" dirty="0" smtClean="0"/>
              <a:t>Cambridge</a:t>
            </a:r>
            <a:endParaRPr lang="en-US" dirty="0"/>
          </a:p>
        </p:txBody>
      </p:sp>
      <p:pic>
        <p:nvPicPr>
          <p:cNvPr id="8" name="Picture 2" descr="P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868" y="2381915"/>
            <a:ext cx="1362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1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de-DE" dirty="0"/>
              <a:t>Basic </a:t>
            </a:r>
            <a:r>
              <a:rPr lang="en-US" altLang="de-DE" dirty="0" smtClean="0"/>
              <a:t>OSM Objects </a:t>
            </a:r>
            <a:r>
              <a:rPr lang="en-US" altLang="de-DE" dirty="0"/>
              <a:t>Types</a:t>
            </a:r>
            <a:endParaRPr lang="de-DE" altLang="de-DE" dirty="0"/>
          </a:p>
        </p:txBody>
      </p:sp>
      <p:sp>
        <p:nvSpPr>
          <p:cNvPr id="36867" name="Rectangle 3"/>
          <p:cNvSpPr>
            <a:spLocks noGrp="1" noChangeArrowheads="1"/>
          </p:cNvSpPr>
          <p:nvPr>
            <p:ph idx="1"/>
          </p:nvPr>
        </p:nvSpPr>
        <p:spPr>
          <a:xfrm>
            <a:off x="539750" y="1341438"/>
            <a:ext cx="5761038" cy="4824412"/>
          </a:xfrm>
        </p:spPr>
        <p:txBody>
          <a:bodyPr/>
          <a:lstStyle/>
          <a:p>
            <a:pPr>
              <a:lnSpc>
                <a:spcPct val="90000"/>
              </a:lnSpc>
            </a:pPr>
            <a:r>
              <a:rPr lang="en-US" altLang="de-DE" sz="2000" b="1" dirty="0"/>
              <a:t>“The simplest solution which could work</a:t>
            </a:r>
            <a:r>
              <a:rPr lang="en-US" altLang="de-DE" sz="2000" b="1" dirty="0" smtClean="0"/>
              <a:t>!”</a:t>
            </a:r>
          </a:p>
          <a:p>
            <a:pPr lvl="1">
              <a:lnSpc>
                <a:spcPct val="90000"/>
              </a:lnSpc>
            </a:pPr>
            <a:r>
              <a:rPr lang="en-US" altLang="de-DE" sz="2000" dirty="0"/>
              <a:t>For Geospatial Community: </a:t>
            </a:r>
            <a:r>
              <a:rPr lang="en-US" altLang="de-DE" sz="2000" dirty="0" smtClean="0"/>
              <a:t>Quite uncommon </a:t>
            </a:r>
            <a:r>
              <a:rPr lang="en-US" altLang="de-DE" sz="2000" dirty="0"/>
              <a:t>data model, not fitting to </a:t>
            </a:r>
            <a:r>
              <a:rPr lang="en-US" altLang="de-DE" sz="2000" dirty="0" smtClean="0"/>
              <a:t>international standards</a:t>
            </a:r>
            <a:r>
              <a:rPr lang="en-US" altLang="de-DE" sz="2000" dirty="0"/>
              <a:t>.</a:t>
            </a:r>
          </a:p>
          <a:p>
            <a:pPr>
              <a:lnSpc>
                <a:spcPct val="90000"/>
              </a:lnSpc>
            </a:pPr>
            <a:endParaRPr lang="en-US" altLang="de-DE" sz="2000" b="1" dirty="0" smtClean="0"/>
          </a:p>
          <a:p>
            <a:pPr>
              <a:lnSpc>
                <a:spcPct val="90000"/>
              </a:lnSpc>
            </a:pPr>
            <a:endParaRPr lang="en-US" altLang="de-DE" sz="2000" b="1" dirty="0"/>
          </a:p>
          <a:p>
            <a:pPr>
              <a:lnSpc>
                <a:spcPct val="90000"/>
              </a:lnSpc>
            </a:pPr>
            <a:r>
              <a:rPr lang="en-US" altLang="de-DE" sz="2000" b="1" dirty="0" smtClean="0"/>
              <a:t>XML-based objects</a:t>
            </a:r>
            <a:endParaRPr lang="en-US" altLang="de-DE" b="1" dirty="0" smtClean="0"/>
          </a:p>
          <a:p>
            <a:pPr>
              <a:lnSpc>
                <a:spcPct val="90000"/>
              </a:lnSpc>
            </a:pPr>
            <a:endParaRPr lang="en-US" altLang="de-DE" dirty="0"/>
          </a:p>
          <a:p>
            <a:pPr lvl="1" indent="-342900">
              <a:lnSpc>
                <a:spcPct val="90000"/>
              </a:lnSpc>
              <a:buFont typeface="+mj-lt"/>
              <a:buAutoNum type="arabicPeriod"/>
            </a:pPr>
            <a:r>
              <a:rPr lang="en-US" altLang="de-DE" dirty="0" smtClean="0"/>
              <a:t>Nodes </a:t>
            </a:r>
            <a:r>
              <a:rPr lang="en-US" altLang="de-DE" dirty="0"/>
              <a:t>(point objects)</a:t>
            </a:r>
          </a:p>
          <a:p>
            <a:pPr lvl="1" indent="-342900">
              <a:lnSpc>
                <a:spcPct val="90000"/>
              </a:lnSpc>
              <a:buFont typeface="+mj-lt"/>
              <a:buAutoNum type="arabicPeriod"/>
            </a:pPr>
            <a:r>
              <a:rPr lang="en-US" altLang="de-DE" dirty="0"/>
              <a:t>Ways (</a:t>
            </a:r>
            <a:r>
              <a:rPr lang="en-US" altLang="de-DE" dirty="0" err="1"/>
              <a:t>linestrings</a:t>
            </a:r>
            <a:r>
              <a:rPr lang="en-US" altLang="de-DE" dirty="0"/>
              <a:t>, linear rings, used for polygons as well)</a:t>
            </a:r>
          </a:p>
          <a:p>
            <a:pPr lvl="1" indent="-342900">
              <a:lnSpc>
                <a:spcPct val="90000"/>
              </a:lnSpc>
              <a:buFont typeface="+mj-lt"/>
              <a:buAutoNum type="arabicPeriod"/>
            </a:pPr>
            <a:r>
              <a:rPr lang="en-US" altLang="de-DE" dirty="0"/>
              <a:t>Relations (compound objects)</a:t>
            </a:r>
          </a:p>
          <a:p>
            <a:pPr>
              <a:lnSpc>
                <a:spcPct val="90000"/>
              </a:lnSpc>
            </a:pPr>
            <a:endParaRPr lang="en-US" altLang="de-DE" dirty="0"/>
          </a:p>
          <a:p>
            <a:pPr>
              <a:lnSpc>
                <a:spcPct val="90000"/>
              </a:lnSpc>
            </a:pPr>
            <a:endParaRPr lang="de-DE" altLang="de-DE" dirty="0"/>
          </a:p>
        </p:txBody>
      </p:sp>
      <p:sp>
        <p:nvSpPr>
          <p:cNvPr id="36868" name="AutoShape 4"/>
          <p:cNvSpPr>
            <a:spLocks/>
          </p:cNvSpPr>
          <p:nvPr/>
        </p:nvSpPr>
        <p:spPr bwMode="auto">
          <a:xfrm>
            <a:off x="7956550" y="3487439"/>
            <a:ext cx="215900" cy="1871663"/>
          </a:xfrm>
          <a:prstGeom prst="rightBrace">
            <a:avLst>
              <a:gd name="adj1" fmla="val 72243"/>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6869" name="AutoShape 5"/>
          <p:cNvSpPr>
            <a:spLocks/>
          </p:cNvSpPr>
          <p:nvPr/>
        </p:nvSpPr>
        <p:spPr bwMode="auto">
          <a:xfrm>
            <a:off x="6588125" y="3487439"/>
            <a:ext cx="360363" cy="2376488"/>
          </a:xfrm>
          <a:prstGeom prst="rightBrace">
            <a:avLst>
              <a:gd name="adj1" fmla="val 5495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6870" name="Text Box 6"/>
          <p:cNvSpPr txBox="1">
            <a:spLocks noChangeArrowheads="1"/>
          </p:cNvSpPr>
          <p:nvPr/>
        </p:nvSpPr>
        <p:spPr bwMode="auto">
          <a:xfrm>
            <a:off x="7143750" y="3435052"/>
            <a:ext cx="1543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Geomtetrical </a:t>
            </a:r>
            <a:br>
              <a:rPr lang="de-DE" altLang="de-DE"/>
            </a:br>
            <a:r>
              <a:rPr lang="de-DE" altLang="de-DE"/>
              <a:t>Objects</a:t>
            </a:r>
          </a:p>
        </p:txBody>
      </p:sp>
      <p:sp>
        <p:nvSpPr>
          <p:cNvPr id="36871" name="Text Box 7"/>
          <p:cNvSpPr txBox="1">
            <a:spLocks noChangeArrowheads="1"/>
          </p:cNvSpPr>
          <p:nvPr/>
        </p:nvSpPr>
        <p:spPr bwMode="auto">
          <a:xfrm>
            <a:off x="7235825" y="6230639"/>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Features</a:t>
            </a:r>
          </a:p>
        </p:txBody>
      </p:sp>
      <p:sp>
        <p:nvSpPr>
          <p:cNvPr id="36872" name="Text Box 8"/>
          <p:cNvSpPr txBox="1">
            <a:spLocks noChangeArrowheads="1"/>
          </p:cNvSpPr>
          <p:nvPr/>
        </p:nvSpPr>
        <p:spPr bwMode="auto">
          <a:xfrm>
            <a:off x="7235825" y="4351039"/>
            <a:ext cx="6921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a:t>
            </a:r>
          </a:p>
          <a:p>
            <a:endParaRPr lang="de-DE" altLang="de-DE"/>
          </a:p>
          <a:p>
            <a:r>
              <a:rPr lang="de-DE" altLang="de-DE"/>
              <a:t>Tags</a:t>
            </a:r>
            <a:br>
              <a:rPr lang="de-DE" altLang="de-DE"/>
            </a:br>
            <a:endParaRPr lang="de-DE" altLang="de-DE"/>
          </a:p>
          <a:p>
            <a:r>
              <a:rPr lang="de-DE" altLang="de-DE"/>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Lesson</a:t>
            </a:r>
            <a:r>
              <a:rPr lang="de-DE" dirty="0"/>
              <a:t> </a:t>
            </a:r>
            <a:r>
              <a:rPr lang="de-DE" dirty="0" err="1"/>
              <a:t>to</a:t>
            </a:r>
            <a:r>
              <a:rPr lang="de-DE" dirty="0"/>
              <a:t> </a:t>
            </a:r>
            <a:r>
              <a:rPr lang="de-DE" dirty="0" err="1"/>
              <a:t>learn</a:t>
            </a:r>
            <a:endParaRPr lang="de-DE" dirty="0"/>
          </a:p>
        </p:txBody>
      </p:sp>
      <p:sp>
        <p:nvSpPr>
          <p:cNvPr id="3" name="Inhaltsplatzhalter 2"/>
          <p:cNvSpPr>
            <a:spLocks noGrp="1"/>
          </p:cNvSpPr>
          <p:nvPr>
            <p:ph idx="1"/>
          </p:nvPr>
        </p:nvSpPr>
        <p:spPr/>
        <p:txBody>
          <a:bodyPr/>
          <a:lstStyle/>
          <a:p>
            <a:r>
              <a:rPr lang="de-DE" dirty="0" smtClean="0"/>
              <a:t>Keep </a:t>
            </a:r>
            <a:r>
              <a:rPr lang="de-DE" dirty="0" err="1" smtClean="0"/>
              <a:t>your</a:t>
            </a:r>
            <a:r>
              <a:rPr lang="de-DE" dirty="0" smtClean="0"/>
              <a:t> </a:t>
            </a:r>
            <a:r>
              <a:rPr lang="de-DE" dirty="0" err="1" smtClean="0"/>
              <a:t>data</a:t>
            </a:r>
            <a:r>
              <a:rPr lang="de-DE" dirty="0" smtClean="0"/>
              <a:t> </a:t>
            </a:r>
            <a:r>
              <a:rPr lang="de-DE" dirty="0" err="1" smtClean="0"/>
              <a:t>model</a:t>
            </a:r>
            <a:r>
              <a:rPr lang="de-DE" dirty="0" smtClean="0"/>
              <a:t> simple.</a:t>
            </a:r>
          </a:p>
          <a:p>
            <a:endParaRPr lang="de-DE" dirty="0"/>
          </a:p>
          <a:p>
            <a:r>
              <a:rPr lang="de-DE" dirty="0" err="1" smtClean="0"/>
              <a:t>Integrate</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properties</a:t>
            </a:r>
            <a:r>
              <a:rPr lang="de-DE" dirty="0" smtClean="0"/>
              <a:t>:</a:t>
            </a:r>
          </a:p>
          <a:p>
            <a:pPr lvl="1">
              <a:buFont typeface="+mj-lt"/>
              <a:buAutoNum type="arabicPeriod"/>
            </a:pPr>
            <a:r>
              <a:rPr lang="de-DE" dirty="0" smtClean="0"/>
              <a:t>Unique </a:t>
            </a:r>
            <a:r>
              <a:rPr lang="de-DE" dirty="0" err="1" smtClean="0"/>
              <a:t>Id</a:t>
            </a:r>
            <a:r>
              <a:rPr lang="de-DE" dirty="0" smtClean="0"/>
              <a:t> (in </a:t>
            </a:r>
            <a:r>
              <a:rPr lang="de-DE" dirty="0" err="1" smtClean="0"/>
              <a:t>the</a:t>
            </a:r>
            <a:r>
              <a:rPr lang="de-DE" dirty="0" smtClean="0"/>
              <a:t> sense </a:t>
            </a:r>
            <a:r>
              <a:rPr lang="de-DE" dirty="0" err="1" smtClean="0"/>
              <a:t>of</a:t>
            </a:r>
            <a:r>
              <a:rPr lang="de-DE" dirty="0" smtClean="0"/>
              <a:t> a </a:t>
            </a:r>
            <a:r>
              <a:rPr lang="de-DE" dirty="0" err="1" smtClean="0"/>
              <a:t>primary</a:t>
            </a:r>
            <a:r>
              <a:rPr lang="de-DE" dirty="0" smtClean="0"/>
              <a:t> </a:t>
            </a:r>
            <a:r>
              <a:rPr lang="de-DE" dirty="0" err="1" smtClean="0"/>
              <a:t>key</a:t>
            </a:r>
            <a:r>
              <a:rPr lang="de-DE" dirty="0" smtClean="0"/>
              <a:t> in </a:t>
            </a:r>
            <a:r>
              <a:rPr lang="de-DE" dirty="0" err="1" smtClean="0"/>
              <a:t>databse</a:t>
            </a:r>
            <a:r>
              <a:rPr lang="de-DE" dirty="0" smtClean="0"/>
              <a:t> </a:t>
            </a:r>
            <a:r>
              <a:rPr lang="de-DE" dirty="0" err="1" smtClean="0"/>
              <a:t>technology</a:t>
            </a:r>
            <a:r>
              <a:rPr lang="de-DE" dirty="0" smtClean="0"/>
              <a:t>)</a:t>
            </a:r>
          </a:p>
          <a:p>
            <a:pPr lvl="1">
              <a:buFont typeface="+mj-lt"/>
              <a:buAutoNum type="arabicPeriod"/>
            </a:pPr>
            <a:r>
              <a:rPr lang="de-DE" dirty="0" err="1" smtClean="0"/>
              <a:t>Timestamp</a:t>
            </a:r>
            <a:endParaRPr lang="de-DE" dirty="0" smtClean="0"/>
          </a:p>
          <a:p>
            <a:pPr lvl="1">
              <a:buFont typeface="+mj-lt"/>
              <a:buAutoNum type="arabicPeriod"/>
            </a:pPr>
            <a:r>
              <a:rPr lang="de-DE" dirty="0" smtClean="0"/>
              <a:t>Version </a:t>
            </a:r>
            <a:r>
              <a:rPr lang="de-DE" dirty="0" err="1" smtClean="0"/>
              <a:t>number</a:t>
            </a:r>
            <a:r>
              <a:rPr lang="de-DE" dirty="0" smtClean="0"/>
              <a:t>, </a:t>
            </a:r>
            <a:r>
              <a:rPr lang="de-DE" dirty="0" err="1" smtClean="0"/>
              <a:t>to</a:t>
            </a:r>
            <a:r>
              <a:rPr lang="de-DE" dirty="0" smtClean="0"/>
              <a:t> </a:t>
            </a:r>
            <a:r>
              <a:rPr lang="de-DE" dirty="0" err="1" smtClean="0"/>
              <a:t>be</a:t>
            </a:r>
            <a:r>
              <a:rPr lang="de-DE" dirty="0" smtClean="0"/>
              <a:t> </a:t>
            </a:r>
            <a:r>
              <a:rPr lang="de-DE" dirty="0" err="1" smtClean="0"/>
              <a:t>incremented</a:t>
            </a:r>
            <a:r>
              <a:rPr lang="de-DE" dirty="0" smtClean="0"/>
              <a:t> </a:t>
            </a:r>
            <a:r>
              <a:rPr lang="de-DE" dirty="0" err="1" smtClean="0"/>
              <a:t>with</a:t>
            </a:r>
            <a:r>
              <a:rPr lang="de-DE" dirty="0" smtClean="0"/>
              <a:t> </a:t>
            </a:r>
            <a:r>
              <a:rPr lang="de-DE" dirty="0" err="1" smtClean="0"/>
              <a:t>each</a:t>
            </a:r>
            <a:r>
              <a:rPr lang="de-DE" dirty="0" smtClean="0"/>
              <a:t> update</a:t>
            </a:r>
          </a:p>
          <a:p>
            <a:endParaRPr lang="de-DE" dirty="0"/>
          </a:p>
          <a:p>
            <a:r>
              <a:rPr lang="de-DE" dirty="0" smtClean="0"/>
              <a:t>Keep </a:t>
            </a:r>
            <a:r>
              <a:rPr lang="de-DE" dirty="0" err="1" smtClean="0"/>
              <a:t>previous</a:t>
            </a:r>
            <a:r>
              <a:rPr lang="de-DE" dirty="0" smtClean="0"/>
              <a:t> </a:t>
            </a:r>
            <a:r>
              <a:rPr lang="de-DE" dirty="0" err="1" smtClean="0"/>
              <a:t>versions</a:t>
            </a:r>
            <a:r>
              <a:rPr lang="de-DE" dirty="0" smtClean="0"/>
              <a:t> in </a:t>
            </a:r>
            <a:r>
              <a:rPr lang="de-DE" dirty="0" err="1" smtClean="0"/>
              <a:t>your</a:t>
            </a:r>
            <a:r>
              <a:rPr lang="de-DE" dirty="0" smtClean="0"/>
              <a:t> </a:t>
            </a:r>
            <a:r>
              <a:rPr lang="de-DE" dirty="0" err="1" smtClean="0"/>
              <a:t>database</a:t>
            </a:r>
            <a:endParaRPr lang="de-DE" dirty="0"/>
          </a:p>
        </p:txBody>
      </p:sp>
    </p:spTree>
    <p:extLst>
      <p:ext uri="{BB962C8B-B14F-4D97-AF65-F5344CB8AC3E}">
        <p14:creationId xmlns:p14="http://schemas.microsoft.com/office/powerpoint/2010/main" val="228127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Data </a:t>
            </a:r>
            <a:r>
              <a:rPr lang="de-DE" dirty="0" err="1" smtClean="0"/>
              <a:t>Types</a:t>
            </a:r>
            <a:r>
              <a:rPr lang="de-DE" dirty="0" smtClean="0"/>
              <a:t>: </a:t>
            </a:r>
            <a:r>
              <a:rPr lang="de-DE" dirty="0" err="1" smtClean="0"/>
              <a:t>Overview</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0888"/>
            <a:ext cx="27432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764704"/>
            <a:ext cx="40386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971600" y="6084004"/>
            <a:ext cx="2005677" cy="369332"/>
          </a:xfrm>
          <a:prstGeom prst="rect">
            <a:avLst/>
          </a:prstGeom>
          <a:noFill/>
        </p:spPr>
        <p:txBody>
          <a:bodyPr wrap="none" rtlCol="0">
            <a:spAutoFit/>
          </a:bodyPr>
          <a:lstStyle/>
          <a:p>
            <a:r>
              <a:rPr lang="de-DE" dirty="0" smtClean="0"/>
              <a:t>Abstract </a:t>
            </a:r>
            <a:r>
              <a:rPr lang="de-DE" dirty="0" err="1" smtClean="0"/>
              <a:t>overview</a:t>
            </a:r>
            <a:endParaRPr lang="de-DE" dirty="0"/>
          </a:p>
        </p:txBody>
      </p:sp>
      <p:sp>
        <p:nvSpPr>
          <p:cNvPr id="7" name="Textfeld 6"/>
          <p:cNvSpPr txBox="1"/>
          <p:nvPr/>
        </p:nvSpPr>
        <p:spPr>
          <a:xfrm>
            <a:off x="5148064" y="6084004"/>
            <a:ext cx="2146806" cy="369332"/>
          </a:xfrm>
          <a:prstGeom prst="rect">
            <a:avLst/>
          </a:prstGeom>
          <a:noFill/>
        </p:spPr>
        <p:txBody>
          <a:bodyPr wrap="none" rtlCol="0">
            <a:spAutoFit/>
          </a:bodyPr>
          <a:lstStyle/>
          <a:p>
            <a:r>
              <a:rPr lang="de-DE" dirty="0" err="1" smtClean="0"/>
              <a:t>Overview</a:t>
            </a:r>
            <a:r>
              <a:rPr lang="de-DE" dirty="0" smtClean="0"/>
              <a:t>, </a:t>
            </a:r>
            <a:r>
              <a:rPr lang="de-DE" dirty="0" err="1" smtClean="0"/>
              <a:t>unfolded</a:t>
            </a:r>
            <a:endParaRPr lang="de-DE" dirty="0"/>
          </a:p>
        </p:txBody>
      </p:sp>
      <p:sp>
        <p:nvSpPr>
          <p:cNvPr id="8" name="Pfeil nach rechts 7"/>
          <p:cNvSpPr/>
          <p:nvPr/>
        </p:nvSpPr>
        <p:spPr bwMode="auto">
          <a:xfrm>
            <a:off x="3851920" y="3621038"/>
            <a:ext cx="432048" cy="384026"/>
          </a:xfrm>
          <a:prstGeom prst="rightArrow">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4103907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Rechteck 3"/>
          <p:cNvSpPr/>
          <p:nvPr/>
        </p:nvSpPr>
        <p:spPr>
          <a:xfrm>
            <a:off x="611560" y="1916832"/>
            <a:ext cx="8424936" cy="3416320"/>
          </a:xfrm>
          <a:prstGeom prst="rect">
            <a:avLst/>
          </a:prstGeom>
        </p:spPr>
        <p:txBody>
          <a:bodyPr wrap="square">
            <a:spAutoFit/>
          </a:bodyPr>
          <a:lstStyle/>
          <a:p>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xml</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version</a:t>
            </a:r>
            <a:r>
              <a:rPr lang="de-DE" dirty="0">
                <a:latin typeface="Courier New" panose="02070309020205020404" pitchFamily="49" charset="0"/>
                <a:cs typeface="Courier New" panose="02070309020205020404" pitchFamily="49" charset="0"/>
              </a:rPr>
              <a:t>="1.0" </a:t>
            </a:r>
            <a:r>
              <a:rPr lang="de-DE" dirty="0" err="1">
                <a:latin typeface="Courier New" panose="02070309020205020404" pitchFamily="49" charset="0"/>
                <a:cs typeface="Courier New" panose="02070309020205020404" pitchFamily="49" charset="0"/>
              </a:rPr>
              <a:t>encoding</a:t>
            </a:r>
            <a:r>
              <a:rPr lang="de-DE" dirty="0">
                <a:latin typeface="Courier New" panose="02070309020205020404" pitchFamily="49" charset="0"/>
                <a:cs typeface="Courier New" panose="02070309020205020404" pitchFamily="49" charset="0"/>
              </a:rPr>
              <a:t>="UTF-8</a:t>
            </a:r>
            <a:r>
              <a:rPr lang="de-DE" dirty="0" smtClean="0">
                <a:latin typeface="Courier New" panose="02070309020205020404" pitchFamily="49" charset="0"/>
                <a:cs typeface="Courier New" panose="02070309020205020404" pitchFamily="49" charset="0"/>
              </a:rPr>
              <a:t>"?&gt;</a:t>
            </a:r>
          </a:p>
          <a:p>
            <a:r>
              <a:rPr lang="de-DE" dirty="0" smtClean="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osm</a:t>
            </a:r>
            <a:r>
              <a:rPr lang="de-DE" dirty="0">
                <a:latin typeface="Courier New" panose="02070309020205020404" pitchFamily="49" charset="0"/>
                <a:cs typeface="Courier New" panose="02070309020205020404" pitchFamily="49" charset="0"/>
              </a:rPr>
              <a:t> </a:t>
            </a:r>
            <a:r>
              <a:rPr lang="de-DE" dirty="0" smtClean="0">
                <a:latin typeface="Courier New" panose="02070309020205020404" pitchFamily="49" charset="0"/>
                <a:cs typeface="Courier New" panose="02070309020205020404" pitchFamily="49" charset="0"/>
              </a:rPr>
              <a:t/>
            </a:r>
            <a:br>
              <a:rPr lang="de-DE" dirty="0" smtClean="0">
                <a:latin typeface="Courier New" panose="02070309020205020404" pitchFamily="49" charset="0"/>
                <a:cs typeface="Courier New" panose="02070309020205020404" pitchFamily="49" charset="0"/>
              </a:rPr>
            </a:br>
            <a:r>
              <a:rPr lang="de-DE" dirty="0" smtClean="0">
                <a:latin typeface="Courier New" panose="02070309020205020404" pitchFamily="49" charset="0"/>
                <a:cs typeface="Courier New" panose="02070309020205020404" pitchFamily="49" charset="0"/>
              </a:rPr>
              <a:t>   </a:t>
            </a:r>
            <a:r>
              <a:rPr lang="de-DE" dirty="0" err="1" smtClean="0">
                <a:latin typeface="Courier New" panose="02070309020205020404" pitchFamily="49" charset="0"/>
                <a:cs typeface="Courier New" panose="02070309020205020404" pitchFamily="49" charset="0"/>
              </a:rPr>
              <a:t>version</a:t>
            </a:r>
            <a:r>
              <a:rPr lang="de-DE" dirty="0">
                <a:latin typeface="Courier New" panose="02070309020205020404" pitchFamily="49" charset="0"/>
                <a:cs typeface="Courier New" panose="02070309020205020404" pitchFamily="49" charset="0"/>
              </a:rPr>
              <a:t>="0.6" </a:t>
            </a:r>
            <a:r>
              <a:rPr lang="de-DE" dirty="0" smtClean="0">
                <a:latin typeface="Courier New" panose="02070309020205020404" pitchFamily="49" charset="0"/>
                <a:cs typeface="Courier New" panose="02070309020205020404" pitchFamily="49" charset="0"/>
              </a:rPr>
              <a:t/>
            </a:r>
            <a:br>
              <a:rPr lang="de-DE" dirty="0" smtClean="0">
                <a:latin typeface="Courier New" panose="02070309020205020404" pitchFamily="49" charset="0"/>
                <a:cs typeface="Courier New" panose="02070309020205020404" pitchFamily="49" charset="0"/>
              </a:rPr>
            </a:br>
            <a:r>
              <a:rPr lang="de-DE" dirty="0" smtClean="0">
                <a:latin typeface="Courier New" panose="02070309020205020404" pitchFamily="49" charset="0"/>
                <a:cs typeface="Courier New" panose="02070309020205020404" pitchFamily="49" charset="0"/>
              </a:rPr>
              <a:t>   </a:t>
            </a:r>
            <a:r>
              <a:rPr lang="de-DE" dirty="0" err="1" smtClean="0">
                <a:latin typeface="Courier New" panose="02070309020205020404" pitchFamily="49" charset="0"/>
                <a:cs typeface="Courier New" panose="02070309020205020404" pitchFamily="49" charset="0"/>
              </a:rPr>
              <a:t>generator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CGImap</a:t>
            </a:r>
            <a:r>
              <a:rPr lang="de-DE" dirty="0">
                <a:latin typeface="Courier New" panose="02070309020205020404" pitchFamily="49" charset="0"/>
                <a:cs typeface="Courier New" panose="02070309020205020404" pitchFamily="49" charset="0"/>
              </a:rPr>
              <a:t> 0.6.0 </a:t>
            </a:r>
            <a:r>
              <a:rPr lang="de-DE" dirty="0" smtClean="0">
                <a:latin typeface="Courier New" panose="02070309020205020404" pitchFamily="49" charset="0"/>
                <a:cs typeface="Courier New" panose="02070309020205020404" pitchFamily="49" charset="0"/>
              </a:rPr>
              <a:t>(17576 thorn-03.osm.org</a:t>
            </a:r>
            <a:r>
              <a:rPr lang="de-DE" dirty="0">
                <a:latin typeface="Courier New" panose="02070309020205020404" pitchFamily="49" charset="0"/>
                <a:cs typeface="Courier New" panose="02070309020205020404" pitchFamily="49" charset="0"/>
              </a:rPr>
              <a:t>)" </a:t>
            </a:r>
            <a:r>
              <a:rPr lang="de-DE" dirty="0" smtClean="0">
                <a:latin typeface="Courier New" panose="02070309020205020404" pitchFamily="49" charset="0"/>
                <a:cs typeface="Courier New" panose="02070309020205020404" pitchFamily="49" charset="0"/>
              </a:rPr>
              <a:t/>
            </a:r>
            <a:br>
              <a:rPr lang="de-DE" dirty="0" smtClean="0">
                <a:latin typeface="Courier New" panose="02070309020205020404" pitchFamily="49" charset="0"/>
                <a:cs typeface="Courier New" panose="02070309020205020404" pitchFamily="49" charset="0"/>
              </a:rPr>
            </a:br>
            <a:r>
              <a:rPr lang="de-DE" dirty="0" smtClean="0">
                <a:latin typeface="Courier New" panose="02070309020205020404" pitchFamily="49" charset="0"/>
                <a:cs typeface="Courier New" panose="02070309020205020404" pitchFamily="49" charset="0"/>
              </a:rPr>
              <a:t>   </a:t>
            </a:r>
            <a:r>
              <a:rPr lang="de-DE" dirty="0" err="1" smtClean="0">
                <a:latin typeface="Courier New" panose="02070309020205020404" pitchFamily="49" charset="0"/>
                <a:cs typeface="Courier New" panose="02070309020205020404" pitchFamily="49" charset="0"/>
              </a:rPr>
              <a:t>copyright</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OpenStreetMap</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contributors</a:t>
            </a:r>
            <a:r>
              <a:rPr lang="de-DE" dirty="0" smtClean="0">
                <a:latin typeface="Courier New" panose="02070309020205020404" pitchFamily="49" charset="0"/>
                <a:cs typeface="Courier New" panose="02070309020205020404" pitchFamily="49" charset="0"/>
              </a:rPr>
              <a:t>"</a:t>
            </a:r>
            <a:br>
              <a:rPr lang="de-DE" dirty="0" smtClean="0">
                <a:latin typeface="Courier New" panose="02070309020205020404" pitchFamily="49" charset="0"/>
                <a:cs typeface="Courier New" panose="02070309020205020404" pitchFamily="49" charset="0"/>
              </a:rPr>
            </a:br>
            <a:r>
              <a:rPr lang="de-DE" dirty="0" smtClean="0">
                <a:latin typeface="Courier New" panose="02070309020205020404" pitchFamily="49" charset="0"/>
                <a:cs typeface="Courier New" panose="02070309020205020404" pitchFamily="49" charset="0"/>
              </a:rPr>
              <a:t>   </a:t>
            </a:r>
            <a:r>
              <a:rPr lang="de-DE" dirty="0" err="1" smtClean="0">
                <a:latin typeface="Courier New" panose="02070309020205020404" pitchFamily="49" charset="0"/>
                <a:cs typeface="Courier New" panose="02070309020205020404" pitchFamily="49" charset="0"/>
              </a:rPr>
              <a:t>attribution</a:t>
            </a:r>
            <a:r>
              <a:rPr lang="de-DE" dirty="0" smtClean="0">
                <a:latin typeface="Courier New" panose="02070309020205020404" pitchFamily="49" charset="0"/>
                <a:cs typeface="Courier New" panose="02070309020205020404" pitchFamily="49" charset="0"/>
              </a:rPr>
              <a:t>=</a:t>
            </a:r>
            <a:r>
              <a:rPr lang="de-DE" dirty="0" smtClean="0">
                <a:latin typeface="Courier New" panose="02070309020205020404" pitchFamily="49" charset="0"/>
                <a:cs typeface="Courier New" panose="02070309020205020404" pitchFamily="49" charset="0"/>
                <a:hlinkClick r:id="rId2"/>
              </a:rPr>
              <a:t>http</a:t>
            </a:r>
            <a:r>
              <a:rPr lang="de-DE" dirty="0">
                <a:latin typeface="Courier New" panose="02070309020205020404" pitchFamily="49" charset="0"/>
                <a:cs typeface="Courier New" panose="02070309020205020404" pitchFamily="49" charset="0"/>
                <a:hlinkClick r:id="rId2"/>
              </a:rPr>
              <a:t>://</a:t>
            </a:r>
            <a:r>
              <a:rPr lang="de-DE" dirty="0" smtClean="0">
                <a:latin typeface="Courier New" panose="02070309020205020404" pitchFamily="49" charset="0"/>
                <a:cs typeface="Courier New" panose="02070309020205020404" pitchFamily="49" charset="0"/>
                <a:hlinkClick r:id="rId2"/>
              </a:rPr>
              <a:t>www.openstreetmap.org/copyright</a:t>
            </a:r>
            <a:r>
              <a:rPr lang="de-DE" dirty="0" smtClean="0">
                <a:latin typeface="Courier New" panose="02070309020205020404" pitchFamily="49" charset="0"/>
                <a:cs typeface="Courier New" panose="02070309020205020404" pitchFamily="49" charset="0"/>
              </a:rPr>
              <a:t/>
            </a:r>
            <a:br>
              <a:rPr lang="de-DE" dirty="0" smtClean="0">
                <a:latin typeface="Courier New" panose="02070309020205020404" pitchFamily="49" charset="0"/>
                <a:cs typeface="Courier New" panose="02070309020205020404" pitchFamily="49" charset="0"/>
              </a:rPr>
            </a:br>
            <a:r>
              <a:rPr lang="de-DE" dirty="0" smtClean="0">
                <a:latin typeface="Courier New" panose="02070309020205020404" pitchFamily="49" charset="0"/>
                <a:cs typeface="Courier New" panose="02070309020205020404" pitchFamily="49" charset="0"/>
              </a:rPr>
              <a:t>   </a:t>
            </a:r>
            <a:r>
              <a:rPr lang="de-DE" dirty="0" err="1" smtClean="0">
                <a:latin typeface="Courier New" panose="02070309020205020404" pitchFamily="49" charset="0"/>
                <a:cs typeface="Courier New" panose="02070309020205020404" pitchFamily="49" charset="0"/>
              </a:rPr>
              <a:t>license</a:t>
            </a:r>
            <a:r>
              <a:rPr lang="de-DE" dirty="0" smtClean="0">
                <a:latin typeface="Courier New" panose="02070309020205020404" pitchFamily="49" charset="0"/>
                <a:cs typeface="Courier New" panose="02070309020205020404" pitchFamily="49" charset="0"/>
              </a:rPr>
              <a:t>=</a:t>
            </a:r>
            <a:r>
              <a:rPr lang="de-DE" dirty="0" smtClean="0">
                <a:latin typeface="Courier New" panose="02070309020205020404" pitchFamily="49" charset="0"/>
                <a:cs typeface="Courier New" panose="02070309020205020404" pitchFamily="49" charset="0"/>
                <a:hlinkClick r:id="rId3"/>
              </a:rPr>
              <a:t>http</a:t>
            </a:r>
            <a:r>
              <a:rPr lang="de-DE" dirty="0">
                <a:latin typeface="Courier New" panose="02070309020205020404" pitchFamily="49" charset="0"/>
                <a:cs typeface="Courier New" panose="02070309020205020404" pitchFamily="49" charset="0"/>
                <a:hlinkClick r:id="rId3"/>
              </a:rPr>
              <a:t>://opendatacommons.org/licenses/odbl/1-0</a:t>
            </a:r>
            <a:r>
              <a:rPr lang="de-DE" dirty="0" smtClean="0">
                <a:latin typeface="Courier New" panose="02070309020205020404" pitchFamily="49" charset="0"/>
                <a:cs typeface="Courier New" panose="02070309020205020404" pitchFamily="49" charset="0"/>
                <a:hlinkClick r:id="rId3"/>
              </a:rPr>
              <a:t>/</a:t>
            </a:r>
            <a:endParaRPr lang="de-DE" dirty="0" smtClean="0">
              <a:latin typeface="Courier New" panose="02070309020205020404" pitchFamily="49" charset="0"/>
              <a:cs typeface="Courier New" panose="02070309020205020404" pitchFamily="49" charset="0"/>
            </a:endParaRPr>
          </a:p>
          <a:p>
            <a:r>
              <a:rPr lang="de-DE" dirty="0" smtClean="0">
                <a:latin typeface="Courier New" panose="02070309020205020404" pitchFamily="49" charset="0"/>
                <a:cs typeface="Courier New" panose="02070309020205020404" pitchFamily="49" charset="0"/>
              </a:rPr>
              <a:t>&gt; </a:t>
            </a:r>
            <a:br>
              <a:rPr lang="de-DE" dirty="0" smtClean="0">
                <a:latin typeface="Courier New" panose="02070309020205020404" pitchFamily="49" charset="0"/>
                <a:cs typeface="Courier New" panose="02070309020205020404" pitchFamily="49" charset="0"/>
              </a:rPr>
            </a:br>
            <a:r>
              <a:rPr lang="de-DE" dirty="0" smtClean="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bounds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minlat</a:t>
            </a:r>
            <a:r>
              <a:rPr lang="de-DE" dirty="0">
                <a:latin typeface="Courier New" panose="02070309020205020404" pitchFamily="49" charset="0"/>
                <a:cs typeface="Courier New" panose="02070309020205020404" pitchFamily="49" charset="0"/>
              </a:rPr>
              <a:t>="40.6962400" </a:t>
            </a:r>
            <a:r>
              <a:rPr lang="de-DE" dirty="0" err="1">
                <a:latin typeface="Courier New" panose="02070309020205020404" pitchFamily="49" charset="0"/>
                <a:cs typeface="Courier New" panose="02070309020205020404" pitchFamily="49" charset="0"/>
              </a:rPr>
              <a:t>minlon</a:t>
            </a:r>
            <a:r>
              <a:rPr lang="de-DE" dirty="0">
                <a:latin typeface="Courier New" panose="02070309020205020404" pitchFamily="49" charset="0"/>
                <a:cs typeface="Courier New" panose="02070309020205020404" pitchFamily="49" charset="0"/>
              </a:rPr>
              <a:t>="-74.0626600" </a:t>
            </a:r>
            <a:r>
              <a:rPr lang="de-DE" dirty="0" err="1">
                <a:latin typeface="Courier New" panose="02070309020205020404" pitchFamily="49" charset="0"/>
                <a:cs typeface="Courier New" panose="02070309020205020404" pitchFamily="49" charset="0"/>
              </a:rPr>
              <a:t>maxlat</a:t>
            </a:r>
            <a:r>
              <a:rPr lang="de-DE" dirty="0">
                <a:latin typeface="Courier New" panose="02070309020205020404" pitchFamily="49" charset="0"/>
                <a:cs typeface="Courier New" panose="02070309020205020404" pitchFamily="49" charset="0"/>
              </a:rPr>
              <a:t>="40.7017500" </a:t>
            </a:r>
            <a:r>
              <a:rPr lang="de-DE" dirty="0" err="1">
                <a:latin typeface="Courier New" panose="02070309020205020404" pitchFamily="49" charset="0"/>
                <a:cs typeface="Courier New" panose="02070309020205020404" pitchFamily="49" charset="0"/>
              </a:rPr>
              <a:t>maxlon</a:t>
            </a:r>
            <a:r>
              <a:rPr lang="de-DE" dirty="0">
                <a:latin typeface="Courier New" panose="02070309020205020404" pitchFamily="49" charset="0"/>
                <a:cs typeface="Courier New" panose="02070309020205020404" pitchFamily="49" charset="0"/>
              </a:rPr>
              <a:t>="-74.0499300</a:t>
            </a:r>
            <a:r>
              <a:rPr lang="de-DE" dirty="0" smtClean="0">
                <a:latin typeface="Courier New" panose="02070309020205020404" pitchFamily="49" charset="0"/>
                <a:cs typeface="Courier New" panose="02070309020205020404" pitchFamily="49" charset="0"/>
              </a:rPr>
              <a:t>"/&gt;</a:t>
            </a:r>
          </a:p>
          <a:p>
            <a:r>
              <a:rPr lang="de-DE" dirty="0" smtClean="0">
                <a:latin typeface="Courier New" panose="02070309020205020404" pitchFamily="49" charset="0"/>
                <a:cs typeface="Courier New" panose="02070309020205020404" pitchFamily="49" charset="0"/>
              </a:rPr>
              <a:t>...</a:t>
            </a:r>
          </a:p>
          <a:p>
            <a:r>
              <a:rPr lang="de-DE" dirty="0" smtClean="0">
                <a:latin typeface="Courier New" panose="02070309020205020404" pitchFamily="49" charset="0"/>
                <a:cs typeface="Courier New" panose="02070309020205020404" pitchFamily="49" charset="0"/>
              </a:rPr>
              <a:t>&lt;/</a:t>
            </a:r>
            <a:r>
              <a:rPr lang="de-DE" dirty="0" err="1" smtClean="0">
                <a:latin typeface="Courier New" panose="02070309020205020404" pitchFamily="49" charset="0"/>
                <a:cs typeface="Courier New" panose="02070309020205020404" pitchFamily="49" charset="0"/>
              </a:rPr>
              <a:t>osm</a:t>
            </a:r>
            <a:r>
              <a:rPr lang="de-DE" dirty="0" smtClean="0">
                <a:latin typeface="Courier New" panose="02070309020205020404" pitchFamily="49" charset="0"/>
                <a:cs typeface="Courier New" panose="02070309020205020404" pitchFamily="49" charset="0"/>
              </a:rPr>
              <a:t>&gt;</a:t>
            </a:r>
            <a:endParaRPr lang="de-DE"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023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de-DE" altLang="de-DE"/>
              <a:t>Problems of „traditional“ navigation data</a:t>
            </a: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4057650"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125538"/>
            <a:ext cx="4057650"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8" name="Rectangle 6"/>
          <p:cNvSpPr>
            <a:spLocks noChangeArrowheads="1"/>
          </p:cNvSpPr>
          <p:nvPr/>
        </p:nvSpPr>
        <p:spPr bwMode="auto">
          <a:xfrm>
            <a:off x="250825" y="6518275"/>
            <a:ext cx="49070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dirty="0" err="1"/>
              <a:t>Source:Mikel</a:t>
            </a:r>
            <a:r>
              <a:rPr lang="de-DE" altLang="de-DE" sz="1400" dirty="0"/>
              <a:t> Maron 2008: </a:t>
            </a:r>
            <a:r>
              <a:rPr lang="de-DE" altLang="de-DE" sz="1400" dirty="0" err="1"/>
              <a:t>FreeMap</a:t>
            </a:r>
            <a:r>
              <a:rPr lang="de-DE" altLang="de-DE" sz="1400" dirty="0"/>
              <a:t> West Bank. Bethlehem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2625" y="609600"/>
            <a:ext cx="8196263" cy="685800"/>
          </a:xfrm>
        </p:spPr>
        <p:txBody>
          <a:bodyPr/>
          <a:lstStyle/>
          <a:p>
            <a:r>
              <a:rPr lang="de-DE" dirty="0"/>
              <a:t>Data </a:t>
            </a:r>
            <a:r>
              <a:rPr lang="de-DE" dirty="0" err="1"/>
              <a:t>Types</a:t>
            </a:r>
            <a:r>
              <a:rPr lang="de-DE" dirty="0"/>
              <a:t>: </a:t>
            </a:r>
            <a:r>
              <a:rPr lang="de-DE" dirty="0" err="1" smtClean="0"/>
              <a:t>Overview</a:t>
            </a:r>
            <a:r>
              <a:rPr lang="de-DE" dirty="0" smtClean="0"/>
              <a:t>, alternative </a:t>
            </a:r>
            <a:r>
              <a:rPr lang="de-DE" dirty="0" err="1" smtClean="0"/>
              <a:t>representation</a:t>
            </a:r>
            <a:endParaRPr lang="de-DE" altLang="de-DE" dirty="0"/>
          </a:p>
        </p:txBody>
      </p:sp>
      <p:sp>
        <p:nvSpPr>
          <p:cNvPr id="131075" name="Rectangle 3"/>
          <p:cNvSpPr>
            <a:spLocks noGrp="1" noChangeArrowheads="1"/>
          </p:cNvSpPr>
          <p:nvPr>
            <p:ph idx="1"/>
          </p:nvPr>
        </p:nvSpPr>
        <p:spPr/>
        <p:txBody>
          <a:bodyPr/>
          <a:lstStyle/>
          <a:p>
            <a:endParaRPr lang="de-DE" altLang="de-DE"/>
          </a:p>
        </p:txBody>
      </p:sp>
      <p:sp>
        <p:nvSpPr>
          <p:cNvPr id="131076" name="Rectangle 4"/>
          <p:cNvSpPr>
            <a:spLocks noChangeArrowheads="1"/>
          </p:cNvSpPr>
          <p:nvPr/>
        </p:nvSpPr>
        <p:spPr bwMode="auto">
          <a:xfrm>
            <a:off x="2782888" y="2371725"/>
            <a:ext cx="1524000" cy="6858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zh-CN" sz="2400" b="1">
                <a:ea typeface="宋体" pitchFamily="2" charset="-122"/>
              </a:rPr>
              <a:t>Way</a:t>
            </a:r>
          </a:p>
        </p:txBody>
      </p:sp>
      <p:sp>
        <p:nvSpPr>
          <p:cNvPr id="131077" name="Rectangle 5"/>
          <p:cNvSpPr>
            <a:spLocks noChangeArrowheads="1"/>
          </p:cNvSpPr>
          <p:nvPr/>
        </p:nvSpPr>
        <p:spPr bwMode="auto">
          <a:xfrm>
            <a:off x="2782888" y="5191125"/>
            <a:ext cx="1524000" cy="6858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zh-CN" sz="2400" b="1">
                <a:ea typeface="宋体" pitchFamily="2" charset="-122"/>
              </a:rPr>
              <a:t>Relation</a:t>
            </a:r>
          </a:p>
        </p:txBody>
      </p:sp>
      <p:sp>
        <p:nvSpPr>
          <p:cNvPr id="131078" name="Text Box 6"/>
          <p:cNvSpPr txBox="1">
            <a:spLocks noChangeArrowheads="1"/>
          </p:cNvSpPr>
          <p:nvPr/>
        </p:nvSpPr>
        <p:spPr bwMode="auto">
          <a:xfrm>
            <a:off x="544513" y="2295525"/>
            <a:ext cx="1447800" cy="2117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ea typeface="宋体" pitchFamily="2" charset="-122"/>
              </a:rPr>
              <a:t>Way</a:t>
            </a:r>
          </a:p>
          <a:p>
            <a:pPr>
              <a:spcBef>
                <a:spcPct val="50000"/>
              </a:spcBef>
            </a:pPr>
            <a:r>
              <a:rPr lang="en-US" altLang="zh-CN" b="1">
                <a:ea typeface="宋体" pitchFamily="2" charset="-122"/>
              </a:rPr>
              <a:t>id</a:t>
            </a:r>
          </a:p>
          <a:p>
            <a:pPr>
              <a:spcBef>
                <a:spcPct val="50000"/>
              </a:spcBef>
            </a:pPr>
            <a:r>
              <a:rPr lang="en-US" altLang="zh-CN" b="1">
                <a:ea typeface="宋体" pitchFamily="2" charset="-122"/>
              </a:rPr>
              <a:t>visible</a:t>
            </a:r>
          </a:p>
          <a:p>
            <a:pPr>
              <a:spcBef>
                <a:spcPct val="50000"/>
              </a:spcBef>
            </a:pPr>
            <a:r>
              <a:rPr lang="en-US" altLang="zh-CN" b="1">
                <a:ea typeface="宋体" pitchFamily="2" charset="-122"/>
              </a:rPr>
              <a:t>Timestamp</a:t>
            </a:r>
          </a:p>
          <a:p>
            <a:pPr>
              <a:spcBef>
                <a:spcPct val="50000"/>
              </a:spcBef>
            </a:pPr>
            <a:r>
              <a:rPr lang="en-US" altLang="zh-CN" b="1">
                <a:ea typeface="宋体" pitchFamily="2" charset="-122"/>
              </a:rPr>
              <a:t>user</a:t>
            </a:r>
          </a:p>
        </p:txBody>
      </p:sp>
      <p:sp>
        <p:nvSpPr>
          <p:cNvPr id="131079" name="Line 7"/>
          <p:cNvSpPr>
            <a:spLocks noChangeShapeType="1"/>
          </p:cNvSpPr>
          <p:nvPr/>
        </p:nvSpPr>
        <p:spPr bwMode="auto">
          <a:xfrm>
            <a:off x="4078288" y="4657725"/>
            <a:ext cx="0" cy="533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80" name="Rectangle 8"/>
          <p:cNvSpPr>
            <a:spLocks noChangeArrowheads="1"/>
          </p:cNvSpPr>
          <p:nvPr/>
        </p:nvSpPr>
        <p:spPr bwMode="auto">
          <a:xfrm>
            <a:off x="5145088" y="2352675"/>
            <a:ext cx="1524000" cy="6858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zh-CN" sz="2400" b="1">
                <a:ea typeface="宋体" pitchFamily="2" charset="-122"/>
              </a:rPr>
              <a:t>Node</a:t>
            </a:r>
          </a:p>
        </p:txBody>
      </p:sp>
      <p:sp>
        <p:nvSpPr>
          <p:cNvPr id="131081" name="Line 9"/>
          <p:cNvSpPr>
            <a:spLocks noChangeShapeType="1"/>
          </p:cNvSpPr>
          <p:nvPr/>
        </p:nvSpPr>
        <p:spPr bwMode="auto">
          <a:xfrm flipV="1">
            <a:off x="4078288" y="3057525"/>
            <a:ext cx="0" cy="1447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82" name="Rectangle 10"/>
          <p:cNvSpPr>
            <a:spLocks noChangeArrowheads="1"/>
          </p:cNvSpPr>
          <p:nvPr/>
        </p:nvSpPr>
        <p:spPr bwMode="auto">
          <a:xfrm>
            <a:off x="5159375" y="4276725"/>
            <a:ext cx="1524000" cy="6858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zh-CN" sz="2400" b="1">
                <a:ea typeface="宋体" pitchFamily="2" charset="-122"/>
              </a:rPr>
              <a:t>Tag</a:t>
            </a:r>
          </a:p>
        </p:txBody>
      </p:sp>
      <p:sp>
        <p:nvSpPr>
          <p:cNvPr id="131083" name="Line 11"/>
          <p:cNvSpPr>
            <a:spLocks noChangeShapeType="1"/>
          </p:cNvSpPr>
          <p:nvPr/>
        </p:nvSpPr>
        <p:spPr bwMode="auto">
          <a:xfrm>
            <a:off x="539750" y="2752725"/>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84" name="Line 12"/>
          <p:cNvSpPr>
            <a:spLocks noChangeShapeType="1"/>
          </p:cNvSpPr>
          <p:nvPr/>
        </p:nvSpPr>
        <p:spPr bwMode="auto">
          <a:xfrm>
            <a:off x="2006600" y="263366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131085" name="AutoShape 13"/>
          <p:cNvCxnSpPr>
            <a:cxnSpLocks noChangeShapeType="1"/>
            <a:stCxn id="131076" idx="2"/>
            <a:endCxn id="131077" idx="0"/>
          </p:cNvCxnSpPr>
          <p:nvPr/>
        </p:nvCxnSpPr>
        <p:spPr bwMode="auto">
          <a:xfrm>
            <a:off x="3544888" y="3057525"/>
            <a:ext cx="0" cy="21336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6" name="Text Box 14"/>
          <p:cNvSpPr txBox="1">
            <a:spLocks noChangeArrowheads="1"/>
          </p:cNvSpPr>
          <p:nvPr/>
        </p:nvSpPr>
        <p:spPr bwMode="auto">
          <a:xfrm>
            <a:off x="7354888" y="2295525"/>
            <a:ext cx="1524000" cy="25304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ea typeface="宋体" pitchFamily="2" charset="-122"/>
              </a:rPr>
              <a:t>Node</a:t>
            </a:r>
          </a:p>
          <a:p>
            <a:pPr>
              <a:spcBef>
                <a:spcPct val="50000"/>
              </a:spcBef>
            </a:pPr>
            <a:r>
              <a:rPr lang="en-US" altLang="zh-CN" b="1">
                <a:ea typeface="宋体" pitchFamily="2" charset="-122"/>
              </a:rPr>
              <a:t>id</a:t>
            </a:r>
          </a:p>
          <a:p>
            <a:pPr>
              <a:spcBef>
                <a:spcPct val="50000"/>
              </a:spcBef>
            </a:pPr>
            <a:r>
              <a:rPr lang="en-US" altLang="zh-CN" b="1">
                <a:ea typeface="宋体" pitchFamily="2" charset="-122"/>
              </a:rPr>
              <a:t>Lat</a:t>
            </a:r>
          </a:p>
          <a:p>
            <a:pPr>
              <a:spcBef>
                <a:spcPct val="50000"/>
              </a:spcBef>
            </a:pPr>
            <a:r>
              <a:rPr lang="en-US" altLang="zh-CN" b="1">
                <a:ea typeface="宋体" pitchFamily="2" charset="-122"/>
              </a:rPr>
              <a:t>long</a:t>
            </a:r>
          </a:p>
          <a:p>
            <a:pPr>
              <a:spcBef>
                <a:spcPct val="50000"/>
              </a:spcBef>
            </a:pPr>
            <a:r>
              <a:rPr lang="en-US" altLang="zh-CN" b="1">
                <a:ea typeface="宋体" pitchFamily="2" charset="-122"/>
              </a:rPr>
              <a:t>visible</a:t>
            </a:r>
          </a:p>
          <a:p>
            <a:pPr>
              <a:spcBef>
                <a:spcPct val="50000"/>
              </a:spcBef>
            </a:pPr>
            <a:r>
              <a:rPr lang="en-US" altLang="zh-CN" b="1">
                <a:ea typeface="宋体" pitchFamily="2" charset="-122"/>
              </a:rPr>
              <a:t>timestamp</a:t>
            </a:r>
          </a:p>
        </p:txBody>
      </p:sp>
      <p:sp>
        <p:nvSpPr>
          <p:cNvPr id="131087" name="Line 15"/>
          <p:cNvSpPr>
            <a:spLocks noChangeShapeType="1"/>
          </p:cNvSpPr>
          <p:nvPr/>
        </p:nvSpPr>
        <p:spPr bwMode="auto">
          <a:xfrm flipH="1">
            <a:off x="6821488" y="2600325"/>
            <a:ext cx="5334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88" name="Line 16"/>
          <p:cNvSpPr>
            <a:spLocks noChangeShapeType="1"/>
          </p:cNvSpPr>
          <p:nvPr/>
        </p:nvSpPr>
        <p:spPr bwMode="auto">
          <a:xfrm>
            <a:off x="4078288" y="4505325"/>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89" name="Line 17"/>
          <p:cNvSpPr>
            <a:spLocks noChangeShapeType="1"/>
          </p:cNvSpPr>
          <p:nvPr/>
        </p:nvSpPr>
        <p:spPr bwMode="auto">
          <a:xfrm>
            <a:off x="4078288" y="4657725"/>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0" name="Line 18"/>
          <p:cNvSpPr>
            <a:spLocks noChangeShapeType="1"/>
          </p:cNvSpPr>
          <p:nvPr/>
        </p:nvSpPr>
        <p:spPr bwMode="auto">
          <a:xfrm>
            <a:off x="5902325" y="3062288"/>
            <a:ext cx="0" cy="10477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091" name="Line 19"/>
          <p:cNvSpPr>
            <a:spLocks noChangeShapeType="1"/>
          </p:cNvSpPr>
          <p:nvPr/>
        </p:nvSpPr>
        <p:spPr bwMode="auto">
          <a:xfrm flipH="1">
            <a:off x="4445000" y="2600325"/>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de-DE" altLang="de-DE" dirty="0" err="1"/>
              <a:t>Node</a:t>
            </a:r>
            <a:endParaRPr lang="de-DE" altLang="de-DE" dirty="0"/>
          </a:p>
        </p:txBody>
      </p:sp>
      <p:sp>
        <p:nvSpPr>
          <p:cNvPr id="93187" name="Rectangle 3"/>
          <p:cNvSpPr>
            <a:spLocks noGrp="1" noChangeArrowheads="1"/>
          </p:cNvSpPr>
          <p:nvPr>
            <p:ph idx="1"/>
          </p:nvPr>
        </p:nvSpPr>
        <p:spPr/>
        <p:txBody>
          <a:bodyPr/>
          <a:lstStyle/>
          <a:p>
            <a:r>
              <a:rPr lang="en-US" altLang="zh-CN" dirty="0">
                <a:ea typeface="宋体" pitchFamily="2" charset="-122"/>
              </a:rPr>
              <a:t>a point </a:t>
            </a:r>
            <a:r>
              <a:rPr lang="en-US" altLang="zh-CN" dirty="0" smtClean="0">
                <a:ea typeface="宋体" pitchFamily="2" charset="-122"/>
              </a:rPr>
              <a:t>object, basically latitude </a:t>
            </a:r>
            <a:r>
              <a:rPr lang="en-US" altLang="zh-CN" dirty="0">
                <a:ea typeface="宋体" pitchFamily="2" charset="-122"/>
              </a:rPr>
              <a:t>and longitude</a:t>
            </a:r>
          </a:p>
          <a:p>
            <a:endParaRPr lang="en-US" altLang="zh-CN" sz="1600" dirty="0">
              <a:ea typeface="宋体" pitchFamily="2" charset="-122"/>
            </a:endParaRPr>
          </a:p>
          <a:p>
            <a:r>
              <a:rPr lang="en-US" altLang="zh-CN" dirty="0" smtClean="0">
                <a:ea typeface="宋体" pitchFamily="2" charset="-122"/>
              </a:rPr>
              <a:t>can </a:t>
            </a:r>
            <a:r>
              <a:rPr lang="en-US" altLang="zh-CN" dirty="0">
                <a:ea typeface="宋体" pitchFamily="2" charset="-122"/>
              </a:rPr>
              <a:t>represent point features, e.g. a bus station or postal address, and all of kinds of points of interesting (POI), having at least one </a:t>
            </a:r>
            <a:r>
              <a:rPr lang="en-US" altLang="zh-CN" dirty="0" smtClean="0">
                <a:ea typeface="宋体" pitchFamily="2" charset="-122"/>
              </a:rPr>
              <a:t>tag</a:t>
            </a:r>
          </a:p>
          <a:p>
            <a:endParaRPr lang="en-US" altLang="zh-CN" dirty="0">
              <a:ea typeface="宋体" pitchFamily="2" charset="-122"/>
            </a:endParaRPr>
          </a:p>
          <a:p>
            <a:r>
              <a:rPr lang="en-US" altLang="zh-CN" dirty="0">
                <a:ea typeface="宋体" pitchFamily="2" charset="-122"/>
              </a:rPr>
              <a:t>can be a vertex of a way (or of many ways)</a:t>
            </a:r>
          </a:p>
          <a:p>
            <a:endParaRPr lang="en-US" altLang="zh-CN" dirty="0">
              <a:ea typeface="宋体" pitchFamily="2" charset="-122"/>
            </a:endParaRPr>
          </a:p>
          <a:p>
            <a:endParaRPr lang="de-DE" altLang="de-DE" dirty="0"/>
          </a:p>
        </p:txBody>
      </p:sp>
      <p:pic>
        <p:nvPicPr>
          <p:cNvPr id="93188" name="Picture 4" descr="http://wiki.openstreetmap.org/images/thumb/7/74/Paddington_Station.jpg/100px-Paddington_Sta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44924" y="4619625"/>
            <a:ext cx="1943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http://wiki.openstreetmap.org/images/thumb/8/80/Mapping-Features-Railroad-With-Station.png/100px-Mapping-Features-Railroad-With-Station.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653236" y="4652963"/>
            <a:ext cx="19431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7" descr="Image:Mf_node.pn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100138" y="5033963"/>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feil nach rechts 7"/>
          <p:cNvSpPr/>
          <p:nvPr/>
        </p:nvSpPr>
        <p:spPr bwMode="auto">
          <a:xfrm>
            <a:off x="4932040" y="5156275"/>
            <a:ext cx="432048" cy="384026"/>
          </a:xfrm>
          <a:prstGeom prst="rightArrow">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076325"/>
            <a:ext cx="383857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4" name="Rectangle 6"/>
          <p:cNvSpPr>
            <a:spLocks noGrp="1" noChangeArrowheads="1"/>
          </p:cNvSpPr>
          <p:nvPr>
            <p:ph type="title"/>
          </p:nvPr>
        </p:nvSpPr>
        <p:spPr/>
        <p:txBody>
          <a:bodyPr/>
          <a:lstStyle/>
          <a:p>
            <a:r>
              <a:rPr lang="de-DE" altLang="de-DE" dirty="0" err="1" smtClean="0"/>
              <a:t>Node</a:t>
            </a:r>
            <a:r>
              <a:rPr lang="de-DE" altLang="de-DE" dirty="0" smtClean="0"/>
              <a:t>: XML </a:t>
            </a:r>
            <a:r>
              <a:rPr lang="de-DE" altLang="de-DE" dirty="0" err="1" smtClean="0"/>
              <a:t>structure</a:t>
            </a:r>
            <a:r>
              <a:rPr lang="de-DE" altLang="de-DE" dirty="0" smtClean="0"/>
              <a:t> </a:t>
            </a:r>
            <a:r>
              <a:rPr lang="de-DE" altLang="de-DE" dirty="0" err="1" smtClean="0"/>
              <a:t>and</a:t>
            </a:r>
            <a:r>
              <a:rPr lang="de-DE" altLang="de-DE" dirty="0" smtClean="0"/>
              <a:t> </a:t>
            </a:r>
            <a:r>
              <a:rPr lang="de-DE" altLang="de-DE" dirty="0" err="1" smtClean="0"/>
              <a:t>example</a:t>
            </a:r>
            <a:endParaRPr lang="de-DE" altLang="de-DE" dirty="0"/>
          </a:p>
        </p:txBody>
      </p:sp>
      <p:sp>
        <p:nvSpPr>
          <p:cNvPr id="94216" name="Rectangle 8"/>
          <p:cNvSpPr>
            <a:spLocks noChangeArrowheads="1"/>
          </p:cNvSpPr>
          <p:nvPr/>
        </p:nvSpPr>
        <p:spPr bwMode="auto">
          <a:xfrm>
            <a:off x="2699792" y="2420938"/>
            <a:ext cx="6191250" cy="1754326"/>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dirty="0">
                <a:latin typeface="Courier New" pitchFamily="49" charset="0"/>
                <a:ea typeface="宋体" pitchFamily="2" charset="-122"/>
              </a:rPr>
              <a:t>&lt;node id=“874039” </a:t>
            </a:r>
            <a:r>
              <a:rPr lang="en-US" altLang="zh-CN" dirty="0" err="1">
                <a:latin typeface="Courier New" pitchFamily="49" charset="0"/>
                <a:ea typeface="宋体" pitchFamily="2" charset="-122"/>
              </a:rPr>
              <a:t>lat</a:t>
            </a:r>
            <a:r>
              <a:rPr lang="en-US" altLang="zh-CN" dirty="0">
                <a:latin typeface="Courier New" pitchFamily="49" charset="0"/>
                <a:ea typeface="宋体" pitchFamily="2" charset="-122"/>
              </a:rPr>
              <a:t>=“48.7728093” </a:t>
            </a:r>
            <a:r>
              <a:rPr lang="en-US" altLang="zh-CN" dirty="0" err="1">
                <a:latin typeface="Courier New" pitchFamily="49" charset="0"/>
                <a:ea typeface="宋体" pitchFamily="2" charset="-122"/>
              </a:rPr>
              <a:t>lon</a:t>
            </a:r>
            <a:r>
              <a:rPr lang="en-US" altLang="zh-CN" dirty="0">
                <a:latin typeface="Courier New" pitchFamily="49" charset="0"/>
                <a:ea typeface="宋体" pitchFamily="2" charset="-122"/>
              </a:rPr>
              <a:t>=“9.1771907</a:t>
            </a:r>
            <a:r>
              <a:rPr lang="en-US" altLang="zh-CN" dirty="0" smtClean="0">
                <a:latin typeface="Courier New" pitchFamily="49" charset="0"/>
                <a:ea typeface="宋体" pitchFamily="2" charset="-122"/>
              </a:rPr>
              <a:t>” version="1" user="</a:t>
            </a:r>
            <a:r>
              <a:rPr lang="en-US" altLang="zh-CN" dirty="0" err="1" smtClean="0">
                <a:latin typeface="Courier New" pitchFamily="49" charset="0"/>
                <a:ea typeface="宋体" pitchFamily="2" charset="-122"/>
              </a:rPr>
              <a:t>fjb</a:t>
            </a:r>
            <a:r>
              <a:rPr lang="en-US" altLang="zh-CN" dirty="0" smtClean="0">
                <a:latin typeface="Courier New" pitchFamily="49" charset="0"/>
                <a:ea typeface="宋体" pitchFamily="2" charset="-122"/>
              </a:rPr>
              <a:t>"&gt;</a:t>
            </a:r>
            <a:endParaRPr lang="en-US" altLang="zh-CN" dirty="0">
              <a:latin typeface="Courier New" pitchFamily="49" charset="0"/>
              <a:ea typeface="宋体" pitchFamily="2" charset="-122"/>
            </a:endParaRPr>
          </a:p>
          <a:p>
            <a:r>
              <a:rPr lang="en-US" altLang="zh-CN" dirty="0" smtClean="0">
                <a:latin typeface="Courier New" pitchFamily="49" charset="0"/>
                <a:ea typeface="宋体" pitchFamily="2" charset="-122"/>
              </a:rPr>
              <a:t>	&lt;</a:t>
            </a:r>
            <a:r>
              <a:rPr lang="en-US" altLang="zh-CN" dirty="0">
                <a:latin typeface="Courier New" pitchFamily="49" charset="0"/>
                <a:ea typeface="宋体" pitchFamily="2" charset="-122"/>
              </a:rPr>
              <a:t>tag </a:t>
            </a:r>
            <a:r>
              <a:rPr lang="en-US" altLang="zh-CN" dirty="0" smtClean="0">
                <a:latin typeface="Courier New" pitchFamily="49" charset="0"/>
                <a:ea typeface="宋体" pitchFamily="2" charset="-122"/>
              </a:rPr>
              <a:t>k="name</a:t>
            </a:r>
            <a:r>
              <a:rPr lang="en-US" altLang="zh-CN" dirty="0">
                <a:latin typeface="Courier New" pitchFamily="49" charset="0"/>
                <a:ea typeface="宋体" pitchFamily="2" charset="-122"/>
              </a:rPr>
              <a:t>"</a:t>
            </a:r>
            <a:r>
              <a:rPr lang="en-US" altLang="zh-CN" dirty="0" smtClean="0">
                <a:latin typeface="Courier New" pitchFamily="49" charset="0"/>
                <a:ea typeface="宋体" pitchFamily="2" charset="-122"/>
              </a:rPr>
              <a:t> v="</a:t>
            </a:r>
            <a:r>
              <a:rPr lang="en-US" altLang="zh-CN" dirty="0" err="1" smtClean="0">
                <a:latin typeface="Courier New" pitchFamily="49" charset="0"/>
                <a:ea typeface="宋体" pitchFamily="2" charset="-122"/>
              </a:rPr>
              <a:t>Oblomow</a:t>
            </a:r>
            <a:r>
              <a:rPr lang="en-US" altLang="zh-CN" dirty="0">
                <a:latin typeface="Courier New" pitchFamily="49" charset="0"/>
                <a:ea typeface="宋体" pitchFamily="2" charset="-122"/>
              </a:rPr>
              <a:t>"</a:t>
            </a:r>
            <a:r>
              <a:rPr lang="en-US" altLang="zh-CN" dirty="0" smtClean="0">
                <a:latin typeface="Courier New" pitchFamily="49" charset="0"/>
                <a:ea typeface="宋体" pitchFamily="2" charset="-122"/>
              </a:rPr>
              <a:t> </a:t>
            </a:r>
            <a:r>
              <a:rPr lang="en-US" altLang="zh-CN" dirty="0">
                <a:latin typeface="Courier New" pitchFamily="49" charset="0"/>
                <a:ea typeface="宋体" pitchFamily="2" charset="-122"/>
              </a:rPr>
              <a:t>/&gt;</a:t>
            </a:r>
          </a:p>
          <a:p>
            <a:r>
              <a:rPr lang="en-US" altLang="zh-CN" dirty="0" smtClean="0">
                <a:latin typeface="Courier New" pitchFamily="49" charset="0"/>
                <a:ea typeface="宋体" pitchFamily="2" charset="-122"/>
              </a:rPr>
              <a:t>	&lt;</a:t>
            </a:r>
            <a:r>
              <a:rPr lang="en-US" altLang="zh-CN" dirty="0">
                <a:latin typeface="Courier New" pitchFamily="49" charset="0"/>
                <a:ea typeface="宋体" pitchFamily="2" charset="-122"/>
              </a:rPr>
              <a:t>tag </a:t>
            </a:r>
            <a:r>
              <a:rPr lang="en-US" altLang="zh-CN" dirty="0" smtClean="0">
                <a:latin typeface="Courier New" pitchFamily="49" charset="0"/>
                <a:ea typeface="宋体" pitchFamily="2" charset="-122"/>
              </a:rPr>
              <a:t>k="</a:t>
            </a:r>
            <a:r>
              <a:rPr lang="en-US" altLang="zh-CN" dirty="0" err="1" smtClean="0">
                <a:latin typeface="Courier New" pitchFamily="49" charset="0"/>
                <a:ea typeface="宋体" pitchFamily="2" charset="-122"/>
              </a:rPr>
              <a:t>created_by</a:t>
            </a:r>
            <a:r>
              <a:rPr lang="en-US" altLang="zh-CN" dirty="0">
                <a:latin typeface="Courier New" pitchFamily="49" charset="0"/>
                <a:ea typeface="宋体" pitchFamily="2" charset="-122"/>
              </a:rPr>
              <a:t>"</a:t>
            </a:r>
            <a:r>
              <a:rPr lang="en-US" altLang="zh-CN" dirty="0" smtClean="0">
                <a:latin typeface="Courier New" pitchFamily="49" charset="0"/>
                <a:ea typeface="宋体" pitchFamily="2" charset="-122"/>
              </a:rPr>
              <a:t> </a:t>
            </a:r>
            <a:r>
              <a:rPr lang="en-US" altLang="zh-CN" dirty="0">
                <a:latin typeface="Courier New" pitchFamily="49" charset="0"/>
                <a:ea typeface="宋体" pitchFamily="2" charset="-122"/>
              </a:rPr>
              <a:t>v=“Potlatch” /&gt;</a:t>
            </a:r>
          </a:p>
          <a:p>
            <a:r>
              <a:rPr lang="en-US" altLang="zh-CN" dirty="0" smtClean="0">
                <a:latin typeface="Courier New" pitchFamily="49" charset="0"/>
                <a:ea typeface="宋体" pitchFamily="2" charset="-122"/>
              </a:rPr>
              <a:t>	&lt;</a:t>
            </a:r>
            <a:r>
              <a:rPr lang="en-US" altLang="zh-CN" dirty="0">
                <a:latin typeface="Courier New" pitchFamily="49" charset="0"/>
                <a:ea typeface="宋体" pitchFamily="2" charset="-122"/>
              </a:rPr>
              <a:t>tag </a:t>
            </a:r>
            <a:r>
              <a:rPr lang="en-US" altLang="zh-CN" dirty="0" smtClean="0">
                <a:latin typeface="Courier New" pitchFamily="49" charset="0"/>
                <a:ea typeface="宋体" pitchFamily="2" charset="-122"/>
              </a:rPr>
              <a:t>k="amenity</a:t>
            </a:r>
            <a:r>
              <a:rPr lang="en-US" altLang="zh-CN" dirty="0">
                <a:latin typeface="Courier New" pitchFamily="49" charset="0"/>
                <a:ea typeface="宋体" pitchFamily="2" charset="-122"/>
              </a:rPr>
              <a:t>"</a:t>
            </a:r>
            <a:r>
              <a:rPr lang="en-US" altLang="zh-CN" dirty="0" smtClean="0">
                <a:latin typeface="Courier New" pitchFamily="49" charset="0"/>
                <a:ea typeface="宋体" pitchFamily="2" charset="-122"/>
              </a:rPr>
              <a:t> </a:t>
            </a:r>
            <a:r>
              <a:rPr lang="en-US" altLang="zh-CN" dirty="0">
                <a:latin typeface="Courier New" pitchFamily="49" charset="0"/>
                <a:ea typeface="宋体" pitchFamily="2" charset="-122"/>
              </a:rPr>
              <a:t>v=“</a:t>
            </a:r>
            <a:r>
              <a:rPr lang="en-US" altLang="zh-CN" dirty="0" err="1">
                <a:latin typeface="Courier New" pitchFamily="49" charset="0"/>
                <a:ea typeface="宋体" pitchFamily="2" charset="-122"/>
              </a:rPr>
              <a:t>phonebox</a:t>
            </a:r>
            <a:r>
              <a:rPr lang="en-US" altLang="zh-CN" dirty="0">
                <a:latin typeface="Courier New" pitchFamily="49" charset="0"/>
                <a:ea typeface="宋体" pitchFamily="2" charset="-122"/>
              </a:rPr>
              <a:t>” </a:t>
            </a:r>
            <a:r>
              <a:rPr lang="en-US" altLang="zh-CN" dirty="0" smtClean="0">
                <a:latin typeface="Courier New" pitchFamily="49" charset="0"/>
                <a:ea typeface="宋体" pitchFamily="2" charset="-122"/>
              </a:rPr>
              <a:t>/&gt;</a:t>
            </a:r>
          </a:p>
          <a:p>
            <a:r>
              <a:rPr lang="en-US" altLang="zh-CN" dirty="0" smtClean="0">
                <a:latin typeface="Courier New" pitchFamily="49" charset="0"/>
                <a:ea typeface="宋体" pitchFamily="2" charset="-122"/>
              </a:rPr>
              <a:t>&lt;/node&gt;</a:t>
            </a:r>
            <a:endParaRPr lang="en-US" altLang="zh-CN" dirty="0">
              <a:latin typeface="Courier New" pitchFamily="49" charset="0"/>
              <a:ea typeface="宋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de-DE" altLang="de-DE"/>
              <a:t>Way</a:t>
            </a:r>
          </a:p>
        </p:txBody>
      </p:sp>
      <p:sp>
        <p:nvSpPr>
          <p:cNvPr id="95235" name="Rectangle 3"/>
          <p:cNvSpPr>
            <a:spLocks noGrp="1" noChangeArrowheads="1"/>
          </p:cNvSpPr>
          <p:nvPr>
            <p:ph idx="1"/>
          </p:nvPr>
        </p:nvSpPr>
        <p:spPr/>
        <p:txBody>
          <a:bodyPr/>
          <a:lstStyle/>
          <a:p>
            <a:r>
              <a:rPr lang="en-US" altLang="zh-CN" dirty="0">
                <a:ea typeface="宋体" pitchFamily="2" charset="-122"/>
              </a:rPr>
              <a:t>A linear feature characterized by uniform </a:t>
            </a:r>
            <a:r>
              <a:rPr lang="en-US" altLang="zh-CN" dirty="0" smtClean="0">
                <a:ea typeface="宋体" pitchFamily="2" charset="-122"/>
              </a:rPr>
              <a:t>properties</a:t>
            </a:r>
          </a:p>
          <a:p>
            <a:pPr lvl="1"/>
            <a:r>
              <a:rPr lang="en-US" altLang="zh-CN" dirty="0" smtClean="0">
                <a:ea typeface="宋体" pitchFamily="2" charset="-122"/>
              </a:rPr>
              <a:t>Example: motorway</a:t>
            </a:r>
            <a:br>
              <a:rPr lang="en-US" altLang="zh-CN" dirty="0" smtClean="0">
                <a:ea typeface="宋体" pitchFamily="2" charset="-122"/>
              </a:rPr>
            </a:br>
            <a:r>
              <a:rPr lang="en-US" altLang="zh-CN" dirty="0" smtClean="0">
                <a:ea typeface="宋体" pitchFamily="2" charset="-122"/>
              </a:rPr>
              <a:t>tagging with:  </a:t>
            </a:r>
            <a:r>
              <a:rPr lang="en-US" altLang="zh-CN" dirty="0">
                <a:latin typeface="Courier New" panose="02070309020205020404" pitchFamily="49" charset="0"/>
                <a:ea typeface="宋体" pitchFamily="2" charset="-122"/>
                <a:cs typeface="Courier New" panose="02070309020205020404" pitchFamily="49" charset="0"/>
              </a:rPr>
              <a:t>highway=motorway</a:t>
            </a:r>
          </a:p>
          <a:p>
            <a:pPr>
              <a:buFont typeface="Wingdings" pitchFamily="2" charset="2"/>
              <a:buNone/>
            </a:pPr>
            <a:endParaRPr lang="en-US" altLang="zh-CN" dirty="0">
              <a:ea typeface="宋体" pitchFamily="2" charset="-122"/>
            </a:endParaRPr>
          </a:p>
          <a:p>
            <a:r>
              <a:rPr lang="en-US" altLang="zh-CN" dirty="0">
                <a:ea typeface="宋体" pitchFamily="2" charset="-122"/>
              </a:rPr>
              <a:t>Ways can be split into shorter </a:t>
            </a:r>
            <a:r>
              <a:rPr lang="en-US" altLang="zh-CN" dirty="0" smtClean="0">
                <a:ea typeface="宋体" pitchFamily="2" charset="-122"/>
              </a:rPr>
              <a:t>ways </a:t>
            </a:r>
            <a:r>
              <a:rPr lang="en-US" altLang="zh-CN" dirty="0">
                <a:ea typeface="宋体" pitchFamily="2" charset="-122"/>
              </a:rPr>
              <a:t>if different properties exist (e.g. different </a:t>
            </a:r>
            <a:r>
              <a:rPr lang="en-US" altLang="zh-CN" dirty="0" smtClean="0">
                <a:ea typeface="宋体" pitchFamily="2" charset="-122"/>
              </a:rPr>
              <a:t>surface material</a:t>
            </a:r>
            <a:r>
              <a:rPr lang="en-US" altLang="zh-CN" dirty="0">
                <a:ea typeface="宋体" pitchFamily="2" charset="-122"/>
              </a:rPr>
              <a:t>)</a:t>
            </a:r>
          </a:p>
          <a:p>
            <a:endParaRPr lang="de-DE" altLang="de-DE" dirty="0"/>
          </a:p>
        </p:txBody>
      </p:sp>
      <p:pic>
        <p:nvPicPr>
          <p:cNvPr id="95236" name="Picture 4" descr="Image:Rendering-highway_motorway_neutral.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15136" y="4949825"/>
            <a:ext cx="19812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descr="http://wiki.openstreetmap.org/images/thumb/6/60/Motorway-photo.jpg/100px-Motorway-photo.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771800" y="4924425"/>
            <a:ext cx="1943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7" descr="Image:Mf_way.pn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31913" y="5372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feil nach rechts 7"/>
          <p:cNvSpPr/>
          <p:nvPr/>
        </p:nvSpPr>
        <p:spPr bwMode="auto">
          <a:xfrm>
            <a:off x="4932040" y="5493246"/>
            <a:ext cx="432048" cy="384026"/>
          </a:xfrm>
          <a:prstGeom prst="rightArrow">
            <a:avLst/>
          </a:prstGeom>
          <a:solidFill>
            <a:schemeClr val="accent6">
              <a:lumMod val="60000"/>
              <a:lumOff val="40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Rectangle 9"/>
          <p:cNvSpPr>
            <a:spLocks noGrp="1" noChangeArrowheads="1"/>
          </p:cNvSpPr>
          <p:nvPr>
            <p:ph type="title"/>
          </p:nvPr>
        </p:nvSpPr>
        <p:spPr/>
        <p:txBody>
          <a:bodyPr/>
          <a:lstStyle/>
          <a:p>
            <a:endParaRPr lang="de-DE" altLang="de-DE"/>
          </a:p>
        </p:txBody>
      </p:sp>
      <p:pic>
        <p:nvPicPr>
          <p:cNvPr id="96264"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4171652"/>
            <a:ext cx="8356600" cy="2425700"/>
          </a:xfrm>
          <a:noFill/>
          <a:ln cap="flat" algn="ctr">
            <a:solidFill>
              <a:schemeClr val="tx1"/>
            </a:solidFill>
            <a:prstDash val="dash"/>
            <a:miter lim="800000"/>
            <a:headEnd/>
            <a:tailEnd/>
          </a:ln>
        </p:spPr>
      </p:pic>
      <p:pic>
        <p:nvPicPr>
          <p:cNvPr id="96268" name="Picture 12" descr="C:\Users\behr\AppData\Local\Temp\SNAGHTML2f1673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539" y="260648"/>
            <a:ext cx="3971925" cy="500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de-DE" altLang="de-DE"/>
              <a:t>Closed ways: Areal Features</a:t>
            </a:r>
          </a:p>
        </p:txBody>
      </p:sp>
      <p:sp>
        <p:nvSpPr>
          <p:cNvPr id="97283" name="Rectangle 3"/>
          <p:cNvSpPr>
            <a:spLocks noGrp="1" noChangeArrowheads="1"/>
          </p:cNvSpPr>
          <p:nvPr>
            <p:ph idx="1"/>
          </p:nvPr>
        </p:nvSpPr>
        <p:spPr/>
        <p:txBody>
          <a:bodyPr/>
          <a:lstStyle/>
          <a:p>
            <a:r>
              <a:rPr lang="de-DE" altLang="de-DE"/>
              <a:t>Should have appropriate tag, e.g. landuse</a:t>
            </a:r>
          </a:p>
          <a:p>
            <a:r>
              <a:rPr lang="de-DE" altLang="de-DE"/>
              <a:t>First node = last node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DE" altLang="de-DE"/>
              <a:t>Relation</a:t>
            </a:r>
          </a:p>
        </p:txBody>
      </p:sp>
      <p:sp>
        <p:nvSpPr>
          <p:cNvPr id="98307" name="Rectangle 3"/>
          <p:cNvSpPr>
            <a:spLocks noGrp="1" noChangeArrowheads="1"/>
          </p:cNvSpPr>
          <p:nvPr>
            <p:ph idx="1"/>
          </p:nvPr>
        </p:nvSpPr>
        <p:spPr/>
        <p:txBody>
          <a:bodyPr/>
          <a:lstStyle/>
          <a:p>
            <a:r>
              <a:rPr lang="en-US" altLang="zh-CN" dirty="0" smtClean="0">
                <a:ea typeface="宋体" pitchFamily="2" charset="-122"/>
              </a:rPr>
              <a:t>Basically: </a:t>
            </a:r>
            <a:r>
              <a:rPr lang="en-US" altLang="zh-CN" b="1" dirty="0">
                <a:ea typeface="宋体" pitchFamily="2" charset="-122"/>
              </a:rPr>
              <a:t>group of objects </a:t>
            </a:r>
            <a:r>
              <a:rPr lang="en-US" altLang="zh-CN" dirty="0">
                <a:ea typeface="宋体" pitchFamily="2" charset="-122"/>
              </a:rPr>
              <a:t>where each object may take on a specific role</a:t>
            </a:r>
          </a:p>
          <a:p>
            <a:endParaRPr lang="en-US" altLang="zh-CN" sz="2000" dirty="0">
              <a:ea typeface="宋体" pitchFamily="2" charset="-122"/>
            </a:endParaRPr>
          </a:p>
          <a:p>
            <a:r>
              <a:rPr lang="en-US" altLang="zh-CN" dirty="0">
                <a:ea typeface="宋体" pitchFamily="2" charset="-122"/>
              </a:rPr>
              <a:t>specifying relationships between objects, </a:t>
            </a:r>
          </a:p>
          <a:p>
            <a:r>
              <a:rPr lang="en-US" altLang="zh-CN" dirty="0">
                <a:ea typeface="宋体" pitchFamily="2" charset="-122"/>
              </a:rPr>
              <a:t>may also model an abstract object.</a:t>
            </a:r>
          </a:p>
          <a:p>
            <a:endParaRPr lang="de-DE" alt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Rectangle 6"/>
          <p:cNvSpPr>
            <a:spLocks noGrp="1" noChangeArrowheads="1"/>
          </p:cNvSpPr>
          <p:nvPr>
            <p:ph type="title"/>
          </p:nvPr>
        </p:nvSpPr>
        <p:spPr/>
        <p:txBody>
          <a:bodyPr/>
          <a:lstStyle/>
          <a:p>
            <a:endParaRPr lang="de-DE" altLang="de-DE"/>
          </a:p>
        </p:txBody>
      </p:sp>
      <p:pic>
        <p:nvPicPr>
          <p:cNvPr id="9933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933475"/>
            <a:ext cx="8351837" cy="5303837"/>
          </a:xfrm>
          <a:noFill/>
          <a:ln cap="flat" algn="ctr">
            <a:solidFill>
              <a:schemeClr val="tx1"/>
            </a:solidFill>
            <a:prstDash val="dash"/>
            <a:miter lim="800000"/>
            <a:headEnd/>
            <a:tailEnd/>
          </a:ln>
        </p:spPr>
      </p:pic>
      <p:pic>
        <p:nvPicPr>
          <p:cNvPr id="99337" name="Picture 9" descr="C:\Users\behr\AppData\Local\Temp\SNAGHTML2f16f5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246" y="477737"/>
            <a:ext cx="4257675" cy="5543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de-DE" altLang="de-DE"/>
              <a:t>Tagging</a:t>
            </a:r>
          </a:p>
        </p:txBody>
      </p:sp>
      <p:sp>
        <p:nvSpPr>
          <p:cNvPr id="88067" name="Rectangle 3"/>
          <p:cNvSpPr>
            <a:spLocks noGrp="1" noChangeArrowheads="1"/>
          </p:cNvSpPr>
          <p:nvPr>
            <p:ph idx="1"/>
          </p:nvPr>
        </p:nvSpPr>
        <p:spPr/>
        <p:txBody>
          <a:bodyPr/>
          <a:lstStyle/>
          <a:p>
            <a:r>
              <a:rPr lang="en-GB" altLang="de-DE" dirty="0" smtClean="0"/>
              <a:t>Assign properties to objects with </a:t>
            </a:r>
            <a:r>
              <a:rPr lang="en-GB" altLang="de-DE" b="1" dirty="0"/>
              <a:t>key=value</a:t>
            </a:r>
          </a:p>
          <a:p>
            <a:r>
              <a:rPr lang="en-GB" altLang="de-DE" dirty="0"/>
              <a:t>Arbitrary Tags possible</a:t>
            </a:r>
          </a:p>
          <a:p>
            <a:r>
              <a:rPr lang="en-GB" altLang="de-DE" dirty="0"/>
              <a:t>Community based process (Wiki), yielding discussions...</a:t>
            </a:r>
          </a:p>
          <a:p>
            <a:r>
              <a:rPr lang="en-GB" altLang="de-DE" dirty="0"/>
              <a:t>Very flexible</a:t>
            </a:r>
          </a:p>
          <a:p>
            <a:r>
              <a:rPr lang="en-GB" altLang="de-DE" dirty="0"/>
              <a:t>Partially </a:t>
            </a:r>
            <a:r>
              <a:rPr lang="en-GB" altLang="de-DE" dirty="0" smtClean="0"/>
              <a:t>unstructured </a:t>
            </a:r>
            <a:r>
              <a:rPr lang="en-GB" altLang="de-DE" dirty="0" smtClean="0">
                <a:sym typeface="Wingdings" panose="05000000000000000000" pitchFamily="2" charset="2"/>
              </a:rPr>
              <a:t> "</a:t>
            </a:r>
            <a:r>
              <a:rPr lang="en-GB" altLang="de-DE" i="1" dirty="0" smtClean="0">
                <a:sym typeface="Wingdings" panose="05000000000000000000" pitchFamily="2" charset="2"/>
              </a:rPr>
              <a:t>Folksonomy</a:t>
            </a:r>
            <a:r>
              <a:rPr lang="en-GB" altLang="de-DE" dirty="0" smtClean="0">
                <a:sym typeface="Wingdings" panose="05000000000000000000" pitchFamily="2" charset="2"/>
              </a:rPr>
              <a:t>"</a:t>
            </a:r>
            <a:endParaRPr lang="en-GB" altLang="de-DE" dirty="0"/>
          </a:p>
          <a:p>
            <a:endParaRPr lang="en-GB" altLang="de-DE" dirty="0"/>
          </a:p>
          <a:p>
            <a:endParaRPr lang="de-DE" altLang="de-DE" dirty="0"/>
          </a:p>
        </p:txBody>
      </p:sp>
      <p:sp>
        <p:nvSpPr>
          <p:cNvPr id="88068" name="Rectangle 4"/>
          <p:cNvSpPr>
            <a:spLocks noChangeArrowheads="1"/>
          </p:cNvSpPr>
          <p:nvPr/>
        </p:nvSpPr>
        <p:spPr bwMode="auto">
          <a:xfrm>
            <a:off x="828501" y="5373688"/>
            <a:ext cx="1728788" cy="576262"/>
          </a:xfrm>
          <a:prstGeom prst="rect">
            <a:avLst/>
          </a:prstGeom>
          <a:solidFill>
            <a:srgbClr val="FFEDA3"/>
          </a:solidFill>
          <a:ln>
            <a:noFill/>
          </a:ln>
          <a:effectLst/>
          <a:extLst/>
        </p:spPr>
        <p:txBody>
          <a:bodyPr wrap="none" anchor="ctr"/>
          <a:lstStyle/>
          <a:p>
            <a:pPr algn="ctr"/>
            <a:r>
              <a:rPr lang="de-DE" altLang="de-DE" b="1"/>
              <a:t>physical</a:t>
            </a:r>
          </a:p>
        </p:txBody>
      </p:sp>
      <p:sp>
        <p:nvSpPr>
          <p:cNvPr id="88069" name="Rectangle 5"/>
          <p:cNvSpPr>
            <a:spLocks noChangeArrowheads="1"/>
          </p:cNvSpPr>
          <p:nvPr/>
        </p:nvSpPr>
        <p:spPr bwMode="auto">
          <a:xfrm>
            <a:off x="3563764" y="5373688"/>
            <a:ext cx="1728787" cy="576262"/>
          </a:xfrm>
          <a:prstGeom prst="rect">
            <a:avLst/>
          </a:prstGeom>
          <a:solidFill>
            <a:srgbClr val="FFEDA3"/>
          </a:solidFill>
          <a:ln>
            <a:noFill/>
          </a:ln>
          <a:effectLst/>
          <a:extLst/>
        </p:spPr>
        <p:txBody>
          <a:bodyPr wrap="none" anchor="ctr"/>
          <a:lstStyle/>
          <a:p>
            <a:pPr algn="ctr"/>
            <a:r>
              <a:rPr lang="de-DE" altLang="de-DE" b="1"/>
              <a:t>Non-physical</a:t>
            </a:r>
          </a:p>
        </p:txBody>
      </p:sp>
      <p:sp>
        <p:nvSpPr>
          <p:cNvPr id="88070" name="Rectangle 6"/>
          <p:cNvSpPr>
            <a:spLocks noChangeArrowheads="1"/>
          </p:cNvSpPr>
          <p:nvPr/>
        </p:nvSpPr>
        <p:spPr bwMode="auto">
          <a:xfrm>
            <a:off x="5795789" y="5373688"/>
            <a:ext cx="2160587" cy="576262"/>
          </a:xfrm>
          <a:prstGeom prst="rect">
            <a:avLst/>
          </a:prstGeom>
          <a:solidFill>
            <a:srgbClr val="FFEDA3"/>
          </a:solidFill>
          <a:ln>
            <a:noFill/>
          </a:ln>
          <a:effectLst/>
          <a:extLst/>
        </p:spPr>
        <p:txBody>
          <a:bodyPr wrap="none" anchor="ctr"/>
          <a:lstStyle/>
          <a:p>
            <a:pPr algn="ctr"/>
            <a:r>
              <a:rPr lang="de-DE" altLang="de-DE" b="1"/>
              <a:t>Naming, meta…</a:t>
            </a:r>
          </a:p>
        </p:txBody>
      </p:sp>
      <p:sp>
        <p:nvSpPr>
          <p:cNvPr id="88071" name="Rectangle 7"/>
          <p:cNvSpPr>
            <a:spLocks noChangeArrowheads="1"/>
          </p:cNvSpPr>
          <p:nvPr/>
        </p:nvSpPr>
        <p:spPr bwMode="auto">
          <a:xfrm>
            <a:off x="3565351" y="4076700"/>
            <a:ext cx="1728788" cy="576263"/>
          </a:xfrm>
          <a:prstGeom prst="rect">
            <a:avLst/>
          </a:prstGeom>
          <a:solidFill>
            <a:srgbClr val="FFEDA3"/>
          </a:solidFill>
          <a:ln>
            <a:noFill/>
          </a:ln>
          <a:effectLst/>
          <a:extLst/>
        </p:spPr>
        <p:txBody>
          <a:bodyPr wrap="none" anchor="ctr"/>
          <a:lstStyle/>
          <a:p>
            <a:pPr algn="ctr"/>
            <a:r>
              <a:rPr lang="de-DE" altLang="de-DE" b="1"/>
              <a:t>Tags</a:t>
            </a:r>
          </a:p>
        </p:txBody>
      </p:sp>
      <p:cxnSp>
        <p:nvCxnSpPr>
          <p:cNvPr id="88073" name="AutoShape 9"/>
          <p:cNvCxnSpPr>
            <a:cxnSpLocks noChangeShapeType="1"/>
          </p:cNvCxnSpPr>
          <p:nvPr/>
        </p:nvCxnSpPr>
        <p:spPr bwMode="auto">
          <a:xfrm>
            <a:off x="4897264" y="6165850"/>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4" name="AutoShape 10"/>
          <p:cNvCxnSpPr>
            <a:cxnSpLocks noChangeShapeType="1"/>
            <a:stCxn id="88071" idx="2"/>
            <a:endCxn id="88070" idx="0"/>
          </p:cNvCxnSpPr>
          <p:nvPr/>
        </p:nvCxnSpPr>
        <p:spPr bwMode="auto">
          <a:xfrm>
            <a:off x="4430539" y="4652963"/>
            <a:ext cx="2446337" cy="720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5" name="AutoShape 11"/>
          <p:cNvCxnSpPr>
            <a:cxnSpLocks noChangeShapeType="1"/>
            <a:stCxn id="88071" idx="2"/>
            <a:endCxn id="88068" idx="0"/>
          </p:cNvCxnSpPr>
          <p:nvPr/>
        </p:nvCxnSpPr>
        <p:spPr bwMode="auto">
          <a:xfrm flipH="1">
            <a:off x="1693689" y="4652963"/>
            <a:ext cx="2736850" cy="720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6" name="AutoShape 12"/>
          <p:cNvCxnSpPr>
            <a:cxnSpLocks noChangeShapeType="1"/>
          </p:cNvCxnSpPr>
          <p:nvPr/>
        </p:nvCxnSpPr>
        <p:spPr bwMode="auto">
          <a:xfrm>
            <a:off x="4897264" y="6165850"/>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7" name="AutoShape 13"/>
          <p:cNvCxnSpPr>
            <a:cxnSpLocks noChangeShapeType="1"/>
            <a:stCxn id="88071" idx="2"/>
            <a:endCxn id="88071" idx="2"/>
          </p:cNvCxnSpPr>
          <p:nvPr/>
        </p:nvCxnSpPr>
        <p:spPr bwMode="auto">
          <a:xfrm>
            <a:off x="4430539" y="4652963"/>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8" name="AutoShape 14"/>
          <p:cNvCxnSpPr>
            <a:cxnSpLocks noChangeShapeType="1"/>
            <a:stCxn id="88071" idx="2"/>
            <a:endCxn id="88069" idx="0"/>
          </p:cNvCxnSpPr>
          <p:nvPr/>
        </p:nvCxnSpPr>
        <p:spPr bwMode="auto">
          <a:xfrm flipH="1">
            <a:off x="4428951" y="4652963"/>
            <a:ext cx="1588" cy="720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de-DE" altLang="de-DE"/>
              <a:t>Physical Tags</a:t>
            </a:r>
          </a:p>
        </p:txBody>
      </p:sp>
      <p:sp>
        <p:nvSpPr>
          <p:cNvPr id="106499" name="Rectangle 3"/>
          <p:cNvSpPr>
            <a:spLocks noGrp="1" noChangeArrowheads="1"/>
          </p:cNvSpPr>
          <p:nvPr>
            <p:ph idx="1"/>
          </p:nvPr>
        </p:nvSpPr>
        <p:spPr/>
        <p:txBody>
          <a:bodyPr/>
          <a:lstStyle/>
          <a:p>
            <a:r>
              <a:rPr lang="en-US" altLang="de-DE"/>
              <a:t>Highway (roads, paths, intersection features…)</a:t>
            </a:r>
          </a:p>
          <a:p>
            <a:r>
              <a:rPr lang="en-US" altLang="de-DE"/>
              <a:t>Waterway (river, boatyard; mooring…)</a:t>
            </a:r>
          </a:p>
          <a:p>
            <a:r>
              <a:rPr lang="en-US" altLang="de-DE"/>
              <a:t>Railway (track, stop, intersection...)</a:t>
            </a:r>
          </a:p>
          <a:p>
            <a:r>
              <a:rPr lang="en-US" altLang="de-DE"/>
              <a:t>Amenity (parking, post_box, place_of_worship…)</a:t>
            </a:r>
          </a:p>
          <a:p>
            <a:r>
              <a:rPr lang="en-US" altLang="de-DE"/>
              <a:t>Landuse (farm, forest, landfill, military…)</a:t>
            </a:r>
          </a:p>
          <a:p>
            <a:r>
              <a:rPr lang="en-US" altLang="de-DE"/>
              <a:t>Natural (spring, wood, water, coastline…)</a:t>
            </a:r>
          </a:p>
          <a:p>
            <a:r>
              <a:rPr lang="en-US" altLang="de-DE"/>
              <a:t>……</a:t>
            </a:r>
          </a:p>
          <a:p>
            <a:endParaRPr lang="de-DE" altLang="de-DE"/>
          </a:p>
        </p:txBody>
      </p:sp>
      <p:sp>
        <p:nvSpPr>
          <p:cNvPr id="106500" name="AutoShape 4"/>
          <p:cNvSpPr>
            <a:spLocks noChangeArrowheads="1"/>
          </p:cNvSpPr>
          <p:nvPr/>
        </p:nvSpPr>
        <p:spPr bwMode="auto">
          <a:xfrm>
            <a:off x="6372200" y="260350"/>
            <a:ext cx="2209800" cy="685800"/>
          </a:xfrm>
          <a:prstGeom prst="wedgeRoundRectCallout">
            <a:avLst>
              <a:gd name="adj1" fmla="val -74856"/>
              <a:gd name="adj2" fmla="val 10138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1600">
                <a:ea typeface="宋体" pitchFamily="2" charset="-122"/>
              </a:rPr>
              <a:t>highway=motorway</a:t>
            </a:r>
          </a:p>
          <a:p>
            <a:pPr eaLnBrk="0" hangingPunct="0"/>
            <a:r>
              <a:rPr lang="en-US" altLang="zh-CN" sz="1600">
                <a:ea typeface="宋体" pitchFamily="2" charset="-122"/>
              </a:rPr>
              <a:t>highway=cycleway</a:t>
            </a:r>
          </a:p>
        </p:txBody>
      </p:sp>
      <p:sp>
        <p:nvSpPr>
          <p:cNvPr id="106501" name="AutoShape 5"/>
          <p:cNvSpPr>
            <a:spLocks noChangeArrowheads="1"/>
          </p:cNvSpPr>
          <p:nvPr/>
        </p:nvSpPr>
        <p:spPr bwMode="auto">
          <a:xfrm>
            <a:off x="6156325" y="1773238"/>
            <a:ext cx="2743200" cy="914400"/>
          </a:xfrm>
          <a:prstGeom prst="wedgeRoundRectCallout">
            <a:avLst>
              <a:gd name="adj1" fmla="val -64005"/>
              <a:gd name="adj2" fmla="val 4375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1600">
                <a:ea typeface="宋体" pitchFamily="2" charset="-122"/>
              </a:rPr>
              <a:t>railway=subway</a:t>
            </a:r>
          </a:p>
          <a:p>
            <a:pPr eaLnBrk="0" hangingPunct="0"/>
            <a:r>
              <a:rPr lang="en-US" altLang="zh-CN" sz="1600">
                <a:ea typeface="宋体" pitchFamily="2" charset="-122"/>
              </a:rPr>
              <a:t>railway=station</a:t>
            </a:r>
          </a:p>
          <a:p>
            <a:pPr eaLnBrk="0" hangingPunct="0"/>
            <a:r>
              <a:rPr lang="en-US" altLang="zh-CN" sz="1600">
                <a:ea typeface="宋体" pitchFamily="2" charset="-122"/>
              </a:rPr>
              <a:t>railway=subway_entrance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de-DE" altLang="de-DE"/>
          </a:p>
        </p:txBody>
      </p:sp>
      <p:sp>
        <p:nvSpPr>
          <p:cNvPr id="82947" name="Rectangle 3"/>
          <p:cNvSpPr>
            <a:spLocks noGrp="1" noChangeArrowheads="1"/>
          </p:cNvSpPr>
          <p:nvPr>
            <p:ph idx="1"/>
          </p:nvPr>
        </p:nvSpPr>
        <p:spPr/>
        <p:txBody>
          <a:bodyPr/>
          <a:lstStyle/>
          <a:p>
            <a:endParaRPr lang="de-DE" altLang="de-DE"/>
          </a:p>
        </p:txBody>
      </p:sp>
      <p:pic>
        <p:nvPicPr>
          <p:cNvPr id="82948" name="Picture 4" descr="problembsp_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1013"/>
          </a:xfrm>
          <a:prstGeom prst="rect">
            <a:avLst/>
          </a:prstGeom>
          <a:noFill/>
          <a:extLst>
            <a:ext uri="{909E8E84-426E-40DD-AFC4-6F175D3DCCD1}">
              <a14:hiddenFill xmlns:a14="http://schemas.microsoft.com/office/drawing/2010/main">
                <a:solidFill>
                  <a:srgbClr val="FFFFFF"/>
                </a:solidFill>
              </a14:hiddenFill>
            </a:ext>
          </a:extLst>
        </p:spPr>
      </p:pic>
      <p:sp>
        <p:nvSpPr>
          <p:cNvPr id="82949" name="Rectangle 5"/>
          <p:cNvSpPr>
            <a:spLocks noChangeArrowheads="1"/>
          </p:cNvSpPr>
          <p:nvPr/>
        </p:nvSpPr>
        <p:spPr bwMode="auto">
          <a:xfrm>
            <a:off x="390525" y="6137275"/>
            <a:ext cx="8358188"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t>http://maps.google.de/maps?q=l%C3%BCbeck&amp;ie=UTF8&amp;oe=utf-8&amp;client=firefox-a&amp;ll=53.829294,10.684354&amp;spn=0.009308,0.027895&amp;t=h&amp;z=16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de-DE" altLang="de-DE"/>
              <a:t>Non-Physical Tags</a:t>
            </a:r>
          </a:p>
        </p:txBody>
      </p:sp>
      <p:sp>
        <p:nvSpPr>
          <p:cNvPr id="107523" name="Rectangle 3"/>
          <p:cNvSpPr>
            <a:spLocks noGrp="1" noChangeArrowheads="1"/>
          </p:cNvSpPr>
          <p:nvPr>
            <p:ph idx="1"/>
          </p:nvPr>
        </p:nvSpPr>
        <p:spPr/>
        <p:txBody>
          <a:bodyPr/>
          <a:lstStyle/>
          <a:p>
            <a:r>
              <a:rPr lang="en-US" altLang="de-DE"/>
              <a:t>Route (bus, ferry…)</a:t>
            </a:r>
          </a:p>
          <a:p>
            <a:r>
              <a:rPr lang="en-US" altLang="de-DE"/>
              <a:t>Sport (football, swimming…)</a:t>
            </a:r>
          </a:p>
          <a:p>
            <a:r>
              <a:rPr lang="en-US" altLang="de-DE"/>
              <a:t>Properties (area, lane, layer, width…)</a:t>
            </a:r>
          </a:p>
          <a:p>
            <a:r>
              <a:rPr lang="en-US" altLang="de-DE"/>
              <a:t>Restrictions (oneway, maxspeed, toll…)</a:t>
            </a:r>
          </a:p>
          <a:p>
            <a:r>
              <a:rPr lang="en-US" altLang="de-DE"/>
              <a:t>……</a:t>
            </a:r>
          </a:p>
          <a:p>
            <a:endParaRPr lang="de-DE" altLang="de-DE"/>
          </a:p>
        </p:txBody>
      </p:sp>
      <p:sp>
        <p:nvSpPr>
          <p:cNvPr id="107524" name="AutoShape 4"/>
          <p:cNvSpPr>
            <a:spLocks noChangeArrowheads="1"/>
          </p:cNvSpPr>
          <p:nvPr/>
        </p:nvSpPr>
        <p:spPr bwMode="auto">
          <a:xfrm>
            <a:off x="6732588" y="1196975"/>
            <a:ext cx="1524000" cy="914400"/>
          </a:xfrm>
          <a:prstGeom prst="wedgeRoundRectCallout">
            <a:avLst>
              <a:gd name="adj1" fmla="val -103440"/>
              <a:gd name="adj2" fmla="val 20260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1600">
                <a:ea typeface="宋体" pitchFamily="2" charset="-122"/>
              </a:rPr>
              <a:t>area=yes</a:t>
            </a:r>
          </a:p>
          <a:p>
            <a:pPr eaLnBrk="0" hangingPunct="0"/>
            <a:r>
              <a:rPr lang="en-US" altLang="zh-CN" sz="1600">
                <a:ea typeface="宋体" pitchFamily="2" charset="-122"/>
              </a:rPr>
              <a:t>lane=4</a:t>
            </a:r>
          </a:p>
          <a:p>
            <a:pPr eaLnBrk="0" hangingPunct="0"/>
            <a:r>
              <a:rPr lang="en-US" altLang="zh-CN" sz="1600">
                <a:ea typeface="宋体" pitchFamily="2" charset="-122"/>
              </a:rPr>
              <a:t>layer=1</a:t>
            </a:r>
          </a:p>
        </p:txBody>
      </p:sp>
      <p:sp>
        <p:nvSpPr>
          <p:cNvPr id="107525" name="AutoShape 5"/>
          <p:cNvSpPr>
            <a:spLocks noChangeArrowheads="1"/>
          </p:cNvSpPr>
          <p:nvPr/>
        </p:nvSpPr>
        <p:spPr bwMode="auto">
          <a:xfrm>
            <a:off x="7037388" y="3330575"/>
            <a:ext cx="1600200" cy="914400"/>
          </a:xfrm>
          <a:prstGeom prst="wedgeRoundRectCallout">
            <a:avLst>
              <a:gd name="adj1" fmla="val -100398"/>
              <a:gd name="adj2" fmla="val 158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1600">
                <a:ea typeface="宋体" pitchFamily="2" charset="-122"/>
              </a:rPr>
              <a:t>oneway=yes</a:t>
            </a:r>
          </a:p>
          <a:p>
            <a:pPr eaLnBrk="0" hangingPunct="0"/>
            <a:r>
              <a:rPr lang="en-US" altLang="zh-CN" sz="1600">
                <a:ea typeface="宋体" pitchFamily="2" charset="-122"/>
              </a:rPr>
              <a:t>maxspeed=40</a:t>
            </a:r>
          </a:p>
          <a:p>
            <a:pPr eaLnBrk="0" hangingPunct="0"/>
            <a:r>
              <a:rPr lang="en-US" altLang="zh-CN" sz="1600">
                <a:ea typeface="宋体" pitchFamily="2" charset="-122"/>
              </a:rPr>
              <a:t>toll=yes</a:t>
            </a:r>
          </a:p>
        </p:txBody>
      </p:sp>
      <p:sp>
        <p:nvSpPr>
          <p:cNvPr id="107526" name="Rectangle 6"/>
          <p:cNvSpPr>
            <a:spLocks noChangeArrowheads="1"/>
          </p:cNvSpPr>
          <p:nvPr/>
        </p:nvSpPr>
        <p:spPr bwMode="auto">
          <a:xfrm>
            <a:off x="755576" y="5877272"/>
            <a:ext cx="770262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Aft>
                <a:spcPct val="50000"/>
              </a:spcAft>
              <a:buClr>
                <a:schemeClr val="accent1"/>
              </a:buClr>
              <a:buSzPct val="70000"/>
              <a:buFont typeface="Wingdings" pitchFamily="2" charset="2"/>
              <a:buChar char="n"/>
              <a:defRPr sz="2400">
                <a:solidFill>
                  <a:schemeClr val="tx1"/>
                </a:solidFill>
                <a:latin typeface="Tahoma" pitchFamily="34" charset="0"/>
              </a:defRPr>
            </a:lvl1pPr>
            <a:lvl2pPr marL="742950" indent="-28575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a:spcBef>
                <a:spcPct val="20000"/>
              </a:spcBef>
              <a:buClr>
                <a:schemeClr val="accent1"/>
              </a:buClr>
              <a:buSzPct val="70000"/>
              <a:buFont typeface="Wingdings" pitchFamily="2" charset="2"/>
              <a:buChar char="n"/>
              <a:defRPr>
                <a:solidFill>
                  <a:schemeClr val="tx1"/>
                </a:solidFill>
                <a:latin typeface="Tahoma" pitchFamily="34" charset="0"/>
              </a:defRPr>
            </a:lvl3pPr>
            <a:lvl4pPr marL="1600200" indent="-228600">
              <a:spcBef>
                <a:spcPct val="20000"/>
              </a:spcBef>
              <a:buClr>
                <a:schemeClr val="hlink"/>
              </a:buClr>
              <a:buSzPct val="75000"/>
              <a:buFont typeface="Wingdings" pitchFamily="2" charset="2"/>
              <a:buChar char="¡"/>
              <a:defRPr sz="1600">
                <a:solidFill>
                  <a:schemeClr val="tx1"/>
                </a:solidFill>
                <a:latin typeface="Tahoma" pitchFamily="34" charset="0"/>
              </a:defRPr>
            </a:lvl4pPr>
            <a:lvl5pPr marL="2057400" indent="-228600">
              <a:spcBef>
                <a:spcPct val="20000"/>
              </a:spcBef>
              <a:buClr>
                <a:schemeClr val="accent1"/>
              </a:buClr>
              <a:buSzPct val="70000"/>
              <a:buFont typeface="Wingdings" pitchFamily="2" charset="2"/>
              <a:buChar char="n"/>
              <a:defRPr sz="1200">
                <a:solidFill>
                  <a:schemeClr val="tx1"/>
                </a:solidFill>
                <a:latin typeface="Tahoma" pitchFamily="34" charset="0"/>
              </a:defRPr>
            </a:lvl5pPr>
            <a:lvl6pPr marL="25146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6pPr>
            <a:lvl7pPr marL="29718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7pPr>
            <a:lvl8pPr marL="34290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8pPr>
            <a:lvl9pPr marL="38862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9pPr>
          </a:lstStyle>
          <a:p>
            <a:pPr>
              <a:buFont typeface="Wingdings" pitchFamily="2" charset="2"/>
              <a:buNone/>
            </a:pPr>
            <a:r>
              <a:rPr lang="en-US" altLang="zh-CN" sz="1400" dirty="0">
                <a:ea typeface="宋体" pitchFamily="2" charset="-122"/>
              </a:rPr>
              <a:t>Details: http://wiki.openstreetmap.org/index.php/Map_Features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de-DE" altLang="de-DE"/>
              <a:t>Further Tags</a:t>
            </a:r>
          </a:p>
        </p:txBody>
      </p:sp>
      <p:sp>
        <p:nvSpPr>
          <p:cNvPr id="108547" name="Rectangle 3"/>
          <p:cNvSpPr>
            <a:spLocks noGrp="1" noChangeArrowheads="1"/>
          </p:cNvSpPr>
          <p:nvPr>
            <p:ph idx="1"/>
          </p:nvPr>
        </p:nvSpPr>
        <p:spPr>
          <a:xfrm>
            <a:off x="539750" y="1628775"/>
            <a:ext cx="8135938" cy="4537075"/>
          </a:xfrm>
        </p:spPr>
        <p:txBody>
          <a:bodyPr/>
          <a:lstStyle/>
          <a:p>
            <a:r>
              <a:rPr lang="de-DE" altLang="de-DE" dirty="0" err="1"/>
              <a:t>Naming</a:t>
            </a:r>
            <a:r>
              <a:rPr lang="de-DE" altLang="de-DE" dirty="0"/>
              <a:t> tags</a:t>
            </a:r>
          </a:p>
          <a:p>
            <a:pPr lvl="1"/>
            <a:r>
              <a:rPr lang="de-DE" altLang="de-DE" dirty="0"/>
              <a:t>Name</a:t>
            </a:r>
          </a:p>
          <a:p>
            <a:pPr lvl="1"/>
            <a:r>
              <a:rPr lang="de-DE" altLang="de-DE" dirty="0"/>
              <a:t>References (</a:t>
            </a:r>
            <a:r>
              <a:rPr lang="de-DE" altLang="de-DE" dirty="0" err="1"/>
              <a:t>ref</a:t>
            </a:r>
            <a:r>
              <a:rPr lang="de-DE" altLang="de-DE" dirty="0"/>
              <a:t>…), e.g. </a:t>
            </a:r>
            <a:r>
              <a:rPr lang="de-DE" altLang="de-DE" dirty="0" err="1"/>
              <a:t>for</a:t>
            </a:r>
            <a:r>
              <a:rPr lang="de-DE" altLang="de-DE" dirty="0"/>
              <a:t> </a:t>
            </a:r>
            <a:r>
              <a:rPr lang="de-DE" altLang="de-DE" dirty="0" err="1"/>
              <a:t>street</a:t>
            </a:r>
            <a:r>
              <a:rPr lang="de-DE" altLang="de-DE" dirty="0"/>
              <a:t> </a:t>
            </a:r>
            <a:r>
              <a:rPr lang="de-DE" altLang="de-DE" dirty="0" err="1"/>
              <a:t>numbers</a:t>
            </a:r>
            <a:endParaRPr lang="de-DE" altLang="de-DE" dirty="0"/>
          </a:p>
          <a:p>
            <a:pPr lvl="1"/>
            <a:r>
              <a:rPr lang="de-DE" altLang="de-DE" dirty="0"/>
              <a:t>……</a:t>
            </a:r>
          </a:p>
          <a:p>
            <a:pPr lvl="1"/>
            <a:endParaRPr lang="de-DE" altLang="de-DE" dirty="0"/>
          </a:p>
          <a:p>
            <a:r>
              <a:rPr lang="en-US" altLang="de-DE" dirty="0" smtClean="0"/>
              <a:t>Annotation</a:t>
            </a:r>
            <a:endParaRPr lang="en-US" altLang="de-DE" dirty="0"/>
          </a:p>
          <a:p>
            <a:pPr lvl="1"/>
            <a:r>
              <a:rPr lang="en-US" altLang="de-DE" dirty="0"/>
              <a:t>note, </a:t>
            </a:r>
          </a:p>
          <a:p>
            <a:pPr lvl="1"/>
            <a:r>
              <a:rPr lang="en-US" altLang="de-DE" dirty="0"/>
              <a:t>Description</a:t>
            </a:r>
          </a:p>
          <a:p>
            <a:pPr lvl="1"/>
            <a:endParaRPr lang="en-US" altLang="de-DE" dirty="0"/>
          </a:p>
          <a:p>
            <a:r>
              <a:rPr lang="en-US" altLang="de-DE" dirty="0"/>
              <a:t>Metatags</a:t>
            </a:r>
          </a:p>
          <a:p>
            <a:pPr lvl="1"/>
            <a:r>
              <a:rPr lang="en-US" altLang="de-DE" dirty="0" err="1"/>
              <a:t>created_by</a:t>
            </a:r>
            <a:endParaRPr lang="en-US" altLang="de-DE" dirty="0"/>
          </a:p>
          <a:p>
            <a:pPr lvl="1"/>
            <a:r>
              <a:rPr lang="en-US" altLang="de-DE" dirty="0"/>
              <a:t>version</a:t>
            </a:r>
          </a:p>
          <a:p>
            <a:endParaRPr lang="de-DE" altLang="de-DE" dirty="0"/>
          </a:p>
          <a:p>
            <a:pPr lvl="1"/>
            <a:endParaRPr lang="de-DE" altLang="de-DE" dirty="0"/>
          </a:p>
        </p:txBody>
      </p:sp>
      <p:sp>
        <p:nvSpPr>
          <p:cNvPr id="108548" name="Text Box 4"/>
          <p:cNvSpPr txBox="1">
            <a:spLocks noChangeArrowheads="1"/>
          </p:cNvSpPr>
          <p:nvPr/>
        </p:nvSpPr>
        <p:spPr bwMode="auto">
          <a:xfrm>
            <a:off x="808038" y="28733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a:p>
        </p:txBody>
      </p:sp>
      <p:sp>
        <p:nvSpPr>
          <p:cNvPr id="108549" name="Rectangle 5"/>
          <p:cNvSpPr>
            <a:spLocks noChangeArrowheads="1"/>
          </p:cNvSpPr>
          <p:nvPr/>
        </p:nvSpPr>
        <p:spPr bwMode="auto">
          <a:xfrm>
            <a:off x="533400" y="629285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Aft>
                <a:spcPct val="50000"/>
              </a:spcAft>
              <a:buClr>
                <a:schemeClr val="accent1"/>
              </a:buClr>
              <a:buSzPct val="70000"/>
              <a:buFont typeface="Wingdings" pitchFamily="2" charset="2"/>
              <a:buChar char="n"/>
              <a:defRPr sz="2400">
                <a:solidFill>
                  <a:schemeClr val="tx1"/>
                </a:solidFill>
                <a:latin typeface="Tahoma" pitchFamily="34" charset="0"/>
              </a:defRPr>
            </a:lvl1pPr>
            <a:lvl2pPr marL="742950" indent="-28575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a:spcBef>
                <a:spcPct val="20000"/>
              </a:spcBef>
              <a:buClr>
                <a:schemeClr val="accent1"/>
              </a:buClr>
              <a:buSzPct val="70000"/>
              <a:buFont typeface="Wingdings" pitchFamily="2" charset="2"/>
              <a:buChar char="n"/>
              <a:defRPr>
                <a:solidFill>
                  <a:schemeClr val="tx1"/>
                </a:solidFill>
                <a:latin typeface="Tahoma" pitchFamily="34" charset="0"/>
              </a:defRPr>
            </a:lvl3pPr>
            <a:lvl4pPr marL="1600200" indent="-228600">
              <a:spcBef>
                <a:spcPct val="20000"/>
              </a:spcBef>
              <a:buClr>
                <a:schemeClr val="hlink"/>
              </a:buClr>
              <a:buSzPct val="75000"/>
              <a:buFont typeface="Wingdings" pitchFamily="2" charset="2"/>
              <a:buChar char="¡"/>
              <a:defRPr sz="1600">
                <a:solidFill>
                  <a:schemeClr val="tx1"/>
                </a:solidFill>
                <a:latin typeface="Tahoma" pitchFamily="34" charset="0"/>
              </a:defRPr>
            </a:lvl4pPr>
            <a:lvl5pPr marL="2057400" indent="-228600">
              <a:spcBef>
                <a:spcPct val="20000"/>
              </a:spcBef>
              <a:buClr>
                <a:schemeClr val="accent1"/>
              </a:buClr>
              <a:buSzPct val="70000"/>
              <a:buFont typeface="Wingdings" pitchFamily="2" charset="2"/>
              <a:buChar char="n"/>
              <a:defRPr sz="1200">
                <a:solidFill>
                  <a:schemeClr val="tx1"/>
                </a:solidFill>
                <a:latin typeface="Tahoma" pitchFamily="34" charset="0"/>
              </a:defRPr>
            </a:lvl5pPr>
            <a:lvl6pPr marL="25146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6pPr>
            <a:lvl7pPr marL="29718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7pPr>
            <a:lvl8pPr marL="34290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8pPr>
            <a:lvl9pPr marL="38862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9pPr>
          </a:lstStyle>
          <a:p>
            <a:pPr>
              <a:buFont typeface="Wingdings" pitchFamily="2" charset="2"/>
              <a:buNone/>
            </a:pPr>
            <a:r>
              <a:rPr lang="en-US" altLang="zh-CN" sz="1400" dirty="0">
                <a:ea typeface="宋体" pitchFamily="2" charset="-122"/>
              </a:rPr>
              <a:t>Details: http://wiki.openstreetmap.org/index.php/Map_Features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de-DE" altLang="de-DE"/>
              <a:t>Wiki.openstreetmap.org</a:t>
            </a:r>
          </a:p>
        </p:txBody>
      </p:sp>
      <p:pic>
        <p:nvPicPr>
          <p:cNvPr id="133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66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533400" y="6508576"/>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Aft>
                <a:spcPct val="50000"/>
              </a:spcAft>
              <a:buClr>
                <a:schemeClr val="accent1"/>
              </a:buClr>
              <a:buSzPct val="70000"/>
              <a:buFont typeface="Wingdings" pitchFamily="2" charset="2"/>
              <a:buChar char="n"/>
              <a:defRPr sz="2400">
                <a:solidFill>
                  <a:schemeClr val="tx1"/>
                </a:solidFill>
                <a:latin typeface="Tahoma" pitchFamily="34" charset="0"/>
              </a:defRPr>
            </a:lvl1pPr>
            <a:lvl2pPr marL="742950" indent="-28575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a:spcBef>
                <a:spcPct val="20000"/>
              </a:spcBef>
              <a:buClr>
                <a:schemeClr val="accent1"/>
              </a:buClr>
              <a:buSzPct val="70000"/>
              <a:buFont typeface="Wingdings" pitchFamily="2" charset="2"/>
              <a:buChar char="n"/>
              <a:defRPr>
                <a:solidFill>
                  <a:schemeClr val="tx1"/>
                </a:solidFill>
                <a:latin typeface="Tahoma" pitchFamily="34" charset="0"/>
              </a:defRPr>
            </a:lvl3pPr>
            <a:lvl4pPr marL="1600200" indent="-228600">
              <a:spcBef>
                <a:spcPct val="20000"/>
              </a:spcBef>
              <a:buClr>
                <a:schemeClr val="hlink"/>
              </a:buClr>
              <a:buSzPct val="75000"/>
              <a:buFont typeface="Wingdings" pitchFamily="2" charset="2"/>
              <a:buChar char="¡"/>
              <a:defRPr sz="1600">
                <a:solidFill>
                  <a:schemeClr val="tx1"/>
                </a:solidFill>
                <a:latin typeface="Tahoma" pitchFamily="34" charset="0"/>
              </a:defRPr>
            </a:lvl4pPr>
            <a:lvl5pPr marL="2057400" indent="-228600">
              <a:spcBef>
                <a:spcPct val="20000"/>
              </a:spcBef>
              <a:buClr>
                <a:schemeClr val="accent1"/>
              </a:buClr>
              <a:buSzPct val="70000"/>
              <a:buFont typeface="Wingdings" pitchFamily="2" charset="2"/>
              <a:buChar char="n"/>
              <a:defRPr sz="1200">
                <a:solidFill>
                  <a:schemeClr val="tx1"/>
                </a:solidFill>
                <a:latin typeface="Tahoma" pitchFamily="34" charset="0"/>
              </a:defRPr>
            </a:lvl5pPr>
            <a:lvl6pPr marL="25146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6pPr>
            <a:lvl7pPr marL="29718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7pPr>
            <a:lvl8pPr marL="34290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8pPr>
            <a:lvl9pPr marL="3886200" indent="-228600" fontAlgn="base">
              <a:spcBef>
                <a:spcPct val="20000"/>
              </a:spcBef>
              <a:spcAft>
                <a:spcPct val="0"/>
              </a:spcAft>
              <a:buClr>
                <a:schemeClr val="accent1"/>
              </a:buClr>
              <a:buSzPct val="70000"/>
              <a:buFont typeface="Wingdings" pitchFamily="2" charset="2"/>
              <a:buChar char="n"/>
              <a:defRPr sz="1200">
                <a:solidFill>
                  <a:schemeClr val="tx1"/>
                </a:solidFill>
                <a:latin typeface="Tahoma" pitchFamily="34" charset="0"/>
              </a:defRPr>
            </a:lvl9pPr>
          </a:lstStyle>
          <a:p>
            <a:pPr>
              <a:buFont typeface="Wingdings" pitchFamily="2" charset="2"/>
              <a:buNone/>
            </a:pPr>
            <a:r>
              <a:rPr lang="en-US" altLang="zh-CN" sz="1400" dirty="0">
                <a:ea typeface="宋体" pitchFamily="2" charset="-122"/>
              </a:rPr>
              <a:t>Details: http://wiki.openstreetmap.org/index.php/Map_Features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de-DE" altLang="de-DE"/>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6619875" cy="472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9" name="Text Box 5"/>
          <p:cNvSpPr txBox="1">
            <a:spLocks noChangeArrowheads="1"/>
          </p:cNvSpPr>
          <p:nvPr/>
        </p:nvSpPr>
        <p:spPr bwMode="auto">
          <a:xfrm>
            <a:off x="468313" y="6308725"/>
            <a:ext cx="2754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t>Source: Frederik Ramm, Geofabrik.de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de-DE" altLang="de-DE"/>
          </a:p>
        </p:txBody>
      </p:sp>
      <p:sp>
        <p:nvSpPr>
          <p:cNvPr id="75779" name="Rectangle 3"/>
          <p:cNvSpPr>
            <a:spLocks noGrp="1" noChangeArrowheads="1"/>
          </p:cNvSpPr>
          <p:nvPr>
            <p:ph idx="1"/>
          </p:nvPr>
        </p:nvSpPr>
        <p:spPr/>
        <p:txBody>
          <a:bodyPr/>
          <a:lstStyle/>
          <a:p>
            <a:endParaRPr lang="de-DE" altLang="de-DE"/>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Statistics</a:t>
            </a:r>
            <a:endParaRPr lang="de-DE" dirty="0"/>
          </a:p>
        </p:txBody>
      </p:sp>
      <p:sp>
        <p:nvSpPr>
          <p:cNvPr id="3" name="Inhaltsplatzhalter 2"/>
          <p:cNvSpPr>
            <a:spLocks noGrp="1"/>
          </p:cNvSpPr>
          <p:nvPr>
            <p:ph idx="1"/>
          </p:nvPr>
        </p:nvSpPr>
        <p:spPr/>
        <p:txBody>
          <a:bodyPr/>
          <a:lstStyle/>
          <a:p>
            <a:r>
              <a:rPr lang="de-DE" dirty="0" smtClean="0">
                <a:hlinkClick r:id="rId2"/>
              </a:rPr>
              <a:t>http://wiki.openstreetmap.org/wiki/Stats</a:t>
            </a:r>
            <a:endParaRPr lang="de-DE" dirty="0" smtClean="0"/>
          </a:p>
          <a:p>
            <a:endParaRPr lang="de-DE" dirty="0"/>
          </a:p>
          <a:p>
            <a:endParaRPr lang="de-DE" dirty="0" smtClean="0"/>
          </a:p>
          <a:p>
            <a:endParaRPr lang="de-DE" dirty="0"/>
          </a:p>
          <a:p>
            <a:r>
              <a:rPr lang="de-DE" dirty="0" smtClean="0">
                <a:hlinkClick r:id="rId3"/>
              </a:rPr>
              <a:t>https://osmstats.neis-one.org/</a:t>
            </a:r>
            <a:endParaRPr lang="de-DE" dirty="0" smtClean="0"/>
          </a:p>
          <a:p>
            <a:endParaRPr lang="de-DE" dirty="0"/>
          </a:p>
          <a:p>
            <a:endParaRPr lang="de-DE" dirty="0" smtClean="0"/>
          </a:p>
          <a:p>
            <a:endParaRPr lang="de-DE" dirty="0"/>
          </a:p>
          <a:p>
            <a:r>
              <a:rPr lang="de-DE" dirty="0" smtClean="0"/>
              <a:t>http://resultmaps.neis-one.org/</a:t>
            </a:r>
            <a:endParaRPr lang="de-DE" dirty="0"/>
          </a:p>
        </p:txBody>
      </p:sp>
      <p:pic>
        <p:nvPicPr>
          <p:cNvPr id="140290" name="Picture 2" descr="C:\Users\behr\AppData\Local\Temp\SNAGHTML2f5bc75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149080"/>
            <a:ext cx="2662671" cy="2183954"/>
          </a:xfrm>
          <a:prstGeom prst="rect">
            <a:avLst/>
          </a:prstGeom>
          <a:noFill/>
          <a:extLst>
            <a:ext uri="{909E8E84-426E-40DD-AFC4-6F175D3DCCD1}">
              <a14:hiddenFill xmlns:a14="http://schemas.microsoft.com/office/drawing/2010/main">
                <a:solidFill>
                  <a:srgbClr val="FFFFFF"/>
                </a:solidFill>
              </a14:hiddenFill>
            </a:ext>
          </a:extLst>
        </p:spPr>
      </p:pic>
      <p:pic>
        <p:nvPicPr>
          <p:cNvPr id="140292" name="Picture 4" descr="Osmdbstat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070" y="332656"/>
            <a:ext cx="2929922" cy="2069258"/>
          </a:xfrm>
          <a:prstGeom prst="rect">
            <a:avLst/>
          </a:prstGeom>
          <a:noFill/>
          <a:extLst>
            <a:ext uri="{909E8E84-426E-40DD-AFC4-6F175D3DCCD1}">
              <a14:hiddenFill xmlns:a14="http://schemas.microsoft.com/office/drawing/2010/main">
                <a:solidFill>
                  <a:srgbClr val="FFFFFF"/>
                </a:solidFill>
              </a14:hiddenFill>
            </a:ext>
          </a:extLst>
        </p:spPr>
      </p:pic>
      <p:pic>
        <p:nvPicPr>
          <p:cNvPr id="140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049" y="2564904"/>
            <a:ext cx="2388295" cy="133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191058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endParaRPr lang="de-DE" altLang="de-DE"/>
          </a:p>
        </p:txBody>
      </p:sp>
      <p:sp>
        <p:nvSpPr>
          <p:cNvPr id="89091" name="Rectangle 3"/>
          <p:cNvSpPr>
            <a:spLocks noGrp="1" noChangeArrowheads="1"/>
          </p:cNvSpPr>
          <p:nvPr>
            <p:ph idx="1"/>
          </p:nvPr>
        </p:nvSpPr>
        <p:spPr>
          <a:xfrm>
            <a:off x="539750" y="3860800"/>
            <a:ext cx="7561263" cy="2305050"/>
          </a:xfrm>
        </p:spPr>
        <p:txBody>
          <a:bodyPr/>
          <a:lstStyle/>
          <a:p>
            <a:pPr marL="0" indent="0" algn="r">
              <a:buNone/>
            </a:pPr>
            <a:r>
              <a:rPr lang="de-DE" altLang="de-DE" sz="4400" dirty="0"/>
              <a:t>Tools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39552" y="6453336"/>
            <a:ext cx="8280920" cy="369332"/>
          </a:xfrm>
          <a:prstGeom prst="rect">
            <a:avLst/>
          </a:prstGeom>
        </p:spPr>
        <p:txBody>
          <a:bodyPr wrap="square">
            <a:spAutoFit/>
          </a:bodyPr>
          <a:lstStyle/>
          <a:p>
            <a:r>
              <a:rPr lang="de-DE"/>
              <a:t>http://wiki.openstreetmap.org/wiki/File:OSM_Components.svg</a:t>
            </a:r>
          </a:p>
        </p:txBody>
      </p:sp>
      <p:pic>
        <p:nvPicPr>
          <p:cNvPr id="6" name="Picture 2" descr="C:\Users\behr\AppData\Local\Temp\SNAGHTML21c3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07" y="260648"/>
            <a:ext cx="8865121" cy="633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0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technical</a:t>
            </a:r>
            <a:r>
              <a:rPr lang="de-DE" dirty="0" smtClean="0"/>
              <a:t> </a:t>
            </a:r>
            <a:r>
              <a:rPr lang="de-DE" dirty="0" err="1" smtClean="0"/>
              <a:t>challenge</a:t>
            </a:r>
            <a:endParaRPr lang="de-DE" dirty="0"/>
          </a:p>
        </p:txBody>
      </p:sp>
      <p:sp>
        <p:nvSpPr>
          <p:cNvPr id="3" name="Inhaltsplatzhalter 2"/>
          <p:cNvSpPr>
            <a:spLocks noGrp="1"/>
          </p:cNvSpPr>
          <p:nvPr>
            <p:ph idx="1"/>
          </p:nvPr>
        </p:nvSpPr>
        <p:spPr>
          <a:xfrm>
            <a:off x="682625" y="1671638"/>
            <a:ext cx="3385319" cy="4500562"/>
          </a:xfrm>
        </p:spPr>
        <p:txBody>
          <a:bodyPr/>
          <a:lstStyle/>
          <a:p>
            <a:r>
              <a:rPr lang="de-DE" dirty="0"/>
              <a:t>&gt;1,200,000 </a:t>
            </a:r>
            <a:r>
              <a:rPr lang="de-DE" dirty="0" err="1"/>
              <a:t>signed</a:t>
            </a:r>
            <a:r>
              <a:rPr lang="de-DE" dirty="0"/>
              <a:t> </a:t>
            </a:r>
            <a:r>
              <a:rPr lang="de-DE" dirty="0" err="1"/>
              <a:t>up</a:t>
            </a:r>
            <a:r>
              <a:rPr lang="de-DE" dirty="0"/>
              <a:t> </a:t>
            </a:r>
            <a:r>
              <a:rPr lang="de-DE" dirty="0" err="1"/>
              <a:t>users</a:t>
            </a:r>
            <a:endParaRPr lang="de-DE" dirty="0"/>
          </a:p>
          <a:p>
            <a:r>
              <a:rPr lang="de-DE" dirty="0" smtClean="0"/>
              <a:t>&gt; 3000 </a:t>
            </a:r>
            <a:r>
              <a:rPr lang="de-DE" dirty="0" err="1"/>
              <a:t>mappers</a:t>
            </a:r>
            <a:r>
              <a:rPr lang="de-DE" dirty="0"/>
              <a:t> a </a:t>
            </a:r>
            <a:r>
              <a:rPr lang="de-DE" dirty="0" err="1"/>
              <a:t>day</a:t>
            </a:r>
            <a:endParaRPr lang="de-DE" dirty="0"/>
          </a:p>
          <a:p>
            <a:r>
              <a:rPr lang="de-DE" dirty="0" smtClean="0"/>
              <a:t>&gt; 3.5 </a:t>
            </a:r>
            <a:r>
              <a:rPr lang="de-DE" dirty="0" err="1"/>
              <a:t>million</a:t>
            </a:r>
            <a:r>
              <a:rPr lang="de-DE" dirty="0"/>
              <a:t> </a:t>
            </a:r>
            <a:r>
              <a:rPr lang="de-DE" dirty="0" err="1"/>
              <a:t>unique</a:t>
            </a:r>
            <a:r>
              <a:rPr lang="de-DE" dirty="0"/>
              <a:t> </a:t>
            </a:r>
            <a:r>
              <a:rPr lang="de-DE" dirty="0" err="1"/>
              <a:t>visitors</a:t>
            </a:r>
            <a:r>
              <a:rPr lang="de-DE" dirty="0"/>
              <a:t> per </a:t>
            </a:r>
            <a:r>
              <a:rPr lang="de-DE" dirty="0" err="1" smtClean="0"/>
              <a:t>month</a:t>
            </a:r>
            <a:endParaRPr lang="de-DE" dirty="0" smtClean="0"/>
          </a:p>
          <a:p>
            <a:endParaRPr lang="de-DE" dirty="0"/>
          </a:p>
          <a:p>
            <a:r>
              <a:rPr lang="de-DE" dirty="0" err="1" smtClean="0"/>
              <a:t>Managed</a:t>
            </a:r>
            <a:r>
              <a:rPr lang="de-DE" dirty="0" smtClean="0"/>
              <a:t> </a:t>
            </a:r>
            <a:r>
              <a:rPr lang="de-DE" dirty="0" err="1" smtClean="0"/>
              <a:t>by</a:t>
            </a:r>
            <a:r>
              <a:rPr lang="de-DE" dirty="0" smtClean="0"/>
              <a:t> </a:t>
            </a:r>
            <a:r>
              <a:rPr lang="de-DE" dirty="0" err="1" smtClean="0"/>
              <a:t>people</a:t>
            </a:r>
            <a:endParaRPr lang="de-DE" dirty="0" smtClean="0"/>
          </a:p>
          <a:p>
            <a:pPr lvl="1"/>
            <a:r>
              <a:rPr lang="de-DE" dirty="0"/>
              <a:t>Tom </a:t>
            </a:r>
            <a:r>
              <a:rPr lang="de-DE" dirty="0" smtClean="0"/>
              <a:t>Hughes, Grant Slater,  </a:t>
            </a:r>
            <a:r>
              <a:rPr lang="de-DE" dirty="0"/>
              <a:t>Matt </a:t>
            </a:r>
            <a:r>
              <a:rPr lang="de-DE" dirty="0" smtClean="0"/>
              <a:t>Amos, </a:t>
            </a:r>
            <a:r>
              <a:rPr lang="de-DE" dirty="0"/>
              <a:t>Jon Burgess (</a:t>
            </a:r>
            <a:r>
              <a:rPr lang="de-DE" dirty="0" err="1"/>
              <a:t>Tile</a:t>
            </a:r>
            <a:r>
              <a:rPr lang="de-DE" dirty="0" smtClean="0"/>
              <a:t>), Sarah </a:t>
            </a:r>
            <a:r>
              <a:rPr lang="de-DE" dirty="0"/>
              <a:t>Hoffmann (</a:t>
            </a:r>
            <a:r>
              <a:rPr lang="de-DE" dirty="0" err="1"/>
              <a:t>Nominatim</a:t>
            </a:r>
            <a:r>
              <a:rPr lang="de-DE" dirty="0" smtClean="0"/>
              <a:t>), Andy </a:t>
            </a:r>
            <a:r>
              <a:rPr lang="de-DE" dirty="0" err="1" smtClean="0"/>
              <a:t>Allan</a:t>
            </a:r>
            <a:r>
              <a:rPr lang="de-DE" dirty="0" smtClean="0"/>
              <a:t>, Emilie </a:t>
            </a:r>
            <a:r>
              <a:rPr lang="de-DE" dirty="0" err="1" smtClean="0"/>
              <a:t>Laffray</a:t>
            </a:r>
            <a:r>
              <a:rPr lang="de-DE" dirty="0" smtClean="0"/>
              <a:t> (</a:t>
            </a:r>
            <a:r>
              <a:rPr lang="de-DE" dirty="0"/>
              <a:t>Operation Work </a:t>
            </a:r>
            <a:r>
              <a:rPr lang="de-DE" dirty="0" smtClean="0"/>
              <a:t>Group)</a:t>
            </a:r>
            <a:endParaRPr lang="de-DE" dirty="0"/>
          </a:p>
        </p:txBody>
      </p:sp>
      <p:sp>
        <p:nvSpPr>
          <p:cNvPr id="4" name="Rechteck 3"/>
          <p:cNvSpPr/>
          <p:nvPr/>
        </p:nvSpPr>
        <p:spPr>
          <a:xfrm>
            <a:off x="395536" y="6042774"/>
            <a:ext cx="8279702" cy="338554"/>
          </a:xfrm>
          <a:prstGeom prst="rect">
            <a:avLst/>
          </a:prstGeom>
        </p:spPr>
        <p:txBody>
          <a:bodyPr wrap="none">
            <a:spAutoFit/>
          </a:bodyPr>
          <a:lstStyle/>
          <a:p>
            <a:r>
              <a:rPr lang="de-DE" sz="1600" dirty="0" smtClean="0"/>
              <a:t>Source: Grant Slater (2013): </a:t>
            </a:r>
            <a:r>
              <a:rPr lang="en-US" sz="1600" dirty="0"/>
              <a:t>OSM Core Architecture and </a:t>
            </a:r>
            <a:r>
              <a:rPr lang="en-US" sz="1600" dirty="0" smtClean="0"/>
              <a:t>DevOps. </a:t>
            </a:r>
            <a:r>
              <a:rPr lang="de-DE" sz="1600" dirty="0"/>
              <a:t>sotm.us - 8 June 2013</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99" b="-4397"/>
          <a:stretch/>
        </p:blipFill>
        <p:spPr bwMode="auto">
          <a:xfrm>
            <a:off x="4644007" y="1484784"/>
            <a:ext cx="4152813" cy="240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005064"/>
            <a:ext cx="1152128" cy="139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011369"/>
            <a:ext cx="132397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4018874"/>
            <a:ext cx="1272493" cy="138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91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Central Database</a:t>
            </a:r>
            <a:endParaRPr lang="de-DE" dirty="0"/>
          </a:p>
        </p:txBody>
      </p:sp>
      <p:sp>
        <p:nvSpPr>
          <p:cNvPr id="3" name="Inhaltsplatzhalter 2"/>
          <p:cNvSpPr>
            <a:spLocks noGrp="1"/>
          </p:cNvSpPr>
          <p:nvPr>
            <p:ph idx="1"/>
          </p:nvPr>
        </p:nvSpPr>
        <p:spPr/>
        <p:txBody>
          <a:bodyPr/>
          <a:lstStyle/>
          <a:p>
            <a:r>
              <a:rPr lang="en-US" dirty="0" smtClean="0"/>
              <a:t>PostgreSQL </a:t>
            </a:r>
            <a:r>
              <a:rPr lang="en-US" dirty="0"/>
              <a:t>9.1</a:t>
            </a:r>
          </a:p>
          <a:p>
            <a:r>
              <a:rPr lang="en-US" dirty="0" smtClean="0"/>
              <a:t>Streaming </a:t>
            </a:r>
            <a:r>
              <a:rPr lang="en-US" dirty="0"/>
              <a:t>Replication to 2 read servers</a:t>
            </a:r>
          </a:p>
          <a:p>
            <a:r>
              <a:rPr lang="en-US" dirty="0" smtClean="0"/>
              <a:t>3.0TB </a:t>
            </a:r>
            <a:r>
              <a:rPr lang="en-US" dirty="0"/>
              <a:t>of data</a:t>
            </a:r>
          </a:p>
          <a:p>
            <a:endParaRPr lang="en-US" dirty="0" smtClean="0"/>
          </a:p>
          <a:p>
            <a:endParaRPr lang="en-US" dirty="0"/>
          </a:p>
          <a:p>
            <a:endParaRPr lang="en-US" dirty="0" smtClean="0"/>
          </a:p>
          <a:p>
            <a:r>
              <a:rPr lang="en-US" dirty="0" smtClean="0"/>
              <a:t>Primary </a:t>
            </a:r>
            <a:r>
              <a:rPr lang="en-US" dirty="0"/>
              <a:t>DB Server</a:t>
            </a:r>
          </a:p>
          <a:p>
            <a:r>
              <a:rPr lang="en-US" dirty="0"/>
              <a:t>Slave DB Server Slave DB </a:t>
            </a:r>
            <a:r>
              <a:rPr lang="en-US" dirty="0" smtClean="0"/>
              <a:t>Server</a:t>
            </a:r>
          </a:p>
          <a:p>
            <a:r>
              <a:rPr lang="de-DE" dirty="0" smtClean="0"/>
              <a:t>High </a:t>
            </a:r>
            <a:r>
              <a:rPr lang="de-DE" dirty="0" err="1" smtClean="0"/>
              <a:t>level</a:t>
            </a:r>
            <a:r>
              <a:rPr lang="de-DE" dirty="0" smtClean="0"/>
              <a:t> </a:t>
            </a:r>
            <a:r>
              <a:rPr lang="de-DE" dirty="0" err="1" smtClean="0"/>
              <a:t>of</a:t>
            </a:r>
            <a:r>
              <a:rPr lang="de-DE" dirty="0" smtClean="0"/>
              <a:t> IO </a:t>
            </a:r>
            <a:r>
              <a:rPr lang="de-DE" dirty="0" err="1" smtClean="0"/>
              <a:t>operations</a:t>
            </a:r>
            <a:r>
              <a:rPr lang="de-DE" dirty="0"/>
              <a:t>: </a:t>
            </a:r>
            <a:r>
              <a:rPr lang="de-DE" dirty="0" err="1"/>
              <a:t>Concurrent</a:t>
            </a:r>
            <a:r>
              <a:rPr lang="de-DE" dirty="0"/>
              <a:t> Read + Write</a:t>
            </a:r>
          </a:p>
          <a:p>
            <a:endParaRPr lang="en-US" dirty="0"/>
          </a:p>
          <a:p>
            <a:endParaRPr lang="de-DE" dirty="0"/>
          </a:p>
        </p:txBody>
      </p:sp>
      <p:sp>
        <p:nvSpPr>
          <p:cNvPr id="6" name="Rechteck 5"/>
          <p:cNvSpPr/>
          <p:nvPr/>
        </p:nvSpPr>
        <p:spPr>
          <a:xfrm>
            <a:off x="395536" y="5661248"/>
            <a:ext cx="8279702" cy="338554"/>
          </a:xfrm>
          <a:prstGeom prst="rect">
            <a:avLst/>
          </a:prstGeom>
        </p:spPr>
        <p:txBody>
          <a:bodyPr wrap="none">
            <a:spAutoFit/>
          </a:bodyPr>
          <a:lstStyle/>
          <a:p>
            <a:r>
              <a:rPr lang="de-DE" sz="1600" dirty="0" smtClean="0"/>
              <a:t>Source: Grant Slater (2013): </a:t>
            </a:r>
            <a:r>
              <a:rPr lang="en-US" sz="1600" dirty="0"/>
              <a:t>OSM Core Architecture and </a:t>
            </a:r>
            <a:r>
              <a:rPr lang="en-US" sz="1600" dirty="0" smtClean="0"/>
              <a:t>DevOps. </a:t>
            </a:r>
            <a:r>
              <a:rPr lang="de-DE" sz="1600" dirty="0"/>
              <a:t>sotm.us - 8 June 2013</a:t>
            </a:r>
          </a:p>
        </p:txBody>
      </p:sp>
    </p:spTree>
    <p:extLst>
      <p:ext uri="{BB962C8B-B14F-4D97-AF65-F5344CB8AC3E}">
        <p14:creationId xmlns:p14="http://schemas.microsoft.com/office/powerpoint/2010/main" val="418351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altLang="de-DE"/>
              <a:t>OpenStreetMap however…</a:t>
            </a:r>
          </a:p>
        </p:txBody>
      </p:sp>
      <p:sp>
        <p:nvSpPr>
          <p:cNvPr id="60419" name="Rectangle 3"/>
          <p:cNvSpPr>
            <a:spLocks noGrp="1" noChangeArrowheads="1"/>
          </p:cNvSpPr>
          <p:nvPr>
            <p:ph type="body" sz="half" idx="1"/>
          </p:nvPr>
        </p:nvSpPr>
        <p:spPr>
          <a:xfrm>
            <a:off x="539750" y="1341438"/>
            <a:ext cx="7056438" cy="4824412"/>
          </a:xfrm>
        </p:spPr>
        <p:txBody>
          <a:bodyPr/>
          <a:lstStyle/>
          <a:p>
            <a:r>
              <a:rPr lang="de-DE" altLang="de-DE" sz="2800"/>
              <a:t>Offers its data for free</a:t>
            </a:r>
          </a:p>
          <a:p>
            <a:r>
              <a:rPr lang="de-DE" altLang="de-DE" sz="2800"/>
              <a:t>Grows dynamically</a:t>
            </a:r>
          </a:p>
          <a:p>
            <a:r>
              <a:rPr lang="de-DE" altLang="de-DE" sz="2800"/>
              <a:t>Is updated quite regularly</a:t>
            </a:r>
          </a:p>
          <a:p>
            <a:r>
              <a:rPr lang="de-DE" altLang="de-DE" sz="2800"/>
              <a:t>Is user driven, not profit driven </a:t>
            </a:r>
          </a:p>
        </p:txBody>
      </p:sp>
      <p:pic>
        <p:nvPicPr>
          <p:cNvPr id="60420"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04025" y="549275"/>
            <a:ext cx="1117600" cy="393700"/>
          </a:xfr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Core Services</a:t>
            </a:r>
          </a:p>
        </p:txBody>
      </p:sp>
      <p:sp>
        <p:nvSpPr>
          <p:cNvPr id="3" name="Inhaltsplatzhalter 2"/>
          <p:cNvSpPr>
            <a:spLocks noGrp="1"/>
          </p:cNvSpPr>
          <p:nvPr>
            <p:ph idx="1"/>
          </p:nvPr>
        </p:nvSpPr>
        <p:spPr/>
        <p:txBody>
          <a:bodyPr/>
          <a:lstStyle/>
          <a:p>
            <a:r>
              <a:rPr lang="de-DE" dirty="0" smtClean="0"/>
              <a:t>openstreetmap.org </a:t>
            </a:r>
            <a:r>
              <a:rPr lang="de-DE" dirty="0"/>
              <a:t>Website</a:t>
            </a:r>
          </a:p>
          <a:p>
            <a:r>
              <a:rPr lang="de-DE" dirty="0" smtClean="0"/>
              <a:t>api.osm.org: </a:t>
            </a:r>
            <a:r>
              <a:rPr lang="de-DE" dirty="0" err="1" smtClean="0"/>
              <a:t>the</a:t>
            </a:r>
            <a:r>
              <a:rPr lang="de-DE" dirty="0" smtClean="0"/>
              <a:t> </a:t>
            </a:r>
            <a:r>
              <a:rPr lang="de-DE" dirty="0" err="1" smtClean="0"/>
              <a:t>editing</a:t>
            </a:r>
            <a:r>
              <a:rPr lang="de-DE" dirty="0" smtClean="0"/>
              <a:t> </a:t>
            </a:r>
            <a:r>
              <a:rPr lang="de-DE" dirty="0"/>
              <a:t>API</a:t>
            </a:r>
          </a:p>
          <a:p>
            <a:r>
              <a:rPr lang="de-DE" dirty="0" smtClean="0"/>
              <a:t>planet.osm.org: </a:t>
            </a:r>
            <a:r>
              <a:rPr lang="de-DE" dirty="0" err="1" smtClean="0"/>
              <a:t>Raw</a:t>
            </a:r>
            <a:r>
              <a:rPr lang="de-DE" dirty="0" smtClean="0"/>
              <a:t> </a:t>
            </a:r>
            <a:r>
              <a:rPr lang="de-DE" dirty="0" err="1"/>
              <a:t>osm</a:t>
            </a:r>
            <a:r>
              <a:rPr lang="de-DE" dirty="0"/>
              <a:t> </a:t>
            </a:r>
            <a:r>
              <a:rPr lang="de-DE" dirty="0" err="1"/>
              <a:t>data</a:t>
            </a:r>
            <a:r>
              <a:rPr lang="de-DE" dirty="0"/>
              <a:t> </a:t>
            </a:r>
            <a:r>
              <a:rPr lang="de-DE" dirty="0" err="1"/>
              <a:t>exports</a:t>
            </a:r>
            <a:r>
              <a:rPr lang="de-DE" dirty="0"/>
              <a:t>: </a:t>
            </a:r>
            <a:r>
              <a:rPr lang="de-DE" dirty="0" err="1"/>
              <a:t>weekly</a:t>
            </a:r>
            <a:r>
              <a:rPr lang="de-DE" dirty="0"/>
              <a:t>, </a:t>
            </a:r>
            <a:r>
              <a:rPr lang="de-DE" dirty="0" err="1"/>
              <a:t>daily</a:t>
            </a:r>
            <a:r>
              <a:rPr lang="de-DE" dirty="0"/>
              <a:t>, </a:t>
            </a:r>
            <a:r>
              <a:rPr lang="de-DE" dirty="0" err="1"/>
              <a:t>minutely</a:t>
            </a:r>
            <a:r>
              <a:rPr lang="de-DE" dirty="0"/>
              <a:t>, </a:t>
            </a:r>
            <a:r>
              <a:rPr lang="de-DE" dirty="0" err="1" smtClean="0"/>
              <a:t>streaming</a:t>
            </a:r>
            <a:endParaRPr lang="de-DE" dirty="0" smtClean="0"/>
          </a:p>
          <a:p>
            <a:r>
              <a:rPr lang="de-DE" dirty="0" smtClean="0"/>
              <a:t>tile.osm.org: </a:t>
            </a:r>
            <a:r>
              <a:rPr lang="de-DE" dirty="0" err="1" smtClean="0"/>
              <a:t>delivering</a:t>
            </a:r>
            <a:r>
              <a:rPr lang="de-DE" dirty="0" smtClean="0"/>
              <a:t> </a:t>
            </a:r>
            <a:r>
              <a:rPr lang="de-DE" dirty="0" err="1" smtClean="0"/>
              <a:t>map</a:t>
            </a:r>
            <a:r>
              <a:rPr lang="de-DE" dirty="0" smtClean="0"/>
              <a:t> </a:t>
            </a:r>
            <a:r>
              <a:rPr lang="de-DE" dirty="0" err="1" smtClean="0"/>
              <a:t>tiles</a:t>
            </a:r>
            <a:endParaRPr lang="de-DE" dirty="0"/>
          </a:p>
          <a:p>
            <a:r>
              <a:rPr lang="de-DE" dirty="0" smtClean="0"/>
              <a:t>nominatim.osm.org: </a:t>
            </a:r>
            <a:r>
              <a:rPr lang="de-DE" dirty="0" err="1" smtClean="0"/>
              <a:t>Geocoding</a:t>
            </a:r>
            <a:r>
              <a:rPr lang="de-DE" dirty="0" smtClean="0"/>
              <a:t> </a:t>
            </a:r>
            <a:r>
              <a:rPr lang="de-DE" dirty="0" err="1" smtClean="0"/>
              <a:t>service</a:t>
            </a:r>
            <a:endParaRPr lang="de-DE" dirty="0"/>
          </a:p>
          <a:p>
            <a:r>
              <a:rPr lang="de-DE" dirty="0" smtClean="0"/>
              <a:t>wiki.osm.org</a:t>
            </a:r>
            <a:endParaRPr lang="de-DE" dirty="0"/>
          </a:p>
        </p:txBody>
      </p:sp>
    </p:spTree>
    <p:extLst>
      <p:ext uri="{BB962C8B-B14F-4D97-AF65-F5344CB8AC3E}">
        <p14:creationId xmlns:p14="http://schemas.microsoft.com/office/powerpoint/2010/main" val="1042575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Secondary</a:t>
            </a:r>
            <a:r>
              <a:rPr lang="de-DE" dirty="0" smtClean="0"/>
              <a:t> </a:t>
            </a:r>
            <a:r>
              <a:rPr lang="de-DE" dirty="0" err="1" smtClean="0"/>
              <a:t>services</a:t>
            </a:r>
            <a:endParaRPr lang="de-DE" dirty="0"/>
          </a:p>
        </p:txBody>
      </p:sp>
      <p:sp>
        <p:nvSpPr>
          <p:cNvPr id="3" name="Inhaltsplatzhalter 2"/>
          <p:cNvSpPr>
            <a:spLocks noGrp="1"/>
          </p:cNvSpPr>
          <p:nvPr>
            <p:ph idx="1"/>
          </p:nvPr>
        </p:nvSpPr>
        <p:spPr>
          <a:xfrm>
            <a:off x="682625" y="1671638"/>
            <a:ext cx="3889375" cy="4500562"/>
          </a:xfrm>
        </p:spPr>
        <p:txBody>
          <a:bodyPr/>
          <a:lstStyle/>
          <a:p>
            <a:r>
              <a:rPr lang="de-DE" dirty="0"/>
              <a:t>help.osm.org (</a:t>
            </a:r>
            <a:r>
              <a:rPr lang="de-DE" dirty="0" smtClean="0"/>
              <a:t>Q&amp;A, like </a:t>
            </a:r>
            <a:r>
              <a:rPr lang="de-DE" dirty="0"/>
              <a:t>"</a:t>
            </a:r>
            <a:r>
              <a:rPr lang="de-DE" dirty="0" err="1"/>
              <a:t>stackoverflow</a:t>
            </a:r>
            <a:r>
              <a:rPr lang="de-DE" dirty="0"/>
              <a:t>")</a:t>
            </a:r>
          </a:p>
          <a:p>
            <a:r>
              <a:rPr lang="de-DE" dirty="0"/>
              <a:t>blog.osm.org</a:t>
            </a:r>
          </a:p>
          <a:p>
            <a:r>
              <a:rPr lang="de-DE" dirty="0"/>
              <a:t>wiki.osmfoundation.org</a:t>
            </a:r>
          </a:p>
          <a:p>
            <a:r>
              <a:rPr lang="de-DE" dirty="0"/>
              <a:t>otrs.osm.org (</a:t>
            </a:r>
            <a:r>
              <a:rPr lang="de-DE" dirty="0" err="1"/>
              <a:t>support</a:t>
            </a:r>
            <a:r>
              <a:rPr lang="de-DE" dirty="0"/>
              <a:t> </a:t>
            </a:r>
            <a:r>
              <a:rPr lang="de-DE" dirty="0" err="1"/>
              <a:t>tickets</a:t>
            </a:r>
            <a:r>
              <a:rPr lang="de-DE" dirty="0"/>
              <a:t>)</a:t>
            </a:r>
          </a:p>
          <a:p>
            <a:r>
              <a:rPr lang="de-DE" dirty="0"/>
              <a:t>piwik.osm.org (</a:t>
            </a:r>
            <a:r>
              <a:rPr lang="de-DE" dirty="0" err="1"/>
              <a:t>site</a:t>
            </a:r>
            <a:r>
              <a:rPr lang="de-DE" dirty="0"/>
              <a:t> </a:t>
            </a:r>
            <a:r>
              <a:rPr lang="de-DE" dirty="0" err="1"/>
              <a:t>visitor</a:t>
            </a:r>
            <a:r>
              <a:rPr lang="de-DE" dirty="0"/>
              <a:t> </a:t>
            </a:r>
            <a:r>
              <a:rPr lang="de-DE" dirty="0" err="1"/>
              <a:t>analytics</a:t>
            </a:r>
            <a:r>
              <a:rPr lang="de-DE" dirty="0"/>
              <a:t>)</a:t>
            </a:r>
          </a:p>
          <a:p>
            <a:r>
              <a:rPr lang="de-DE" dirty="0"/>
              <a:t>munin.osm.org (</a:t>
            </a:r>
            <a:r>
              <a:rPr lang="de-DE" dirty="0" err="1"/>
              <a:t>monitoring</a:t>
            </a:r>
            <a:r>
              <a:rPr lang="de-DE" dirty="0"/>
              <a:t>)</a:t>
            </a:r>
          </a:p>
          <a:p>
            <a:r>
              <a:rPr lang="de-DE" dirty="0"/>
              <a:t>lists.osm.org</a:t>
            </a:r>
          </a:p>
          <a:p>
            <a:r>
              <a:rPr lang="de-DE" smtClean="0"/>
              <a:t>svn.osm.org, git.osm.org, trac.osm.org</a:t>
            </a:r>
            <a:endParaRPr lang="de-DE" dirty="0"/>
          </a:p>
          <a:p>
            <a:r>
              <a:rPr lang="de-DE" dirty="0"/>
              <a:t>irc.osm.org</a:t>
            </a:r>
          </a:p>
          <a:p>
            <a:r>
              <a:rPr lang="de-DE" dirty="0"/>
              <a:t>dev.osm.org (aka </a:t>
            </a:r>
            <a:r>
              <a:rPr lang="de-DE" dirty="0" err="1"/>
              <a:t>toolserver</a:t>
            </a:r>
            <a:r>
              <a:rPr lang="de-DE" dirty="0"/>
              <a:t>)</a:t>
            </a:r>
          </a:p>
          <a:p>
            <a:r>
              <a:rPr lang="de-DE" dirty="0"/>
              <a:t>switch2osm.org</a:t>
            </a:r>
          </a:p>
          <a:p>
            <a:r>
              <a:rPr lang="de-DE" dirty="0" err="1"/>
              <a:t>imagery</a:t>
            </a:r>
            <a:endParaRPr lang="de-DE" dirty="0"/>
          </a:p>
        </p:txBody>
      </p:sp>
      <p:sp>
        <p:nvSpPr>
          <p:cNvPr id="7" name="Inhaltsplatzhalter 2"/>
          <p:cNvSpPr txBox="1">
            <a:spLocks/>
          </p:cNvSpPr>
          <p:nvPr/>
        </p:nvSpPr>
        <p:spPr bwMode="auto">
          <a:xfrm>
            <a:off x="5003105" y="1772816"/>
            <a:ext cx="2953271"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8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800">
                <a:solidFill>
                  <a:srgbClr val="000072"/>
                </a:solidFill>
                <a:latin typeface="+mn-lt"/>
              </a:defRPr>
            </a:lvl2pPr>
            <a:lvl3pPr marL="1085850" indent="-228600" algn="l" rtl="0" eaLnBrk="1" fontAlgn="base" hangingPunct="1">
              <a:spcBef>
                <a:spcPct val="35000"/>
              </a:spcBef>
              <a:spcAft>
                <a:spcPct val="0"/>
              </a:spcAft>
              <a:buChar char="•"/>
              <a:defRPr sz="1800">
                <a:solidFill>
                  <a:srgbClr val="000072"/>
                </a:solidFill>
                <a:latin typeface="+mn-lt"/>
              </a:defRPr>
            </a:lvl3pPr>
            <a:lvl4pPr marL="1428750" indent="-228600" algn="l" rtl="0" eaLnBrk="1" fontAlgn="base" hangingPunct="1">
              <a:spcBef>
                <a:spcPct val="35000"/>
              </a:spcBef>
              <a:spcAft>
                <a:spcPct val="0"/>
              </a:spcAft>
              <a:buChar char="–"/>
              <a:defRPr sz="1800">
                <a:solidFill>
                  <a:srgbClr val="000072"/>
                </a:solidFill>
                <a:latin typeface="+mn-lt"/>
              </a:defRPr>
            </a:lvl4pPr>
            <a:lvl5pPr marL="1771650" indent="-228600" algn="l" rtl="0" eaLnBrk="1" fontAlgn="base" hangingPunct="1">
              <a:spcBef>
                <a:spcPct val="35000"/>
              </a:spcBef>
              <a:spcAft>
                <a:spcPct val="0"/>
              </a:spcAft>
              <a:buChar char="»"/>
              <a:defRPr sz="18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de-DE" kern="0" dirty="0" smtClean="0"/>
              <a:t>Services </a:t>
            </a:r>
            <a:r>
              <a:rPr lang="de-DE" kern="0" dirty="0" err="1" smtClean="0"/>
              <a:t>run</a:t>
            </a:r>
            <a:r>
              <a:rPr lang="de-DE" kern="0" dirty="0" smtClean="0"/>
              <a:t> </a:t>
            </a:r>
            <a:r>
              <a:rPr lang="de-DE" kern="0" dirty="0" err="1" smtClean="0"/>
              <a:t>by</a:t>
            </a:r>
            <a:r>
              <a:rPr lang="de-DE" kern="0" dirty="0" smtClean="0"/>
              <a:t> </a:t>
            </a:r>
            <a:r>
              <a:rPr lang="de-DE" kern="0" dirty="0" err="1" smtClean="0"/>
              <a:t>others</a:t>
            </a:r>
            <a:r>
              <a:rPr lang="de-DE" kern="0" dirty="0" smtClean="0"/>
              <a:t>:</a:t>
            </a:r>
          </a:p>
          <a:p>
            <a:pPr lvl="1"/>
            <a:r>
              <a:rPr lang="de-DE" kern="0" dirty="0" smtClean="0"/>
              <a:t>taginfo.osm.org</a:t>
            </a:r>
          </a:p>
          <a:p>
            <a:pPr lvl="1"/>
            <a:r>
              <a:rPr lang="de-DE" kern="0" dirty="0" smtClean="0"/>
              <a:t>forum.osm.org</a:t>
            </a:r>
          </a:p>
          <a:p>
            <a:pPr lvl="1"/>
            <a:r>
              <a:rPr lang="de-DE" kern="0" dirty="0" smtClean="0"/>
              <a:t>ci.osm.org </a:t>
            </a:r>
            <a:endParaRPr lang="de-DE" kern="0" dirty="0"/>
          </a:p>
        </p:txBody>
      </p:sp>
    </p:spTree>
    <p:extLst>
      <p:ext uri="{BB962C8B-B14F-4D97-AF65-F5344CB8AC3E}">
        <p14:creationId xmlns:p14="http://schemas.microsoft.com/office/powerpoint/2010/main" val="3858693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Planet.osm</a:t>
            </a:r>
            <a:endParaRPr lang="de-DE" dirty="0"/>
          </a:p>
        </p:txBody>
      </p:sp>
      <p:sp>
        <p:nvSpPr>
          <p:cNvPr id="3" name="Inhaltsplatzhalter 2"/>
          <p:cNvSpPr>
            <a:spLocks noGrp="1"/>
          </p:cNvSpPr>
          <p:nvPr>
            <p:ph idx="1"/>
          </p:nvPr>
        </p:nvSpPr>
        <p:spPr/>
        <p:txBody>
          <a:bodyPr/>
          <a:lstStyle/>
          <a:p>
            <a:r>
              <a:rPr lang="en-US" dirty="0" err="1"/>
              <a:t>Planet.osm</a:t>
            </a:r>
            <a:r>
              <a:rPr lang="en-US" dirty="0"/>
              <a:t> is the </a:t>
            </a:r>
            <a:r>
              <a:rPr lang="en-US" dirty="0" err="1"/>
              <a:t>OpenStreetMap</a:t>
            </a:r>
            <a:r>
              <a:rPr lang="en-US" dirty="0"/>
              <a:t> data in one file: all the nodes, ways and relations that make up our map. </a:t>
            </a:r>
            <a:endParaRPr lang="en-US" dirty="0" smtClean="0"/>
          </a:p>
          <a:p>
            <a:r>
              <a:rPr lang="en-US" dirty="0" smtClean="0"/>
              <a:t>A </a:t>
            </a:r>
            <a:r>
              <a:rPr lang="en-US" dirty="0"/>
              <a:t>new version is released every </a:t>
            </a:r>
            <a:r>
              <a:rPr lang="en-US" dirty="0" smtClean="0"/>
              <a:t>week, </a:t>
            </a:r>
            <a:r>
              <a:rPr lang="de-DE" dirty="0" err="1" smtClean="0"/>
              <a:t>Wednesday</a:t>
            </a:r>
            <a:r>
              <a:rPr lang="de-DE" dirty="0" smtClean="0"/>
              <a:t> </a:t>
            </a:r>
            <a:r>
              <a:rPr lang="de-DE" dirty="0" err="1"/>
              <a:t>morning</a:t>
            </a:r>
            <a:r>
              <a:rPr lang="en-US" dirty="0" smtClean="0"/>
              <a:t>. </a:t>
            </a:r>
          </a:p>
          <a:p>
            <a:r>
              <a:rPr lang="en-US" dirty="0" smtClean="0"/>
              <a:t>Big (2017-04-15): </a:t>
            </a:r>
          </a:p>
          <a:p>
            <a:pPr lvl="1"/>
            <a:r>
              <a:rPr lang="en-US" dirty="0" smtClean="0"/>
              <a:t>XML </a:t>
            </a:r>
            <a:r>
              <a:rPr lang="en-US" dirty="0"/>
              <a:t>variant over 784.5GB uncompressed, </a:t>
            </a:r>
            <a:endParaRPr lang="en-US" dirty="0" smtClean="0"/>
          </a:p>
          <a:p>
            <a:pPr lvl="1"/>
            <a:r>
              <a:rPr lang="en-US" dirty="0" smtClean="0"/>
              <a:t>56.3GB </a:t>
            </a:r>
            <a:r>
              <a:rPr lang="en-US" dirty="0"/>
              <a:t>bz2 compressed and </a:t>
            </a:r>
            <a:endParaRPr lang="en-US" dirty="0" smtClean="0"/>
          </a:p>
          <a:p>
            <a:pPr lvl="1"/>
            <a:r>
              <a:rPr lang="en-US" dirty="0" smtClean="0"/>
              <a:t>35.2GB PBF </a:t>
            </a:r>
            <a:endParaRPr lang="de-DE" dirty="0"/>
          </a:p>
        </p:txBody>
      </p:sp>
    </p:spTree>
    <p:extLst>
      <p:ext uri="{BB962C8B-B14F-4D97-AF65-F5344CB8AC3E}">
        <p14:creationId xmlns:p14="http://schemas.microsoft.com/office/powerpoint/2010/main" val="499750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de-DE" dirty="0"/>
              <a:t>Data </a:t>
            </a:r>
            <a:r>
              <a:rPr lang="en-US" altLang="de-DE" dirty="0" smtClean="0"/>
              <a:t>Editing</a:t>
            </a:r>
            <a:endParaRPr lang="en-US" altLang="de-DE" dirty="0"/>
          </a:p>
        </p:txBody>
      </p:sp>
      <p:sp>
        <p:nvSpPr>
          <p:cNvPr id="16387" name="Rectangle 3"/>
          <p:cNvSpPr>
            <a:spLocks noGrp="1" noChangeArrowheads="1"/>
          </p:cNvSpPr>
          <p:nvPr>
            <p:ph idx="1"/>
          </p:nvPr>
        </p:nvSpPr>
        <p:spPr/>
        <p:txBody>
          <a:bodyPr/>
          <a:lstStyle/>
          <a:p>
            <a:endParaRPr lang="en-US" altLang="de-DE" dirty="0" smtClean="0"/>
          </a:p>
          <a:p>
            <a:endParaRPr lang="en-US" altLang="de-DE" dirty="0"/>
          </a:p>
          <a:p>
            <a:endParaRPr lang="en-US" altLang="de-DE" dirty="0" smtClean="0"/>
          </a:p>
          <a:p>
            <a:endParaRPr lang="en-US" altLang="de-DE" dirty="0"/>
          </a:p>
          <a:p>
            <a:endParaRPr lang="en-US" altLang="de-DE" dirty="0" smtClean="0"/>
          </a:p>
          <a:p>
            <a:endParaRPr lang="en-US" altLang="de-DE" dirty="0"/>
          </a:p>
          <a:p>
            <a:endParaRPr lang="en-US" altLang="de-DE" dirty="0" smtClean="0"/>
          </a:p>
          <a:p>
            <a:r>
              <a:rPr lang="en-US" altLang="de-DE" dirty="0" smtClean="0"/>
              <a:t>JOSM</a:t>
            </a:r>
            <a:endParaRPr lang="en-US" altLang="de-DE" dirty="0"/>
          </a:p>
          <a:p>
            <a:r>
              <a:rPr lang="en-US" altLang="de-DE" dirty="0" smtClean="0"/>
              <a:t>Potlach 2</a:t>
            </a:r>
          </a:p>
          <a:p>
            <a:r>
              <a:rPr lang="en-US" altLang="de-DE" dirty="0" smtClean="0"/>
              <a:t>ID – “an overall usable tool for novice users” </a:t>
            </a:r>
            <a:r>
              <a:rPr lang="en-US" altLang="de-DE" sz="1200" dirty="0" smtClean="0"/>
              <a:t>(Behrens 2014, </a:t>
            </a:r>
            <a:r>
              <a:rPr lang="en-US" altLang="de-DE" sz="1200" dirty="0" smtClean="0">
                <a:hlinkClick r:id="rId2"/>
              </a:rPr>
              <a:t>http://repositum.tuwien.ac.at/download/pdf/1633966</a:t>
            </a:r>
            <a:r>
              <a:rPr lang="en-US" altLang="de-DE" sz="1200" dirty="0" smtClean="0"/>
              <a:t> [2017-06-22])</a:t>
            </a:r>
            <a:endParaRPr lang="en-US" altLang="de-DE" dirty="0" smtClean="0"/>
          </a:p>
          <a:p>
            <a:r>
              <a:rPr lang="en-US" altLang="de-DE" dirty="0" err="1" smtClean="0"/>
              <a:t>Merkaartor</a:t>
            </a:r>
            <a:endParaRPr lang="en-US" altLang="de-DE" dirty="0" smtClean="0"/>
          </a:p>
          <a:p>
            <a:r>
              <a:rPr lang="en-US" altLang="de-DE" dirty="0" smtClean="0"/>
              <a:t>…</a:t>
            </a:r>
            <a:endParaRPr lang="de-DE" altLang="de-D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28611"/>
            <a:ext cx="4896544" cy="293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Data Editing: </a:t>
            </a:r>
            <a:r>
              <a:rPr lang="de-DE" altLang="de-DE" dirty="0"/>
              <a:t>JOSM</a:t>
            </a:r>
            <a:endParaRPr lang="de-DE" dirty="0"/>
          </a:p>
        </p:txBody>
      </p:sp>
      <p:sp>
        <p:nvSpPr>
          <p:cNvPr id="3" name="Inhaltsplatzhalter 2"/>
          <p:cNvSpPr>
            <a:spLocks noGrp="1"/>
          </p:cNvSpPr>
          <p:nvPr>
            <p:ph idx="1"/>
          </p:nvPr>
        </p:nvSpPr>
        <p:spPr/>
        <p:txBody>
          <a:bodyPr/>
          <a:lstStyle/>
          <a:p>
            <a:r>
              <a:rPr lang="de-DE" dirty="0" err="1" smtClean="0"/>
              <a:t>Developed</a:t>
            </a:r>
            <a:r>
              <a:rPr lang="de-DE" dirty="0" smtClean="0"/>
              <a:t> in Java</a:t>
            </a:r>
          </a:p>
          <a:p>
            <a:r>
              <a:rPr lang="de-DE" dirty="0" smtClean="0"/>
              <a:t>"power </a:t>
            </a:r>
            <a:r>
              <a:rPr lang="de-DE" dirty="0" err="1" smtClean="0"/>
              <a:t>tool</a:t>
            </a:r>
            <a:r>
              <a:rPr lang="de-DE" dirty="0" smtClean="0"/>
              <a:t>"</a:t>
            </a:r>
          </a:p>
          <a:p>
            <a:r>
              <a:rPr lang="de-DE" dirty="0" smtClean="0"/>
              <a:t>A </a:t>
            </a:r>
            <a:r>
              <a:rPr lang="de-DE" dirty="0" err="1" smtClean="0"/>
              <a:t>little</a:t>
            </a:r>
            <a:r>
              <a:rPr lang="de-DE" dirty="0" smtClean="0"/>
              <a:t> </a:t>
            </a:r>
            <a:r>
              <a:rPr lang="de-DE" dirty="0" err="1" smtClean="0"/>
              <a:t>bit</a:t>
            </a:r>
            <a:r>
              <a:rPr lang="de-DE" dirty="0" smtClean="0"/>
              <a:t> </a:t>
            </a:r>
            <a:r>
              <a:rPr lang="de-DE" dirty="0" err="1" smtClean="0"/>
              <a:t>tough</a:t>
            </a:r>
            <a:r>
              <a:rPr lang="de-DE" dirty="0" smtClean="0"/>
              <a:t> </a:t>
            </a:r>
            <a:r>
              <a:rPr lang="de-DE" dirty="0" err="1" smtClean="0"/>
              <a:t>to</a:t>
            </a:r>
            <a:r>
              <a:rPr lang="de-DE" dirty="0" smtClean="0"/>
              <a:t> </a:t>
            </a:r>
            <a:r>
              <a:rPr lang="de-DE" dirty="0" err="1" smtClean="0"/>
              <a:t>start</a:t>
            </a:r>
            <a:r>
              <a:rPr lang="de-DE" dirty="0" smtClean="0"/>
              <a:t>, but </a:t>
            </a:r>
            <a:r>
              <a:rPr lang="de-DE" dirty="0" err="1" smtClean="0"/>
              <a:t>many</a:t>
            </a:r>
            <a:r>
              <a:rPr lang="de-DE" dirty="0" smtClean="0"/>
              <a:t> </a:t>
            </a:r>
            <a:r>
              <a:rPr lang="de-DE" dirty="0" err="1" smtClean="0"/>
              <a:t>options</a:t>
            </a:r>
            <a:r>
              <a:rPr lang="de-DE" dirty="0" smtClean="0"/>
              <a:t> &amp; </a:t>
            </a:r>
            <a:r>
              <a:rPr lang="de-DE" dirty="0" err="1" smtClean="0"/>
              <a:t>plugins</a:t>
            </a:r>
            <a:endParaRPr lang="de-DE" dirty="0" smtClean="0"/>
          </a:p>
          <a:p>
            <a:r>
              <a:rPr lang="de-DE" dirty="0" err="1" smtClean="0"/>
              <a:t>Allows</a:t>
            </a:r>
            <a:r>
              <a:rPr lang="de-DE" dirty="0" smtClean="0"/>
              <a:t> fast </a:t>
            </a:r>
            <a:r>
              <a:rPr lang="de-DE" dirty="0" err="1" smtClean="0"/>
              <a:t>handling</a:t>
            </a:r>
            <a:r>
              <a:rPr lang="de-DE" dirty="0" smtClean="0"/>
              <a:t> after </a:t>
            </a:r>
            <a:r>
              <a:rPr lang="de-DE" dirty="0" err="1" smtClean="0"/>
              <a:t>some</a:t>
            </a:r>
            <a:r>
              <a:rPr lang="de-DE" dirty="0" smtClean="0"/>
              <a:t> </a:t>
            </a:r>
            <a:r>
              <a:rPr lang="de-DE" dirty="0" err="1" smtClean="0"/>
              <a:t>training</a:t>
            </a:r>
            <a:endParaRPr lang="de-DE" dirty="0"/>
          </a:p>
        </p:txBody>
      </p:sp>
      <p:pic>
        <p:nvPicPr>
          <p:cNvPr id="4" name="Picture 4" descr="josm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43608" y="3284984"/>
            <a:ext cx="4608512" cy="318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9715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de-DE"/>
              <a:t>Data Editing: Mercartoor</a:t>
            </a:r>
            <a:endParaRPr lang="de-DE" altLang="de-DE"/>
          </a:p>
        </p:txBody>
      </p:sp>
      <p:sp>
        <p:nvSpPr>
          <p:cNvPr id="45059" name="Rectangle 3"/>
          <p:cNvSpPr>
            <a:spLocks noGrp="1" noChangeArrowheads="1"/>
          </p:cNvSpPr>
          <p:nvPr>
            <p:ph idx="1"/>
          </p:nvPr>
        </p:nvSpPr>
        <p:spPr/>
        <p:txBody>
          <a:bodyPr/>
          <a:lstStyle/>
          <a:p>
            <a:r>
              <a:rPr lang="en-US" altLang="de-DE" dirty="0"/>
              <a:t>an </a:t>
            </a:r>
            <a:r>
              <a:rPr lang="en-US" altLang="de-DE" dirty="0" err="1"/>
              <a:t>openstreetmap</a:t>
            </a:r>
            <a:r>
              <a:rPr lang="en-US" altLang="de-DE" dirty="0"/>
              <a:t> mapping program</a:t>
            </a:r>
          </a:p>
          <a:p>
            <a:r>
              <a:rPr lang="en-US" altLang="de-DE" dirty="0"/>
              <a:t>focuses on providing a visually pleasing but performant editing environment for free geographical data</a:t>
            </a:r>
          </a:p>
          <a:p>
            <a:r>
              <a:rPr lang="de-DE" altLang="de-DE" dirty="0"/>
              <a:t>http://www.merkaartor.org/</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716338"/>
            <a:ext cx="45720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de-DE" dirty="0"/>
              <a:t> Data Editing: Using </a:t>
            </a:r>
            <a:r>
              <a:rPr lang="en-US" altLang="de-DE" dirty="0" smtClean="0"/>
              <a:t>Potlach 2</a:t>
            </a:r>
            <a:endParaRPr lang="en-US" altLang="de-DE" dirty="0"/>
          </a:p>
        </p:txBody>
      </p:sp>
      <p:sp>
        <p:nvSpPr>
          <p:cNvPr id="21507" name="Rectangle 3"/>
          <p:cNvSpPr>
            <a:spLocks noGrp="1" noChangeArrowheads="1"/>
          </p:cNvSpPr>
          <p:nvPr>
            <p:ph idx="1"/>
          </p:nvPr>
        </p:nvSpPr>
        <p:spPr>
          <a:xfrm>
            <a:off x="539750" y="1341438"/>
            <a:ext cx="1511970" cy="4824412"/>
          </a:xfrm>
        </p:spPr>
        <p:txBody>
          <a:bodyPr/>
          <a:lstStyle/>
          <a:p>
            <a:r>
              <a:rPr lang="de-DE" altLang="de-DE" dirty="0" smtClean="0"/>
              <a:t>Embedded </a:t>
            </a:r>
            <a:r>
              <a:rPr lang="de-DE" altLang="de-DE" dirty="0"/>
              <a:t>in web </a:t>
            </a:r>
            <a:r>
              <a:rPr lang="de-DE" altLang="de-DE" dirty="0" err="1"/>
              <a:t>browser</a:t>
            </a:r>
            <a:endParaRPr lang="de-DE" altLang="de-DE" dirty="0"/>
          </a:p>
          <a:p>
            <a:r>
              <a:rPr lang="de-DE" altLang="de-DE" dirty="0"/>
              <a:t>Easy </a:t>
            </a:r>
            <a:r>
              <a:rPr lang="de-DE" altLang="de-DE" dirty="0" err="1"/>
              <a:t>to</a:t>
            </a:r>
            <a:r>
              <a:rPr lang="de-DE" altLang="de-DE" dirty="0"/>
              <a:t> </a:t>
            </a:r>
            <a:r>
              <a:rPr lang="de-DE" altLang="de-DE" dirty="0" err="1"/>
              <a:t>learn</a:t>
            </a:r>
            <a:r>
              <a:rPr lang="de-DE" altLang="de-DE" dirty="0"/>
              <a:t> </a:t>
            </a:r>
            <a:r>
              <a:rPr lang="de-DE" altLang="de-DE" dirty="0" err="1"/>
              <a:t>and</a:t>
            </a:r>
            <a:r>
              <a:rPr lang="de-DE" altLang="de-DE" dirty="0"/>
              <a:t> </a:t>
            </a:r>
            <a:r>
              <a:rPr lang="de-DE" altLang="de-DE" dirty="0" err="1"/>
              <a:t>to</a:t>
            </a:r>
            <a:r>
              <a:rPr lang="de-DE" altLang="de-DE" dirty="0"/>
              <a:t> handle (IMHO)</a:t>
            </a: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6819715"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de-DE" altLang="de-DE" dirty="0"/>
              <a:t>Data </a:t>
            </a:r>
            <a:r>
              <a:rPr lang="de-DE" altLang="de-DE" dirty="0" err="1" smtClean="0"/>
              <a:t>rendering</a:t>
            </a:r>
            <a:r>
              <a:rPr lang="de-DE" altLang="de-DE" dirty="0" smtClean="0"/>
              <a:t>: </a:t>
            </a:r>
            <a:r>
              <a:rPr lang="de-DE" altLang="de-DE" dirty="0" err="1" smtClean="0"/>
              <a:t>Mapnik</a:t>
            </a:r>
            <a:endParaRPr lang="de-DE" altLang="de-DE" dirty="0"/>
          </a:p>
        </p:txBody>
      </p:sp>
      <p:sp>
        <p:nvSpPr>
          <p:cNvPr id="92163" name="Rectangle 3"/>
          <p:cNvSpPr>
            <a:spLocks noGrp="1" noChangeArrowheads="1"/>
          </p:cNvSpPr>
          <p:nvPr>
            <p:ph idx="1"/>
          </p:nvPr>
        </p:nvSpPr>
        <p:spPr/>
        <p:txBody>
          <a:bodyPr/>
          <a:lstStyle/>
          <a:p>
            <a:r>
              <a:rPr lang="de-DE" altLang="de-DE" dirty="0" err="1"/>
              <a:t>Programmed</a:t>
            </a:r>
            <a:r>
              <a:rPr lang="de-DE" altLang="de-DE" dirty="0"/>
              <a:t> in C, </a:t>
            </a:r>
            <a:r>
              <a:rPr lang="de-DE" altLang="de-DE" dirty="0" err="1"/>
              <a:t>very</a:t>
            </a:r>
            <a:r>
              <a:rPr lang="de-DE" altLang="de-DE" dirty="0"/>
              <a:t> </a:t>
            </a:r>
            <a:r>
              <a:rPr lang="de-DE" altLang="de-DE" dirty="0" err="1" smtClean="0"/>
              <a:t>efficient</a:t>
            </a:r>
            <a:endParaRPr lang="de-DE" altLang="de-DE" dirty="0" smtClean="0"/>
          </a:p>
          <a:p>
            <a:r>
              <a:rPr lang="de-DE" altLang="de-DE" dirty="0" smtClean="0"/>
              <a:t>Style-</a:t>
            </a:r>
            <a:r>
              <a:rPr lang="de-DE" altLang="de-DE" dirty="0" err="1" smtClean="0"/>
              <a:t>driven</a:t>
            </a:r>
            <a:endParaRPr lang="de-DE" altLang="de-DE" dirty="0"/>
          </a:p>
          <a:p>
            <a:r>
              <a:rPr lang="de-DE" altLang="de-DE" dirty="0"/>
              <a:t>Can </a:t>
            </a:r>
            <a:r>
              <a:rPr lang="de-DE" altLang="de-DE" dirty="0" err="1"/>
              <a:t>be</a:t>
            </a:r>
            <a:r>
              <a:rPr lang="de-DE" altLang="de-DE" dirty="0"/>
              <a:t> </a:t>
            </a:r>
            <a:r>
              <a:rPr lang="de-DE" altLang="de-DE" dirty="0" err="1"/>
              <a:t>used</a:t>
            </a:r>
            <a:r>
              <a:rPr lang="de-DE" altLang="de-DE" dirty="0"/>
              <a:t> </a:t>
            </a:r>
            <a:r>
              <a:rPr lang="de-DE" altLang="de-DE" dirty="0" err="1"/>
              <a:t>for</a:t>
            </a:r>
            <a:r>
              <a:rPr lang="de-DE" altLang="de-DE" dirty="0"/>
              <a:t> </a:t>
            </a:r>
          </a:p>
          <a:p>
            <a:pPr lvl="1"/>
            <a:r>
              <a:rPr lang="de-DE" altLang="de-DE" dirty="0"/>
              <a:t>OSM, </a:t>
            </a:r>
          </a:p>
          <a:p>
            <a:pPr lvl="1"/>
            <a:r>
              <a:rPr lang="de-DE" altLang="de-DE" dirty="0"/>
              <a:t>but also </a:t>
            </a:r>
            <a:r>
              <a:rPr lang="de-DE" altLang="de-DE" dirty="0" err="1"/>
              <a:t>for</a:t>
            </a:r>
            <a:r>
              <a:rPr lang="de-DE" altLang="de-DE" dirty="0"/>
              <a:t> </a:t>
            </a:r>
            <a:r>
              <a:rPr lang="de-DE" altLang="de-DE" dirty="0" err="1"/>
              <a:t>data</a:t>
            </a:r>
            <a:r>
              <a:rPr lang="de-DE" altLang="de-DE" dirty="0"/>
              <a:t> in Shape </a:t>
            </a:r>
            <a:r>
              <a:rPr lang="de-DE" altLang="de-DE" dirty="0" err="1"/>
              <a:t>format</a:t>
            </a:r>
            <a:endParaRPr lang="de-DE" altLang="de-DE" dirty="0"/>
          </a:p>
          <a:p>
            <a:pPr lvl="1"/>
            <a:r>
              <a:rPr lang="de-DE" altLang="de-DE" dirty="0"/>
              <a:t>Data </a:t>
            </a:r>
            <a:r>
              <a:rPr lang="de-DE" altLang="de-DE" dirty="0" err="1"/>
              <a:t>from</a:t>
            </a:r>
            <a:r>
              <a:rPr lang="de-DE" altLang="de-DE" dirty="0"/>
              <a:t> </a:t>
            </a:r>
            <a:r>
              <a:rPr lang="de-DE" altLang="de-DE" dirty="0" err="1"/>
              <a:t>PostGIS</a:t>
            </a:r>
            <a:r>
              <a:rPr lang="de-DE" altLang="de-DE" dirty="0"/>
              <a:t> </a:t>
            </a:r>
            <a:r>
              <a:rPr lang="de-DE" altLang="de-DE" dirty="0" err="1"/>
              <a:t>geo</a:t>
            </a:r>
            <a:r>
              <a:rPr lang="de-DE" altLang="de-DE" dirty="0"/>
              <a:t> </a:t>
            </a:r>
            <a:r>
              <a:rPr lang="de-DE" altLang="de-DE" dirty="0" err="1"/>
              <a:t>database</a:t>
            </a:r>
            <a:endParaRPr lang="de-DE" altLang="de-DE" dirty="0"/>
          </a:p>
          <a:p>
            <a:pPr lvl="1"/>
            <a:endParaRPr lang="de-DE" altLang="de-DE" dirty="0"/>
          </a:p>
          <a:p>
            <a:r>
              <a:rPr lang="en-GB" altLang="de-DE" dirty="0"/>
              <a:t>For the </a:t>
            </a:r>
            <a:r>
              <a:rPr lang="en-GB" altLang="de-DE" dirty="0" err="1"/>
              <a:t>Slippy</a:t>
            </a:r>
            <a:r>
              <a:rPr lang="en-GB" altLang="de-DE" dirty="0"/>
              <a:t> Map on OSM’s main site.</a:t>
            </a:r>
          </a:p>
          <a:p>
            <a:endParaRPr lang="en-GB" altLang="de-DE" dirty="0"/>
          </a:p>
          <a:p>
            <a:r>
              <a:rPr lang="en-GB" altLang="de-DE" dirty="0"/>
              <a:t>For special purpose cartography</a:t>
            </a:r>
            <a:endParaRPr lang="de-DE" altLang="de-DE"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Rendering: Technical </a:t>
            </a:r>
            <a:r>
              <a:rPr lang="de-DE" dirty="0" err="1" smtClean="0"/>
              <a:t>details</a:t>
            </a:r>
            <a:endParaRPr lang="de-DE" dirty="0"/>
          </a:p>
        </p:txBody>
      </p:sp>
      <p:sp>
        <p:nvSpPr>
          <p:cNvPr id="3" name="Inhaltsplatzhalter 2"/>
          <p:cNvSpPr>
            <a:spLocks noGrp="1"/>
          </p:cNvSpPr>
          <p:nvPr>
            <p:ph idx="1"/>
          </p:nvPr>
        </p:nvSpPr>
        <p:spPr/>
        <p:txBody>
          <a:bodyPr/>
          <a:lstStyle/>
          <a:p>
            <a:r>
              <a:rPr lang="de-DE" dirty="0"/>
              <a:t>tile.openstreetmap.org (</a:t>
            </a:r>
            <a:r>
              <a:rPr lang="de-DE" dirty="0" err="1"/>
              <a:t>rendered</a:t>
            </a:r>
            <a:r>
              <a:rPr lang="de-DE" dirty="0"/>
              <a:t> </a:t>
            </a:r>
            <a:r>
              <a:rPr lang="de-DE" dirty="0" err="1"/>
              <a:t>map</a:t>
            </a:r>
            <a:r>
              <a:rPr lang="de-DE" dirty="0"/>
              <a:t>)</a:t>
            </a:r>
          </a:p>
          <a:p>
            <a:r>
              <a:rPr lang="de-DE" dirty="0" smtClean="0"/>
              <a:t>Live </a:t>
            </a:r>
            <a:r>
              <a:rPr lang="de-DE" dirty="0" err="1"/>
              <a:t>Map</a:t>
            </a:r>
            <a:r>
              <a:rPr lang="de-DE" dirty="0"/>
              <a:t> </a:t>
            </a:r>
            <a:r>
              <a:rPr lang="de-DE" dirty="0" err="1"/>
              <a:t>updates</a:t>
            </a:r>
            <a:r>
              <a:rPr lang="de-DE" dirty="0"/>
              <a:t> (Minute </a:t>
            </a:r>
            <a:r>
              <a:rPr lang="de-DE" dirty="0" err="1"/>
              <a:t>rendering</a:t>
            </a:r>
            <a:r>
              <a:rPr lang="de-DE" dirty="0" smtClean="0"/>
              <a:t>): </a:t>
            </a:r>
            <a:r>
              <a:rPr lang="en-US" dirty="0" smtClean="0"/>
              <a:t>Average </a:t>
            </a:r>
            <a:r>
              <a:rPr lang="en-US" dirty="0"/>
              <a:t>of 2700 tiles per second. (</a:t>
            </a:r>
            <a:r>
              <a:rPr lang="en-US" dirty="0" smtClean="0"/>
              <a:t>5400 </a:t>
            </a:r>
            <a:r>
              <a:rPr lang="de-DE" dirty="0" err="1" smtClean="0"/>
              <a:t>tiles</a:t>
            </a:r>
            <a:r>
              <a:rPr lang="de-DE" dirty="0" smtClean="0"/>
              <a:t> </a:t>
            </a:r>
            <a:r>
              <a:rPr lang="de-DE" dirty="0"/>
              <a:t>per </a:t>
            </a:r>
            <a:r>
              <a:rPr lang="de-DE" dirty="0" err="1"/>
              <a:t>second</a:t>
            </a:r>
            <a:r>
              <a:rPr lang="de-DE" dirty="0"/>
              <a:t> </a:t>
            </a:r>
            <a:r>
              <a:rPr lang="de-DE" dirty="0" err="1"/>
              <a:t>peak</a:t>
            </a:r>
            <a:r>
              <a:rPr lang="de-DE" dirty="0"/>
              <a:t>)</a:t>
            </a:r>
          </a:p>
          <a:p>
            <a:r>
              <a:rPr lang="de-DE" dirty="0" smtClean="0"/>
              <a:t>Average</a:t>
            </a:r>
            <a:r>
              <a:rPr lang="de-DE" dirty="0"/>
              <a:t>: </a:t>
            </a:r>
            <a:r>
              <a:rPr lang="de-DE" dirty="0" smtClean="0"/>
              <a:t>175Mbits/s  (</a:t>
            </a:r>
            <a:r>
              <a:rPr lang="de-DE" dirty="0"/>
              <a:t>340Mbit/s </a:t>
            </a:r>
            <a:r>
              <a:rPr lang="de-DE" dirty="0" err="1"/>
              <a:t>peak</a:t>
            </a:r>
            <a:r>
              <a:rPr lang="de-DE" dirty="0"/>
              <a:t>)</a:t>
            </a:r>
          </a:p>
        </p:txBody>
      </p:sp>
      <p:sp>
        <p:nvSpPr>
          <p:cNvPr id="4" name="Rechteck 3"/>
          <p:cNvSpPr/>
          <p:nvPr/>
        </p:nvSpPr>
        <p:spPr>
          <a:xfrm>
            <a:off x="395536" y="5661248"/>
            <a:ext cx="8279702" cy="338554"/>
          </a:xfrm>
          <a:prstGeom prst="rect">
            <a:avLst/>
          </a:prstGeom>
        </p:spPr>
        <p:txBody>
          <a:bodyPr wrap="none">
            <a:spAutoFit/>
          </a:bodyPr>
          <a:lstStyle/>
          <a:p>
            <a:r>
              <a:rPr lang="de-DE" sz="1600" dirty="0" smtClean="0"/>
              <a:t>Source: Grant Slater (2013): </a:t>
            </a:r>
            <a:r>
              <a:rPr lang="en-US" sz="1600" dirty="0"/>
              <a:t>OSM Core Architecture and </a:t>
            </a:r>
            <a:r>
              <a:rPr lang="en-US" sz="1600" dirty="0" smtClean="0"/>
              <a:t>DevOps. </a:t>
            </a:r>
            <a:r>
              <a:rPr lang="de-DE" sz="1600" dirty="0"/>
              <a:t>sotm.us - 8 June 2013</a:t>
            </a:r>
          </a:p>
        </p:txBody>
      </p:sp>
    </p:spTree>
    <p:extLst>
      <p:ext uri="{BB962C8B-B14F-4D97-AF65-F5344CB8AC3E}">
        <p14:creationId xmlns:p14="http://schemas.microsoft.com/office/powerpoint/2010/main" val="4187809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de-DE" altLang="de-DE"/>
              <a:t>Render Styles</a:t>
            </a:r>
          </a:p>
        </p:txBody>
      </p:sp>
      <p:pic>
        <p:nvPicPr>
          <p:cNvPr id="138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15" y="4176516"/>
            <a:ext cx="2968523" cy="22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973" y="1340471"/>
            <a:ext cx="3014365" cy="232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150" y="4221088"/>
            <a:ext cx="3019866" cy="231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8" name="Rectangle 8"/>
          <p:cNvSpPr>
            <a:spLocks noChangeArrowheads="1"/>
          </p:cNvSpPr>
          <p:nvPr/>
        </p:nvSpPr>
        <p:spPr bwMode="auto">
          <a:xfrm>
            <a:off x="928588" y="6597352"/>
            <a:ext cx="6235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dirty="0"/>
              <a:t>http://tools.geofabrik.de/mc/index.html?mt0=googlemap&amp;mt1=mapnik&amp;lon=76.294384&amp;lat=9.9262423&amp;z=12</a:t>
            </a:r>
          </a:p>
        </p:txBody>
      </p:sp>
      <p:pic>
        <p:nvPicPr>
          <p:cNvPr id="1382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62" y="1340768"/>
            <a:ext cx="2918913" cy="235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539750" y="3860800"/>
            <a:ext cx="7561263" cy="2305050"/>
          </a:xfrm>
        </p:spPr>
        <p:txBody>
          <a:bodyPr/>
          <a:lstStyle/>
          <a:p>
            <a:pPr marL="0" indent="0" algn="r">
              <a:buNone/>
            </a:pPr>
            <a:r>
              <a:rPr lang="de-DE" altLang="de-DE" sz="4400" smtClean="0"/>
              <a:t>Ideas </a:t>
            </a:r>
            <a:r>
              <a:rPr lang="de-DE" altLang="de-DE" sz="4400"/>
              <a:t>and Background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altLang="de-DE"/>
              <a:t>APIs</a:t>
            </a:r>
          </a:p>
        </p:txBody>
      </p:sp>
      <p:sp>
        <p:nvSpPr>
          <p:cNvPr id="22531" name="Rectangle 3"/>
          <p:cNvSpPr>
            <a:spLocks noGrp="1" noChangeArrowheads="1"/>
          </p:cNvSpPr>
          <p:nvPr>
            <p:ph idx="1"/>
          </p:nvPr>
        </p:nvSpPr>
        <p:spPr/>
        <p:txBody>
          <a:bodyPr/>
          <a:lstStyle/>
          <a:p>
            <a:r>
              <a:rPr lang="en-US" altLang="de-DE" dirty="0">
                <a:hlinkClick r:id="rId2"/>
              </a:rPr>
              <a:t>http://api.openstreetmap.org/</a:t>
            </a:r>
            <a:r>
              <a:rPr lang="en-US" altLang="de-DE" dirty="0" err="1">
                <a:hlinkClick r:id="rId2"/>
              </a:rPr>
              <a:t>api</a:t>
            </a:r>
            <a:r>
              <a:rPr lang="en-US" altLang="de-DE" dirty="0">
                <a:hlinkClick r:id="rId2"/>
              </a:rPr>
              <a:t>/0.6/</a:t>
            </a:r>
            <a:r>
              <a:rPr lang="en-US" altLang="de-DE" dirty="0"/>
              <a:t>....</a:t>
            </a:r>
          </a:p>
          <a:p>
            <a:pPr lvl="1"/>
            <a:r>
              <a:rPr lang="en-US" altLang="de-DE" dirty="0"/>
              <a:t>Some restrictions related to amount of data…</a:t>
            </a:r>
          </a:p>
          <a:p>
            <a:endParaRPr lang="en-US" altLang="de-DE" dirty="0"/>
          </a:p>
          <a:p>
            <a:r>
              <a:rPr lang="en-US" altLang="de-DE" dirty="0" smtClean="0"/>
              <a:t>Overpass API, see </a:t>
            </a:r>
            <a:r>
              <a:rPr lang="en-US" altLang="de-DE" dirty="0" smtClean="0">
                <a:hlinkClick r:id="rId3"/>
              </a:rPr>
              <a:t>http://overpass-api.de/</a:t>
            </a:r>
            <a:r>
              <a:rPr lang="en-US" altLang="de-DE" dirty="0" smtClean="0"/>
              <a:t> and https://overpass-turbo.eu/</a:t>
            </a:r>
          </a:p>
          <a:p>
            <a:r>
              <a:rPr lang="de-DE" altLang="de-DE" sz="2000" dirty="0" err="1" smtClean="0"/>
              <a:t>Others</a:t>
            </a:r>
            <a:r>
              <a:rPr lang="de-DE" altLang="de-DE" sz="2000" dirty="0" smtClean="0"/>
              <a:t>: </a:t>
            </a:r>
            <a:r>
              <a:rPr lang="de-DE" altLang="de-DE" sz="2000" dirty="0" err="1" smtClean="0"/>
              <a:t>see</a:t>
            </a:r>
            <a:r>
              <a:rPr lang="de-DE" altLang="de-DE" sz="2000" dirty="0" smtClean="0"/>
              <a:t> also http://wiki.openstreetmap.org/wiki/Platform_Status</a:t>
            </a:r>
            <a:endParaRPr lang="de-DE" altLang="de-DE" sz="20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Data </a:t>
            </a:r>
            <a:r>
              <a:rPr lang="de-DE" dirty="0" err="1" smtClean="0"/>
              <a:t>presentation</a:t>
            </a:r>
            <a:r>
              <a:rPr lang="de-DE" dirty="0" smtClean="0"/>
              <a:t>/</a:t>
            </a:r>
            <a:r>
              <a:rPr lang="de-DE" dirty="0" err="1" smtClean="0"/>
              <a:t>visualization</a:t>
            </a:r>
            <a:endParaRPr lang="de-DE" dirty="0"/>
          </a:p>
        </p:txBody>
      </p:sp>
      <p:sp>
        <p:nvSpPr>
          <p:cNvPr id="3" name="Inhaltsplatzhalter 2"/>
          <p:cNvSpPr>
            <a:spLocks noGrp="1"/>
          </p:cNvSpPr>
          <p:nvPr>
            <p:ph idx="1"/>
          </p:nvPr>
        </p:nvSpPr>
        <p:spPr/>
        <p:txBody>
          <a:bodyPr/>
          <a:lstStyle/>
          <a:p>
            <a:r>
              <a:rPr lang="de-DE" dirty="0" err="1" smtClean="0"/>
              <a:t>OpenLayers</a:t>
            </a:r>
            <a:endParaRPr lang="de-DE" dirty="0" smtClean="0"/>
          </a:p>
          <a:p>
            <a:r>
              <a:rPr lang="de-DE" dirty="0" err="1" smtClean="0"/>
              <a:t>Leaflet</a:t>
            </a:r>
            <a:endParaRPr lang="de-DE" dirty="0" smtClean="0"/>
          </a:p>
          <a:p>
            <a:r>
              <a:rPr lang="de-DE" dirty="0" smtClean="0"/>
              <a:t>Custom </a:t>
            </a:r>
            <a:r>
              <a:rPr lang="de-DE" dirty="0" err="1" smtClean="0"/>
              <a:t>Map</a:t>
            </a:r>
            <a:r>
              <a:rPr lang="de-DE" dirty="0" smtClean="0"/>
              <a:t> Viewer</a:t>
            </a:r>
            <a:endParaRPr lang="de-DE" dirty="0"/>
          </a:p>
        </p:txBody>
      </p:sp>
    </p:spTree>
    <p:extLst>
      <p:ext uri="{BB962C8B-B14F-4D97-AF65-F5344CB8AC3E}">
        <p14:creationId xmlns:p14="http://schemas.microsoft.com/office/powerpoint/2010/main" val="1229641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How to credit OpenStreetMap</a:t>
            </a:r>
          </a:p>
        </p:txBody>
      </p:sp>
      <p:sp>
        <p:nvSpPr>
          <p:cNvPr id="3" name="Inhaltsplatzhalter 2"/>
          <p:cNvSpPr>
            <a:spLocks noGrp="1"/>
          </p:cNvSpPr>
          <p:nvPr>
            <p:ph idx="1"/>
          </p:nvPr>
        </p:nvSpPr>
        <p:spPr/>
        <p:txBody>
          <a:bodyPr/>
          <a:lstStyle/>
          <a:p>
            <a:r>
              <a:rPr lang="en-US" dirty="0" smtClean="0"/>
              <a:t>Required: to </a:t>
            </a:r>
            <a:r>
              <a:rPr lang="en-US" dirty="0"/>
              <a:t>use the credit “© </a:t>
            </a:r>
            <a:r>
              <a:rPr lang="en-US" dirty="0" err="1"/>
              <a:t>OpenStreetMap</a:t>
            </a:r>
            <a:r>
              <a:rPr lang="en-US" dirty="0"/>
              <a:t> contributors</a:t>
            </a:r>
            <a:r>
              <a:rPr lang="en-US" dirty="0" smtClean="0"/>
              <a:t>”.</a:t>
            </a:r>
          </a:p>
          <a:p>
            <a:r>
              <a:rPr lang="en-US" dirty="0"/>
              <a:t>For a </a:t>
            </a:r>
            <a:r>
              <a:rPr lang="en-US" dirty="0" err="1"/>
              <a:t>browsable</a:t>
            </a:r>
            <a:r>
              <a:rPr lang="en-US" dirty="0"/>
              <a:t> electronic map, the credit should appear in the corner of the map</a:t>
            </a:r>
            <a:r>
              <a:rPr lang="en-US" dirty="0" smtClean="0"/>
              <a:t>.</a:t>
            </a:r>
          </a:p>
          <a:p>
            <a:endParaRPr lang="en-US" dirty="0"/>
          </a:p>
          <a:p>
            <a:r>
              <a:rPr lang="en-US" dirty="0" smtClean="0"/>
              <a:t>"You </a:t>
            </a:r>
            <a:r>
              <a:rPr lang="en-US" dirty="0"/>
              <a:t>must also make it clear that the data is available under the Open Database License, and if using our map tiles, that the cartography is licensed as CC BY-SA. You may do this by linking to </a:t>
            </a:r>
            <a:r>
              <a:rPr lang="en-US" dirty="0" smtClean="0"/>
              <a:t>the </a:t>
            </a:r>
            <a:r>
              <a:rPr lang="en-US" dirty="0"/>
              <a:t>copyright page. Alternatively, and as a requirement if you are distributing OSM in a data form, you can name and link directly to the license(s). In media where links are not possible (e.g. printed works), we suggest you direct your readers to openstreetmap.org (perhaps by expanding '</a:t>
            </a:r>
            <a:r>
              <a:rPr lang="en-US" dirty="0" err="1"/>
              <a:t>OpenStreetMap</a:t>
            </a:r>
            <a:r>
              <a:rPr lang="en-US" dirty="0"/>
              <a:t>' to this full address), to opendatacommons.org, and if relevant, to creativecommons.org</a:t>
            </a:r>
            <a:r>
              <a:rPr lang="en-US" dirty="0" smtClean="0"/>
              <a:t>."</a:t>
            </a:r>
            <a:endParaRPr lang="en-US" dirty="0"/>
          </a:p>
          <a:p>
            <a:endParaRPr lang="en-US" dirty="0"/>
          </a:p>
          <a:p>
            <a:endParaRPr lang="de-DE" dirty="0"/>
          </a:p>
        </p:txBody>
      </p:sp>
      <p:pic>
        <p:nvPicPr>
          <p:cNvPr id="5" name="Picture 2" descr="Beispiel, wie man auf OpenStreetMap auf einer Webseite hinwe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32656"/>
            <a:ext cx="3021201"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10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err="1" smtClean="0"/>
              <a:t>Some</a:t>
            </a:r>
            <a:r>
              <a:rPr lang="de-DE" dirty="0" smtClean="0"/>
              <a:t> </a:t>
            </a:r>
            <a:r>
              <a:rPr lang="de-DE" dirty="0" err="1" smtClean="0"/>
              <a:t>thoughts</a:t>
            </a:r>
            <a:r>
              <a:rPr lang="de-DE" dirty="0" smtClean="0"/>
              <a:t> </a:t>
            </a:r>
            <a:r>
              <a:rPr lang="de-DE" dirty="0" err="1" smtClean="0"/>
              <a:t>about</a:t>
            </a:r>
            <a:r>
              <a:rPr lang="de-DE" dirty="0" smtClean="0"/>
              <a:t> </a:t>
            </a:r>
            <a:r>
              <a:rPr lang="de-DE" dirty="0" err="1" smtClean="0"/>
              <a:t>the</a:t>
            </a:r>
            <a:r>
              <a:rPr lang="de-DE" dirty="0" smtClean="0"/>
              <a:t> </a:t>
            </a:r>
            <a:r>
              <a:rPr lang="de-DE" dirty="0" err="1" smtClean="0"/>
              <a:t>success</a:t>
            </a:r>
            <a:r>
              <a:rPr lang="de-DE" dirty="0" smtClean="0"/>
              <a:t> </a:t>
            </a:r>
            <a:r>
              <a:rPr lang="de-DE" dirty="0" err="1" smtClean="0"/>
              <a:t>of</a:t>
            </a:r>
            <a:r>
              <a:rPr lang="de-DE" dirty="0" smtClean="0"/>
              <a:t> </a:t>
            </a:r>
            <a:r>
              <a:rPr lang="de-DE" dirty="0" err="1" smtClean="0"/>
              <a:t>the</a:t>
            </a:r>
            <a:r>
              <a:rPr lang="de-DE" dirty="0" smtClean="0"/>
              <a:t> </a:t>
            </a:r>
            <a:r>
              <a:rPr lang="de-DE" dirty="0" err="1" smtClean="0"/>
              <a:t>OpenStreetMap</a:t>
            </a:r>
            <a:r>
              <a:rPr lang="de-DE" dirty="0" smtClean="0"/>
              <a:t> </a:t>
            </a:r>
            <a:r>
              <a:rPr lang="de-DE" dirty="0" err="1" smtClean="0"/>
              <a:t>project</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1217039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1: </a:t>
            </a:r>
            <a:r>
              <a:rPr lang="de-DE" dirty="0" err="1" smtClean="0"/>
              <a:t>Using</a:t>
            </a:r>
            <a:r>
              <a:rPr lang="de-DE" dirty="0" smtClean="0"/>
              <a:t> Open Source Components</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25481459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hr\AppData\Local\Temp\SNAGHTML21c3a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07" y="404664"/>
            <a:ext cx="8865121" cy="633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04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e-DE" altLang="de-DE" smtClean="0"/>
              <a:t>OS: You are </a:t>
            </a:r>
            <a:r>
              <a:rPr lang="de-DE" altLang="de-DE" dirty="0" smtClean="0"/>
              <a:t>not </a:t>
            </a:r>
            <a:r>
              <a:rPr lang="de-DE" altLang="de-DE" dirty="0" err="1" smtClean="0"/>
              <a:t>dependent</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decisions</a:t>
            </a:r>
            <a:r>
              <a:rPr lang="de-DE" altLang="de-DE" dirty="0" smtClean="0"/>
              <a:t> </a:t>
            </a:r>
            <a:r>
              <a:rPr lang="de-DE" altLang="de-DE" dirty="0" err="1" smtClean="0"/>
              <a:t>of</a:t>
            </a:r>
            <a:r>
              <a:rPr lang="de-DE" altLang="de-DE" dirty="0" smtClean="0"/>
              <a:t> </a:t>
            </a:r>
            <a:r>
              <a:rPr lang="de-DE" altLang="de-DE" dirty="0" err="1" smtClean="0"/>
              <a:t>companies</a:t>
            </a:r>
            <a:r>
              <a:rPr lang="de-DE" altLang="de-DE" dirty="0" smtClean="0"/>
              <a:t> – </a:t>
            </a:r>
            <a:r>
              <a:rPr lang="de-DE" altLang="de-DE" dirty="0" err="1" smtClean="0"/>
              <a:t>software</a:t>
            </a:r>
            <a:r>
              <a:rPr lang="de-DE" altLang="de-DE" dirty="0" smtClean="0"/>
              <a:t> </a:t>
            </a:r>
            <a:r>
              <a:rPr lang="de-DE" altLang="de-DE" dirty="0" err="1" smtClean="0"/>
              <a:t>may</a:t>
            </a:r>
            <a:r>
              <a:rPr lang="de-DE" altLang="de-DE" dirty="0" smtClean="0"/>
              <a:t> </a:t>
            </a:r>
            <a:r>
              <a:rPr lang="de-DE" altLang="de-DE" dirty="0" err="1" smtClean="0"/>
              <a:t>be</a:t>
            </a:r>
            <a:r>
              <a:rPr lang="de-DE" altLang="de-DE" dirty="0" smtClean="0"/>
              <a:t> </a:t>
            </a:r>
            <a:r>
              <a:rPr lang="de-DE" altLang="de-DE" dirty="0" err="1" smtClean="0"/>
              <a:t>discontinued</a:t>
            </a:r>
            <a:endParaRPr lang="de-DE" altLang="de-DE" dirty="0" smtClean="0"/>
          </a:p>
        </p:txBody>
      </p:sp>
      <p:sp>
        <p:nvSpPr>
          <p:cNvPr id="9219" name="Inhaltsplatzhalter 2"/>
          <p:cNvSpPr>
            <a:spLocks noGrp="1"/>
          </p:cNvSpPr>
          <p:nvPr>
            <p:ph idx="1"/>
          </p:nvPr>
        </p:nvSpPr>
        <p:spPr/>
        <p:txBody>
          <a:bodyPr/>
          <a:lstStyle/>
          <a:p>
            <a:endParaRPr lang="de-DE" altLang="de-DE" smtClean="0"/>
          </a:p>
        </p:txBody>
      </p:sp>
      <p:pic>
        <p:nvPicPr>
          <p:cNvPr id="9220" name="Picture 2" descr="C:\Users\behr\AppData\Local\Temp\SNAGHTML203660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6372225"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4" descr="C:\Users\behr\AppData\Local\Temp\SNAGHTML203f1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996" y="1628800"/>
            <a:ext cx="6534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3851275" y="6172200"/>
            <a:ext cx="4492512" cy="584775"/>
          </a:xfrm>
          <a:prstGeom prst="rect">
            <a:avLst/>
          </a:prstGeom>
        </p:spPr>
        <p:txBody>
          <a:bodyPr wrap="none">
            <a:spAutoFit/>
          </a:bodyPr>
          <a:lstStyle/>
          <a:p>
            <a:pPr>
              <a:defRPr/>
            </a:pPr>
            <a:r>
              <a:rPr lang="de-DE">
                <a:solidFill>
                  <a:schemeClr val="bg1">
                    <a:lumMod val="95000"/>
                  </a:schemeClr>
                </a:solidFill>
              </a:rPr>
              <a:t>http://geocoderblog.tomtom.com/ [2015-04-28]</a:t>
            </a:r>
            <a:br>
              <a:rPr lang="de-DE">
                <a:solidFill>
                  <a:schemeClr val="bg1">
                    <a:lumMod val="95000"/>
                  </a:schemeClr>
                </a:solidFill>
              </a:rPr>
            </a:br>
            <a:r>
              <a:rPr lang="de-DE">
                <a:solidFill>
                  <a:schemeClr val="bg1">
                    <a:lumMod val="95000"/>
                  </a:schemeClr>
                </a:solidFill>
              </a:rPr>
              <a:t>https://developers.google.com/earth</a:t>
            </a:r>
            <a:r>
              <a:rPr lang="de-DE" smtClean="0">
                <a:solidFill>
                  <a:schemeClr val="bg1">
                    <a:lumMod val="95000"/>
                  </a:schemeClr>
                </a:solidFill>
              </a:rPr>
              <a:t>/ [2016-12-06]</a:t>
            </a:r>
            <a:endParaRPr lang="de-DE">
              <a:solidFill>
                <a:schemeClr val="bg1">
                  <a:lumMod val="95000"/>
                </a:schemeClr>
              </a:solidFill>
            </a:endParaRPr>
          </a:p>
        </p:txBody>
      </p:sp>
      <p:pic>
        <p:nvPicPr>
          <p:cNvPr id="2050" name="Picture 2" descr="C:\Users\behr\AppData\Local\Temp\SNAGHTML5d3e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87" y="5589240"/>
            <a:ext cx="7373347"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889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Usage</a:t>
            </a:r>
            <a:r>
              <a:rPr lang="de-DE" dirty="0" smtClean="0"/>
              <a:t> </a:t>
            </a:r>
            <a:r>
              <a:rPr lang="de-DE" dirty="0" err="1" smtClean="0"/>
              <a:t>of</a:t>
            </a:r>
            <a:r>
              <a:rPr lang="de-DE" dirty="0" smtClean="0"/>
              <a:t> Open Source in </a:t>
            </a:r>
            <a:r>
              <a:rPr lang="de-DE" dirty="0" err="1" smtClean="0"/>
              <a:t>Closed</a:t>
            </a:r>
            <a:r>
              <a:rPr lang="de-DE" dirty="0" smtClean="0"/>
              <a:t> </a:t>
            </a:r>
            <a:r>
              <a:rPr lang="de-DE" dirty="0" err="1" smtClean="0"/>
              <a:t>source</a:t>
            </a:r>
            <a:endParaRPr lang="de-DE" dirty="0"/>
          </a:p>
        </p:txBody>
      </p:sp>
      <p:sp>
        <p:nvSpPr>
          <p:cNvPr id="3" name="Inhaltsplatzhalter 2"/>
          <p:cNvSpPr>
            <a:spLocks noGrp="1"/>
          </p:cNvSpPr>
          <p:nvPr>
            <p:ph idx="1"/>
          </p:nvPr>
        </p:nvSpPr>
        <p:spPr/>
        <p:txBody>
          <a:bodyPr/>
          <a:lstStyle/>
          <a:p>
            <a:r>
              <a:rPr lang="de-DE" dirty="0" smtClean="0"/>
              <a:t>„an </a:t>
            </a:r>
            <a:r>
              <a:rPr lang="de-DE" dirty="0" err="1" smtClean="0"/>
              <a:t>average</a:t>
            </a:r>
            <a:r>
              <a:rPr lang="de-DE" dirty="0" smtClean="0"/>
              <a:t> </a:t>
            </a:r>
            <a:r>
              <a:rPr lang="en-US" dirty="0" smtClean="0"/>
              <a:t>product </a:t>
            </a:r>
            <a:r>
              <a:rPr lang="en-US" dirty="0"/>
              <a:t>or application contains almost 700 MB </a:t>
            </a:r>
            <a:r>
              <a:rPr lang="en-US" dirty="0" smtClean="0"/>
              <a:t>of code</a:t>
            </a:r>
            <a:r>
              <a:rPr lang="en-US" b="1" dirty="0"/>
              <a:t>, 22% of which is open source software</a:t>
            </a:r>
            <a:r>
              <a:rPr lang="en-US" dirty="0"/>
              <a:t> </a:t>
            </a:r>
            <a:r>
              <a:rPr lang="en-US" dirty="0" smtClean="0"/>
              <a:t>… almost </a:t>
            </a:r>
            <a:r>
              <a:rPr lang="en-US" dirty="0"/>
              <a:t>80% of newly deployed code is </a:t>
            </a:r>
            <a:r>
              <a:rPr lang="en-US" dirty="0" smtClean="0"/>
              <a:t>Open </a:t>
            </a:r>
            <a:r>
              <a:rPr lang="de-DE" dirty="0" smtClean="0"/>
              <a:t>Source” [1]</a:t>
            </a:r>
          </a:p>
          <a:p>
            <a:r>
              <a:rPr lang="de-DE" dirty="0" smtClean="0"/>
              <a:t>"</a:t>
            </a:r>
            <a:r>
              <a:rPr lang="de-DE" b="1" dirty="0" smtClean="0"/>
              <a:t>44</a:t>
            </a:r>
            <a:r>
              <a:rPr lang="de-DE" b="1" dirty="0"/>
              <a:t>% </a:t>
            </a:r>
            <a:r>
              <a:rPr lang="de-DE" b="1" dirty="0" err="1"/>
              <a:t>of</a:t>
            </a:r>
            <a:r>
              <a:rPr lang="de-DE" b="1" dirty="0"/>
              <a:t> </a:t>
            </a:r>
            <a:r>
              <a:rPr lang="de-DE" b="1" dirty="0" smtClean="0"/>
              <a:t>all </a:t>
            </a:r>
            <a:r>
              <a:rPr lang="de-DE" b="1" dirty="0" err="1" smtClean="0"/>
              <a:t>code</a:t>
            </a:r>
            <a:r>
              <a:rPr lang="de-DE" b="1" dirty="0" smtClean="0"/>
              <a:t> </a:t>
            </a:r>
            <a:r>
              <a:rPr lang="de-DE" b="1" dirty="0"/>
              <a:t>was Open </a:t>
            </a:r>
            <a:r>
              <a:rPr lang="de-DE" b="1" dirty="0" smtClean="0"/>
              <a:t>Source</a:t>
            </a:r>
            <a:r>
              <a:rPr lang="de-DE" dirty="0"/>
              <a:t>„ </a:t>
            </a:r>
            <a:r>
              <a:rPr lang="de-DE" dirty="0" smtClean="0"/>
              <a:t>[2]</a:t>
            </a:r>
          </a:p>
          <a:p>
            <a:r>
              <a:rPr lang="de-DE" dirty="0" smtClean="0"/>
              <a:t>"</a:t>
            </a:r>
            <a:r>
              <a:rPr lang="en-US" dirty="0"/>
              <a:t>sampling continues to find </a:t>
            </a:r>
            <a:r>
              <a:rPr lang="en-US" dirty="0" smtClean="0"/>
              <a:t>that between </a:t>
            </a:r>
            <a:r>
              <a:rPr lang="en-US" dirty="0"/>
              <a:t>30 and 70% of code submitted </a:t>
            </a:r>
            <a:r>
              <a:rPr lang="en-US" dirty="0" smtClean="0"/>
              <a:t>as Internally </a:t>
            </a:r>
            <a:r>
              <a:rPr lang="en-US" dirty="0"/>
              <a:t>Developed is identifiably </a:t>
            </a:r>
            <a:r>
              <a:rPr lang="en-US" dirty="0" smtClean="0"/>
              <a:t>from third-parties</a:t>
            </a:r>
            <a:r>
              <a:rPr lang="en-US" dirty="0"/>
              <a:t>, most often in the form of </a:t>
            </a:r>
            <a:r>
              <a:rPr lang="en-US" dirty="0" smtClean="0"/>
              <a:t> Open </a:t>
            </a:r>
            <a:r>
              <a:rPr lang="de-DE" dirty="0" smtClean="0"/>
              <a:t>Source </a:t>
            </a:r>
            <a:r>
              <a:rPr lang="de-DE" dirty="0" err="1"/>
              <a:t>components</a:t>
            </a:r>
            <a:r>
              <a:rPr lang="de-DE" dirty="0"/>
              <a:t> </a:t>
            </a:r>
            <a:r>
              <a:rPr lang="de-DE" dirty="0" err="1"/>
              <a:t>and</a:t>
            </a:r>
            <a:r>
              <a:rPr lang="de-DE" dirty="0"/>
              <a:t> Commercial </a:t>
            </a:r>
            <a:r>
              <a:rPr lang="de-DE" dirty="0" err="1"/>
              <a:t>libraries</a:t>
            </a:r>
            <a:r>
              <a:rPr lang="de-DE" dirty="0"/>
              <a:t>” </a:t>
            </a:r>
            <a:r>
              <a:rPr lang="de-DE" dirty="0" smtClean="0"/>
              <a:t>[3]</a:t>
            </a:r>
            <a:endParaRPr lang="de-DE" dirty="0"/>
          </a:p>
        </p:txBody>
      </p:sp>
      <p:sp>
        <p:nvSpPr>
          <p:cNvPr id="4" name="Textfeld 3"/>
          <p:cNvSpPr txBox="1"/>
          <p:nvPr/>
        </p:nvSpPr>
        <p:spPr>
          <a:xfrm>
            <a:off x="827584" y="4862770"/>
            <a:ext cx="6984776" cy="1277273"/>
          </a:xfrm>
          <a:prstGeom prst="rect">
            <a:avLst/>
          </a:prstGeom>
          <a:noFill/>
        </p:spPr>
        <p:txBody>
          <a:bodyPr wrap="square" rtlCol="0">
            <a:spAutoFit/>
          </a:bodyPr>
          <a:lstStyle/>
          <a:p>
            <a:r>
              <a:rPr lang="en-US" sz="1100" dirty="0"/>
              <a:t>zit. </a:t>
            </a:r>
            <a:r>
              <a:rPr lang="en-US" sz="1100" dirty="0" smtClean="0"/>
              <a:t>After Carlo </a:t>
            </a:r>
            <a:r>
              <a:rPr lang="en-US" sz="1100" dirty="0" err="1"/>
              <a:t>Daffara</a:t>
            </a:r>
            <a:r>
              <a:rPr lang="en-US" sz="1100" dirty="0"/>
              <a:t> </a:t>
            </a:r>
            <a:r>
              <a:rPr lang="en-US" sz="1100" dirty="0" smtClean="0"/>
              <a:t>(2012): </a:t>
            </a:r>
            <a:r>
              <a:rPr lang="en-US" sz="1100" dirty="0"/>
              <a:t>Estimating the economic contribution of Open Source</a:t>
            </a:r>
          </a:p>
          <a:p>
            <a:r>
              <a:rPr lang="en-US" sz="1100" dirty="0"/>
              <a:t>Software to the European economy. In: Shane </a:t>
            </a:r>
            <a:r>
              <a:rPr lang="en-US" sz="1100" dirty="0" smtClean="0"/>
              <a:t>Coughlan (</a:t>
            </a:r>
            <a:r>
              <a:rPr lang="en-US" sz="1100" dirty="0" err="1" smtClean="0"/>
              <a:t>Hrsg</a:t>
            </a:r>
            <a:r>
              <a:rPr lang="en-US" sz="1100" dirty="0" smtClean="0"/>
              <a:t>.) (2012) The </a:t>
            </a:r>
            <a:r>
              <a:rPr lang="en-US" sz="1100" dirty="0"/>
              <a:t>First </a:t>
            </a:r>
            <a:r>
              <a:rPr lang="en-US" sz="1100" dirty="0" err="1"/>
              <a:t>OpenForum</a:t>
            </a:r>
            <a:r>
              <a:rPr lang="en-US" sz="1100" dirty="0"/>
              <a:t> Academy Conference </a:t>
            </a:r>
            <a:r>
              <a:rPr lang="en-US" sz="1100" dirty="0" smtClean="0"/>
              <a:t>Proceedings</a:t>
            </a:r>
            <a:endParaRPr lang="en-US" sz="1100" dirty="0"/>
          </a:p>
          <a:p>
            <a:r>
              <a:rPr lang="en-US" sz="1100" dirty="0" smtClean="0"/>
              <a:t>[1] </a:t>
            </a:r>
            <a:r>
              <a:rPr lang="en-US" sz="1100" dirty="0" err="1" smtClean="0"/>
              <a:t>McQuaide</a:t>
            </a:r>
            <a:r>
              <a:rPr lang="en-US" sz="1100" dirty="0"/>
              <a:t>, B., “Distributed Multi-Source Development </a:t>
            </a:r>
            <a:r>
              <a:rPr lang="en-US" sz="1100" dirty="0" smtClean="0"/>
              <a:t>with </a:t>
            </a:r>
            <a:r>
              <a:rPr lang="de-DE" sz="1100" dirty="0" smtClean="0"/>
              <a:t>Open </a:t>
            </a:r>
            <a:r>
              <a:rPr lang="de-DE" sz="1100" dirty="0"/>
              <a:t>Source:”, </a:t>
            </a:r>
            <a:r>
              <a:rPr lang="de-DE" sz="1100" dirty="0" err="1"/>
              <a:t>LinuxCon</a:t>
            </a:r>
            <a:r>
              <a:rPr lang="de-DE" sz="1100" dirty="0"/>
              <a:t> </a:t>
            </a:r>
            <a:r>
              <a:rPr lang="de-DE" sz="1100" dirty="0" smtClean="0"/>
              <a:t>2010</a:t>
            </a:r>
          </a:p>
          <a:p>
            <a:r>
              <a:rPr lang="de-DE" sz="1100" dirty="0" smtClean="0"/>
              <a:t>[2] </a:t>
            </a:r>
            <a:r>
              <a:rPr lang="en-US" sz="1100" dirty="0" err="1"/>
              <a:t>Daffara</a:t>
            </a:r>
            <a:r>
              <a:rPr lang="en-US" sz="1100" dirty="0"/>
              <a:t>, C. “The Economic Value of Open Source Software</a:t>
            </a:r>
            <a:r>
              <a:rPr lang="en-US" sz="1100" dirty="0" smtClean="0"/>
              <a:t>”. Submitted </a:t>
            </a:r>
            <a:r>
              <a:rPr lang="en-US" sz="1100" dirty="0"/>
              <a:t>presentation, </a:t>
            </a:r>
            <a:r>
              <a:rPr lang="en-US" sz="1100" dirty="0" err="1"/>
              <a:t>TransferSummit</a:t>
            </a:r>
            <a:r>
              <a:rPr lang="en-US" sz="1100" dirty="0"/>
              <a:t> Oxford </a:t>
            </a:r>
            <a:r>
              <a:rPr lang="en-US" sz="1100" dirty="0" smtClean="0"/>
              <a:t>2010</a:t>
            </a:r>
          </a:p>
          <a:p>
            <a:r>
              <a:rPr lang="en-US" sz="1100" dirty="0" smtClean="0"/>
              <a:t>[3</a:t>
            </a:r>
            <a:r>
              <a:rPr lang="en-US" sz="1100" dirty="0"/>
              <a:t>] </a:t>
            </a:r>
            <a:r>
              <a:rPr lang="en-US" sz="1100" dirty="0" err="1"/>
              <a:t>Veracode</a:t>
            </a:r>
            <a:r>
              <a:rPr lang="en-US" sz="1100" dirty="0"/>
              <a:t>, “State of Software Security Report volume 3”, 2011</a:t>
            </a:r>
            <a:endParaRPr lang="de-DE" sz="1100" dirty="0"/>
          </a:p>
        </p:txBody>
      </p:sp>
    </p:spTree>
    <p:extLst>
      <p:ext uri="{BB962C8B-B14F-4D97-AF65-F5344CB8AC3E}">
        <p14:creationId xmlns:p14="http://schemas.microsoft.com/office/powerpoint/2010/main" val="696774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84213" y="1879600"/>
            <a:ext cx="7477125" cy="685800"/>
          </a:xfrm>
        </p:spPr>
        <p:txBody>
          <a:bodyPr/>
          <a:lstStyle/>
          <a:p>
            <a:r>
              <a:rPr lang="de-DE" altLang="de-DE" dirty="0" smtClean="0">
                <a:solidFill>
                  <a:schemeClr val="tx1">
                    <a:lumMod val="65000"/>
                    <a:lumOff val="35000"/>
                  </a:schemeClr>
                </a:solidFill>
              </a:rPr>
              <a:t>Apache HTTP-Server: ~50% </a:t>
            </a:r>
            <a:r>
              <a:rPr lang="de-DE" altLang="de-DE" dirty="0" err="1" smtClean="0">
                <a:solidFill>
                  <a:schemeClr val="tx1">
                    <a:lumMod val="65000"/>
                    <a:lumOff val="35000"/>
                  </a:schemeClr>
                </a:solidFill>
              </a:rPr>
              <a:t>market</a:t>
            </a:r>
            <a:r>
              <a:rPr lang="de-DE" altLang="de-DE" dirty="0" smtClean="0">
                <a:solidFill>
                  <a:schemeClr val="tx1">
                    <a:lumMod val="65000"/>
                    <a:lumOff val="35000"/>
                  </a:schemeClr>
                </a:solidFill>
              </a:rPr>
              <a:t> </a:t>
            </a:r>
            <a:r>
              <a:rPr lang="de-DE" altLang="de-DE" dirty="0" err="1" smtClean="0">
                <a:solidFill>
                  <a:schemeClr val="tx1">
                    <a:lumMod val="65000"/>
                    <a:lumOff val="35000"/>
                  </a:schemeClr>
                </a:solidFill>
              </a:rPr>
              <a:t>share</a:t>
            </a:r>
            <a:endParaRPr lang="de-DE" altLang="de-DE" dirty="0" smtClean="0">
              <a:solidFill>
                <a:schemeClr val="tx1">
                  <a:lumMod val="65000"/>
                  <a:lumOff val="35000"/>
                </a:schemeClr>
              </a:solidFill>
            </a:endParaRPr>
          </a:p>
        </p:txBody>
      </p:sp>
      <p:sp>
        <p:nvSpPr>
          <p:cNvPr id="31747" name="Rectangle 4"/>
          <p:cNvSpPr>
            <a:spLocks noChangeArrowheads="1"/>
          </p:cNvSpPr>
          <p:nvPr/>
        </p:nvSpPr>
        <p:spPr bwMode="auto">
          <a:xfrm>
            <a:off x="2484438" y="3390900"/>
            <a:ext cx="6191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0"/>
              </a:spcBef>
              <a:buFontTx/>
              <a:buNone/>
            </a:pPr>
            <a:r>
              <a:rPr lang="de-DE" altLang="de-DE" sz="2800" dirty="0" err="1">
                <a:solidFill>
                  <a:schemeClr val="tx1">
                    <a:lumMod val="65000"/>
                    <a:lumOff val="35000"/>
                  </a:schemeClr>
                </a:solidFill>
                <a:latin typeface="Tahoma" pitchFamily="34" charset="0"/>
              </a:rPr>
              <a:t>Eclipse</a:t>
            </a:r>
            <a:r>
              <a:rPr lang="de-DE" altLang="de-DE" sz="2800" dirty="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One</a:t>
            </a:r>
            <a:r>
              <a:rPr lang="de-DE" altLang="de-DE" sz="2800" dirty="0" smtClean="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of</a:t>
            </a:r>
            <a:r>
              <a:rPr lang="de-DE" altLang="de-DE" sz="2800" dirty="0" smtClean="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the</a:t>
            </a:r>
            <a:r>
              <a:rPr lang="de-DE" altLang="de-DE" sz="2800" dirty="0" smtClean="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mostly</a:t>
            </a:r>
            <a:r>
              <a:rPr lang="de-DE" altLang="de-DE" sz="2800" dirty="0" smtClean="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used</a:t>
            </a:r>
            <a:r>
              <a:rPr lang="de-DE" altLang="de-DE" sz="2800" dirty="0" smtClean="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development</a:t>
            </a:r>
            <a:r>
              <a:rPr lang="de-DE" altLang="de-DE" sz="2800" dirty="0" smtClean="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environments</a:t>
            </a:r>
            <a:endParaRPr lang="de-DE" altLang="de-DE" sz="2800" dirty="0">
              <a:solidFill>
                <a:schemeClr val="tx1">
                  <a:lumMod val="65000"/>
                  <a:lumOff val="35000"/>
                </a:schemeClr>
              </a:solidFill>
              <a:latin typeface="Tahoma" pitchFamily="34" charset="0"/>
            </a:endParaRPr>
          </a:p>
        </p:txBody>
      </p:sp>
      <p:sp>
        <p:nvSpPr>
          <p:cNvPr id="31748" name="Rectangle 5"/>
          <p:cNvSpPr>
            <a:spLocks noChangeArrowheads="1"/>
          </p:cNvSpPr>
          <p:nvPr/>
        </p:nvSpPr>
        <p:spPr bwMode="auto">
          <a:xfrm>
            <a:off x="971550" y="4941888"/>
            <a:ext cx="2160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0"/>
              </a:spcBef>
              <a:buFontTx/>
              <a:buNone/>
            </a:pPr>
            <a:r>
              <a:rPr lang="de-DE" altLang="de-DE" sz="2800" dirty="0">
                <a:solidFill>
                  <a:schemeClr val="tx1">
                    <a:lumMod val="65000"/>
                    <a:lumOff val="35000"/>
                  </a:schemeClr>
                </a:solidFill>
                <a:latin typeface="Tahoma" pitchFamily="34" charset="0"/>
              </a:rPr>
              <a:t>Firefox</a:t>
            </a:r>
          </a:p>
        </p:txBody>
      </p:sp>
      <p:sp>
        <p:nvSpPr>
          <p:cNvPr id="31749" name="Rectangle 6"/>
          <p:cNvSpPr>
            <a:spLocks noChangeArrowheads="1"/>
          </p:cNvSpPr>
          <p:nvPr/>
        </p:nvSpPr>
        <p:spPr bwMode="auto">
          <a:xfrm>
            <a:off x="5724525" y="5551488"/>
            <a:ext cx="2160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0"/>
              </a:spcBef>
              <a:buFontTx/>
              <a:buNone/>
            </a:pPr>
            <a:r>
              <a:rPr lang="de-DE" altLang="de-DE" sz="2800">
                <a:solidFill>
                  <a:schemeClr val="tx1">
                    <a:lumMod val="65000"/>
                    <a:lumOff val="35000"/>
                  </a:schemeClr>
                </a:solidFill>
                <a:latin typeface="Tahoma" pitchFamily="34" charset="0"/>
              </a:rPr>
              <a:t>Android</a:t>
            </a:r>
          </a:p>
        </p:txBody>
      </p:sp>
      <p:sp>
        <p:nvSpPr>
          <p:cNvPr id="31750" name="Rectangle 7"/>
          <p:cNvSpPr>
            <a:spLocks noChangeArrowheads="1"/>
          </p:cNvSpPr>
          <p:nvPr/>
        </p:nvSpPr>
        <p:spPr bwMode="auto">
          <a:xfrm>
            <a:off x="755650" y="476250"/>
            <a:ext cx="41036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0"/>
              </a:spcBef>
              <a:buFontTx/>
              <a:buNone/>
            </a:pPr>
            <a:r>
              <a:rPr lang="de-DE" altLang="de-DE" sz="2800" dirty="0" err="1" smtClean="0">
                <a:solidFill>
                  <a:schemeClr val="tx1">
                    <a:lumMod val="65000"/>
                    <a:lumOff val="35000"/>
                  </a:schemeClr>
                </a:solidFill>
                <a:latin typeface="Tahoma" pitchFamily="34" charset="0"/>
              </a:rPr>
              <a:t>Many</a:t>
            </a:r>
            <a:r>
              <a:rPr lang="de-DE" altLang="de-DE" sz="2800" dirty="0" smtClean="0">
                <a:solidFill>
                  <a:schemeClr val="tx1">
                    <a:lumMod val="65000"/>
                    <a:lumOff val="35000"/>
                  </a:schemeClr>
                </a:solidFill>
                <a:latin typeface="Tahoma" pitchFamily="34" charset="0"/>
              </a:rPr>
              <a:t>/all </a:t>
            </a:r>
            <a:r>
              <a:rPr lang="de-DE" altLang="de-DE" sz="2800" dirty="0" err="1" smtClean="0">
                <a:solidFill>
                  <a:schemeClr val="tx1">
                    <a:lumMod val="65000"/>
                    <a:lumOff val="35000"/>
                  </a:schemeClr>
                </a:solidFill>
                <a:latin typeface="Tahoma" pitchFamily="34" charset="0"/>
              </a:rPr>
              <a:t>of</a:t>
            </a:r>
            <a:r>
              <a:rPr lang="de-DE" altLang="de-DE" sz="2800" dirty="0" smtClean="0">
                <a:solidFill>
                  <a:schemeClr val="tx1">
                    <a:lumMod val="65000"/>
                    <a:lumOff val="35000"/>
                  </a:schemeClr>
                </a:solidFill>
                <a:latin typeface="Tahoma" pitchFamily="34" charset="0"/>
              </a:rPr>
              <a:t> </a:t>
            </a:r>
            <a:r>
              <a:rPr lang="de-DE" altLang="de-DE" sz="2800" dirty="0" err="1" smtClean="0">
                <a:solidFill>
                  <a:schemeClr val="tx1">
                    <a:lumMod val="65000"/>
                    <a:lumOff val="35000"/>
                  </a:schemeClr>
                </a:solidFill>
                <a:latin typeface="Tahoma" pitchFamily="34" charset="0"/>
              </a:rPr>
              <a:t>us</a:t>
            </a:r>
            <a:r>
              <a:rPr lang="de-DE" altLang="de-DE" sz="2800" dirty="0">
                <a:solidFill>
                  <a:schemeClr val="tx1">
                    <a:lumMod val="65000"/>
                    <a:lumOff val="35000"/>
                  </a:schemeClr>
                </a:solidFill>
                <a:latin typeface="Tahoma" pitchFamily="34" charset="0"/>
              </a:rPr>
              <a:t>:</a:t>
            </a:r>
          </a:p>
        </p:txBody>
      </p:sp>
      <p:sp>
        <p:nvSpPr>
          <p:cNvPr id="7" name="Rectangle 5"/>
          <p:cNvSpPr>
            <a:spLocks noChangeArrowheads="1"/>
          </p:cNvSpPr>
          <p:nvPr/>
        </p:nvSpPr>
        <p:spPr bwMode="auto">
          <a:xfrm>
            <a:off x="1979364" y="5911552"/>
            <a:ext cx="2160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0"/>
              </a:spcBef>
              <a:buFontTx/>
              <a:buNone/>
            </a:pPr>
            <a:r>
              <a:rPr lang="de-DE" altLang="de-DE" sz="2800" dirty="0" smtClean="0">
                <a:solidFill>
                  <a:schemeClr val="tx1">
                    <a:lumMod val="65000"/>
                    <a:lumOff val="35000"/>
                  </a:schemeClr>
                </a:solidFill>
                <a:latin typeface="Tahoma" pitchFamily="34" charset="0"/>
              </a:rPr>
              <a:t>IOS</a:t>
            </a:r>
            <a:endParaRPr lang="de-DE" altLang="de-DE" sz="2800" dirty="0">
              <a:solidFill>
                <a:schemeClr val="tx1">
                  <a:lumMod val="65000"/>
                  <a:lumOff val="35000"/>
                </a:schemeClr>
              </a:solidFill>
              <a:latin typeface="Tahoma" pitchFamily="34" charset="0"/>
            </a:endParaRPr>
          </a:p>
        </p:txBody>
      </p:sp>
    </p:spTree>
    <p:extLst>
      <p:ext uri="{BB962C8B-B14F-4D97-AF65-F5344CB8AC3E}">
        <p14:creationId xmlns:p14="http://schemas.microsoft.com/office/powerpoint/2010/main" val="603435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ChangeArrowheads="1"/>
          </p:cNvSpPr>
          <p:nvPr/>
        </p:nvSpPr>
        <p:spPr bwMode="auto">
          <a:xfrm>
            <a:off x="250825" y="0"/>
            <a:ext cx="8893175" cy="6858000"/>
          </a:xfrm>
          <a:prstGeom prst="rect">
            <a:avLst/>
          </a:prstGeom>
          <a:solidFill>
            <a:schemeClr val="bg2"/>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a:spcBef>
                <a:spcPct val="50000"/>
              </a:spcBef>
              <a:buFontTx/>
              <a:buNone/>
            </a:pPr>
            <a:endParaRPr lang="de-DE" altLang="de-DE" sz="6600">
              <a:solidFill>
                <a:schemeClr val="bg1"/>
              </a:solidFill>
            </a:endParaRPr>
          </a:p>
        </p:txBody>
      </p:sp>
      <p:sp>
        <p:nvSpPr>
          <p:cNvPr id="32771" name="Rectangle 2"/>
          <p:cNvSpPr>
            <a:spLocks noGrp="1" noChangeArrowheads="1"/>
          </p:cNvSpPr>
          <p:nvPr>
            <p:ph type="title"/>
          </p:nvPr>
        </p:nvSpPr>
        <p:spPr/>
        <p:txBody>
          <a:bodyPr/>
          <a:lstStyle/>
          <a:p>
            <a:r>
              <a:rPr lang="de-DE" altLang="de-DE" smtClean="0">
                <a:solidFill>
                  <a:schemeClr val="bg1"/>
                </a:solidFill>
              </a:rPr>
              <a:t>Open Source Development</a:t>
            </a:r>
          </a:p>
        </p:txBody>
      </p:sp>
      <p:sp>
        <p:nvSpPr>
          <p:cNvPr id="32772" name="Rectangle 3"/>
          <p:cNvSpPr>
            <a:spLocks noGrp="1" noChangeArrowheads="1"/>
          </p:cNvSpPr>
          <p:nvPr>
            <p:ph type="body" idx="1"/>
          </p:nvPr>
        </p:nvSpPr>
        <p:spPr>
          <a:xfrm>
            <a:off x="682625" y="2349500"/>
            <a:ext cx="7478713" cy="3822700"/>
          </a:xfrm>
        </p:spPr>
        <p:txBody>
          <a:bodyPr/>
          <a:lstStyle/>
          <a:p>
            <a:r>
              <a:rPr lang="en-US" altLang="de-DE" smtClean="0">
                <a:solidFill>
                  <a:schemeClr val="bg1"/>
                </a:solidFill>
              </a:rPr>
              <a:t>Public access to code improves the quality</a:t>
            </a:r>
          </a:p>
          <a:p>
            <a:r>
              <a:rPr lang="en-US" altLang="de-DE" smtClean="0">
                <a:solidFill>
                  <a:schemeClr val="bg1"/>
                </a:solidFill>
              </a:rPr>
              <a:t>Typically bugs are fixed faster</a:t>
            </a:r>
          </a:p>
          <a:p>
            <a:r>
              <a:rPr lang="en-US" altLang="de-DE" smtClean="0">
                <a:solidFill>
                  <a:schemeClr val="bg1"/>
                </a:solidFill>
              </a:rPr>
              <a:t>Often more secure due to multiple scrutiny</a:t>
            </a:r>
          </a:p>
          <a:p>
            <a:r>
              <a:rPr lang="en-US" altLang="de-DE" smtClean="0">
                <a:solidFill>
                  <a:schemeClr val="bg1"/>
                </a:solidFill>
              </a:rPr>
              <a:t>Innovation is easier – and...</a:t>
            </a:r>
          </a:p>
          <a:p>
            <a:r>
              <a:rPr lang="en-US" altLang="de-DE" smtClean="0">
                <a:solidFill>
                  <a:schemeClr val="bg1"/>
                </a:solidFill>
              </a:rPr>
              <a:t>Users have full control about what they get</a:t>
            </a:r>
          </a:p>
          <a:p>
            <a:r>
              <a:rPr lang="en-US" altLang="de-DE" smtClean="0">
                <a:solidFill>
                  <a:schemeClr val="bg1"/>
                </a:solidFill>
              </a:rPr>
              <a:t>...and many more advantages.</a:t>
            </a:r>
          </a:p>
          <a:p>
            <a:endParaRPr lang="de-DE" altLang="de-DE" smtClean="0">
              <a:solidFill>
                <a:schemeClr val="bg1"/>
              </a:solidFill>
            </a:endParaRPr>
          </a:p>
        </p:txBody>
      </p:sp>
      <p:sp>
        <p:nvSpPr>
          <p:cNvPr id="32773" name="Rectangle 5"/>
          <p:cNvSpPr>
            <a:spLocks noChangeArrowheads="1"/>
          </p:cNvSpPr>
          <p:nvPr/>
        </p:nvSpPr>
        <p:spPr bwMode="auto">
          <a:xfrm>
            <a:off x="755650" y="1700213"/>
            <a:ext cx="66675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en-US" altLang="de-DE">
                <a:solidFill>
                  <a:schemeClr val="bg1"/>
                </a:solidFill>
              </a:rPr>
              <a:t>Source Code contains all functionality (and only Source Code can be modified).</a:t>
            </a:r>
            <a:endParaRPr lang="de-DE" altLang="de-DE">
              <a:solidFill>
                <a:schemeClr val="bg1"/>
              </a:solidFill>
            </a:endParaRPr>
          </a:p>
        </p:txBody>
      </p:sp>
      <p:sp>
        <p:nvSpPr>
          <p:cNvPr id="32774" name="Rectangle 6"/>
          <p:cNvSpPr>
            <a:spLocks noChangeArrowheads="1"/>
          </p:cNvSpPr>
          <p:nvPr/>
        </p:nvSpPr>
        <p:spPr bwMode="auto">
          <a:xfrm>
            <a:off x="755650" y="5589588"/>
            <a:ext cx="4610100" cy="331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nSpc>
                <a:spcPct val="98000"/>
              </a:lnSpc>
              <a:spcBef>
                <a:spcPct val="50000"/>
              </a:spcBef>
              <a:spcAft>
                <a:spcPts val="1038"/>
              </a:spcAft>
              <a:buFontTx/>
              <a:buNone/>
            </a:pPr>
            <a:r>
              <a:rPr lang="en-US" altLang="de-DE" i="1" dirty="0">
                <a:solidFill>
                  <a:schemeClr val="bg1">
                    <a:lumMod val="85000"/>
                  </a:schemeClr>
                </a:solidFill>
              </a:rPr>
              <a:t>Read </a:t>
            </a:r>
            <a:r>
              <a:rPr lang="en-US" altLang="de-DE" i="1" dirty="0">
                <a:solidFill>
                  <a:schemeClr val="bg1">
                    <a:lumMod val="85000"/>
                  </a:schemeClr>
                </a:solidFill>
                <a:hlinkClick r:id="rId2"/>
              </a:rPr>
              <a:t>http://producingoss.org</a:t>
            </a:r>
            <a:r>
              <a:rPr lang="en-US" altLang="de-DE" i="1" dirty="0">
                <a:solidFill>
                  <a:schemeClr val="bg1">
                    <a:lumMod val="85000"/>
                  </a:schemeClr>
                </a:solidFill>
              </a:rPr>
              <a:t> by </a:t>
            </a:r>
            <a:r>
              <a:rPr lang="en-US" altLang="de-DE" i="1" dirty="0">
                <a:solidFill>
                  <a:schemeClr val="bg1">
                    <a:lumMod val="85000"/>
                  </a:schemeClr>
                </a:solidFill>
                <a:hlinkClick r:id="rId3"/>
              </a:rPr>
              <a:t>Karl </a:t>
            </a:r>
            <a:r>
              <a:rPr lang="en-US" altLang="de-DE" i="1" dirty="0" err="1">
                <a:solidFill>
                  <a:schemeClr val="bg1">
                    <a:lumMod val="85000"/>
                  </a:schemeClr>
                </a:solidFill>
                <a:hlinkClick r:id="rId3"/>
              </a:rPr>
              <a:t>Fogel</a:t>
            </a:r>
            <a:r>
              <a:rPr lang="en-US" altLang="de-DE" i="1" dirty="0">
                <a:solidFill>
                  <a:schemeClr val="bg1">
                    <a:lumMod val="85000"/>
                  </a:schemeClr>
                </a:solidFill>
              </a:rPr>
              <a:t> for details</a:t>
            </a:r>
          </a:p>
        </p:txBody>
      </p:sp>
    </p:spTree>
    <p:extLst>
      <p:ext uri="{BB962C8B-B14F-4D97-AF65-F5344CB8AC3E}">
        <p14:creationId xmlns:p14="http://schemas.microsoft.com/office/powerpoint/2010/main" val="4018402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DE" altLang="de-DE"/>
              <a:t>The OpenStreetMap Equation</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l="25200" r="35280"/>
          <a:stretch>
            <a:fillRect/>
          </a:stretch>
        </p:blipFill>
        <p:spPr bwMode="auto">
          <a:xfrm>
            <a:off x="3635375" y="1844824"/>
            <a:ext cx="1328738" cy="2835275"/>
          </a:xfrm>
          <a:prstGeom prst="rect">
            <a:avLst/>
          </a:prstGeom>
          <a:noFill/>
          <a:ln>
            <a:noFill/>
          </a:ln>
          <a:effectLst/>
          <a:extLst>
            <a:ext uri="{909E8E84-426E-40DD-AFC4-6F175D3DCCD1}">
              <a14:hiddenFill xmlns:a14="http://schemas.microsoft.com/office/drawing/2010/main">
                <a:blipFill dpi="0" rotWithShape="0">
                  <a:blip/>
                  <a:srcRect l="25200" r="3528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76624"/>
            <a:ext cx="1857375" cy="185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Text Box 6"/>
          <p:cNvSpPr txBox="1">
            <a:spLocks noChangeArrowheads="1"/>
          </p:cNvSpPr>
          <p:nvPr/>
        </p:nvSpPr>
        <p:spPr bwMode="auto">
          <a:xfrm>
            <a:off x="5580063" y="3141812"/>
            <a:ext cx="900112"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defTabSz="449263">
              <a:tabLst>
                <a:tab pos="723900" algn="l"/>
              </a:tabLst>
              <a:defRPr sz="2400">
                <a:solidFill>
                  <a:schemeClr val="tx1"/>
                </a:solidFill>
                <a:latin typeface="Times New Roman" pitchFamily="18" charset="0"/>
              </a:defRPr>
            </a:lvl1pPr>
            <a:lvl2pPr marL="431800" indent="-215900" defTabSz="449263">
              <a:tabLst>
                <a:tab pos="723900" algn="l"/>
              </a:tabLst>
              <a:defRPr sz="2400">
                <a:solidFill>
                  <a:schemeClr val="tx1"/>
                </a:solidFill>
                <a:latin typeface="Times New Roman" pitchFamily="18" charset="0"/>
              </a:defRPr>
            </a:lvl2pPr>
            <a:lvl3pPr marL="647700" indent="-215900" defTabSz="449263">
              <a:tabLst>
                <a:tab pos="723900" algn="l"/>
              </a:tabLst>
              <a:defRPr sz="2400">
                <a:solidFill>
                  <a:schemeClr val="tx1"/>
                </a:solidFill>
                <a:latin typeface="Times New Roman" pitchFamily="18" charset="0"/>
              </a:defRPr>
            </a:lvl3pPr>
            <a:lvl4pPr marL="863600" indent="-215900" defTabSz="449263">
              <a:tabLst>
                <a:tab pos="723900" algn="l"/>
              </a:tabLst>
              <a:defRPr sz="2400">
                <a:solidFill>
                  <a:schemeClr val="tx1"/>
                </a:solidFill>
                <a:latin typeface="Times New Roman" pitchFamily="18" charset="0"/>
              </a:defRPr>
            </a:lvl4pPr>
            <a:lvl5pPr marL="1079500" indent="-215900" defTabSz="449263">
              <a:tabLst>
                <a:tab pos="723900" algn="l"/>
              </a:tabLst>
              <a:defRPr sz="2400">
                <a:solidFill>
                  <a:schemeClr val="tx1"/>
                </a:solidFill>
                <a:latin typeface="Times New Roman" pitchFamily="18" charset="0"/>
              </a:defRPr>
            </a:lvl5pPr>
            <a:lvl6pPr marL="1536700" indent="-215900" defTabSz="449263" fontAlgn="base">
              <a:spcBef>
                <a:spcPct val="0"/>
              </a:spcBef>
              <a:spcAft>
                <a:spcPct val="0"/>
              </a:spcAft>
              <a:tabLst>
                <a:tab pos="723900" algn="l"/>
              </a:tabLst>
              <a:defRPr sz="2400">
                <a:solidFill>
                  <a:schemeClr val="tx1"/>
                </a:solidFill>
                <a:latin typeface="Times New Roman" pitchFamily="18" charset="0"/>
              </a:defRPr>
            </a:lvl6pPr>
            <a:lvl7pPr marL="1993900" indent="-215900" defTabSz="449263" fontAlgn="base">
              <a:spcBef>
                <a:spcPct val="0"/>
              </a:spcBef>
              <a:spcAft>
                <a:spcPct val="0"/>
              </a:spcAft>
              <a:tabLst>
                <a:tab pos="723900" algn="l"/>
              </a:tabLst>
              <a:defRPr sz="2400">
                <a:solidFill>
                  <a:schemeClr val="tx1"/>
                </a:solidFill>
                <a:latin typeface="Times New Roman" pitchFamily="18" charset="0"/>
              </a:defRPr>
            </a:lvl7pPr>
            <a:lvl8pPr marL="2451100" indent="-215900" defTabSz="449263" fontAlgn="base">
              <a:spcBef>
                <a:spcPct val="0"/>
              </a:spcBef>
              <a:spcAft>
                <a:spcPct val="0"/>
              </a:spcAft>
              <a:tabLst>
                <a:tab pos="723900" algn="l"/>
              </a:tabLst>
              <a:defRPr sz="2400">
                <a:solidFill>
                  <a:schemeClr val="tx1"/>
                </a:solidFill>
                <a:latin typeface="Times New Roman" pitchFamily="18" charset="0"/>
              </a:defRPr>
            </a:lvl8pPr>
            <a:lvl9pPr marL="2908300" indent="-215900" defTabSz="449263" fontAlgn="base">
              <a:spcBef>
                <a:spcPct val="0"/>
              </a:spcBef>
              <a:spcAft>
                <a:spcPct val="0"/>
              </a:spcAft>
              <a:tabLst>
                <a:tab pos="723900" algn="l"/>
              </a:tabLst>
              <a:defRPr sz="2400">
                <a:solidFill>
                  <a:schemeClr val="tx1"/>
                </a:solidFill>
                <a:latin typeface="Times New Roman" pitchFamily="18" charset="0"/>
              </a:defRPr>
            </a:lvl9pPr>
          </a:lstStyle>
          <a:p>
            <a:pPr hangingPunct="0">
              <a:lnSpc>
                <a:spcPct val="102000"/>
              </a:lnSpc>
              <a:buClr>
                <a:srgbClr val="000000"/>
              </a:buClr>
              <a:buSzPct val="45000"/>
              <a:buFont typeface="Wingdings" pitchFamily="2" charset="2"/>
              <a:buNone/>
            </a:pPr>
            <a:r>
              <a:rPr lang="en-GB" altLang="de-DE" b="1">
                <a:solidFill>
                  <a:srgbClr val="000000"/>
                </a:solidFill>
                <a:latin typeface="Arial" charset="0"/>
              </a:rPr>
              <a:t>=</a:t>
            </a:r>
          </a:p>
        </p:txBody>
      </p:sp>
      <p:sp>
        <p:nvSpPr>
          <p:cNvPr id="27655" name="Text Box 7"/>
          <p:cNvSpPr txBox="1">
            <a:spLocks noChangeArrowheads="1"/>
          </p:cNvSpPr>
          <p:nvPr/>
        </p:nvSpPr>
        <p:spPr bwMode="auto">
          <a:xfrm>
            <a:off x="3201988" y="2997349"/>
            <a:ext cx="722312"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hangingPunct="0">
              <a:lnSpc>
                <a:spcPct val="102000"/>
              </a:lnSpc>
              <a:buClr>
                <a:srgbClr val="000000"/>
              </a:buClr>
              <a:buSzPct val="45000"/>
              <a:buFont typeface="Wingdings" pitchFamily="2" charset="2"/>
              <a:buNone/>
            </a:pPr>
            <a:r>
              <a:rPr lang="en-GB" altLang="de-DE" sz="2800" b="1">
                <a:solidFill>
                  <a:srgbClr val="000000"/>
                </a:solidFill>
              </a:rPr>
              <a:t>+</a:t>
            </a:r>
          </a:p>
        </p:txBody>
      </p:sp>
      <p:pic>
        <p:nvPicPr>
          <p:cNvPr id="276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2494112"/>
            <a:ext cx="2009775"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7" name="Text Box 9"/>
          <p:cNvSpPr txBox="1">
            <a:spLocks noChangeArrowheads="1"/>
          </p:cNvSpPr>
          <p:nvPr/>
        </p:nvSpPr>
        <p:spPr bwMode="auto">
          <a:xfrm>
            <a:off x="323850" y="5013474"/>
            <a:ext cx="259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t>Something like a Wiki…</a:t>
            </a:r>
          </a:p>
        </p:txBody>
      </p:sp>
      <p:sp>
        <p:nvSpPr>
          <p:cNvPr id="27658" name="Text Box 10"/>
          <p:cNvSpPr txBox="1">
            <a:spLocks noChangeArrowheads="1"/>
          </p:cNvSpPr>
          <p:nvPr/>
        </p:nvSpPr>
        <p:spPr bwMode="auto">
          <a:xfrm>
            <a:off x="3367266" y="5013474"/>
            <a:ext cx="24288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smtClean="0"/>
              <a:t>GNSS </a:t>
            </a:r>
            <a:r>
              <a:rPr lang="de-DE" altLang="de-DE" dirty="0" err="1" smtClean="0"/>
              <a:t>measurements</a:t>
            </a:r>
            <a:endParaRPr lang="de-DE" altLang="de-DE" dirty="0"/>
          </a:p>
        </p:txBody>
      </p:sp>
      <p:sp>
        <p:nvSpPr>
          <p:cNvPr id="27659" name="Text Box 11"/>
          <p:cNvSpPr txBox="1">
            <a:spLocks noChangeArrowheads="1"/>
          </p:cNvSpPr>
          <p:nvPr/>
        </p:nvSpPr>
        <p:spPr bwMode="auto">
          <a:xfrm>
            <a:off x="6227763" y="5013474"/>
            <a:ext cx="283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dirty="0"/>
              <a:t>Open Geodata Repository</a:t>
            </a:r>
          </a:p>
        </p:txBody>
      </p:sp>
      <p:sp>
        <p:nvSpPr>
          <p:cNvPr id="27660" name="Rectangle 12"/>
          <p:cNvSpPr>
            <a:spLocks noChangeArrowheads="1"/>
          </p:cNvSpPr>
          <p:nvPr/>
        </p:nvSpPr>
        <p:spPr bwMode="auto">
          <a:xfrm>
            <a:off x="250825" y="6446838"/>
            <a:ext cx="49070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dirty="0" err="1"/>
              <a:t>Source:Mikel</a:t>
            </a:r>
            <a:r>
              <a:rPr lang="de-DE" altLang="de-DE" sz="1400" dirty="0"/>
              <a:t> Maron 2008: </a:t>
            </a:r>
            <a:r>
              <a:rPr lang="de-DE" altLang="de-DE" sz="1400" dirty="0" err="1"/>
              <a:t>FreeMap</a:t>
            </a:r>
            <a:r>
              <a:rPr lang="de-DE" altLang="de-DE" sz="1400" dirty="0"/>
              <a:t> West Bank. Bethlehem</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250825" y="0"/>
            <a:ext cx="8893175" cy="6858000"/>
          </a:xfrm>
          <a:prstGeom prst="rect">
            <a:avLst/>
          </a:prstGeom>
          <a:solidFill>
            <a:schemeClr val="bg2"/>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a:spcBef>
                <a:spcPct val="50000"/>
              </a:spcBef>
              <a:buFontTx/>
              <a:buNone/>
            </a:pPr>
            <a:endParaRPr lang="de-DE" altLang="de-DE" sz="6600">
              <a:solidFill>
                <a:schemeClr val="bg1"/>
              </a:solidFill>
            </a:endParaRPr>
          </a:p>
        </p:txBody>
      </p:sp>
      <p:sp>
        <p:nvSpPr>
          <p:cNvPr id="37891" name="Rectangle 2"/>
          <p:cNvSpPr>
            <a:spLocks noGrp="1" noChangeArrowheads="1"/>
          </p:cNvSpPr>
          <p:nvPr>
            <p:ph type="title"/>
          </p:nvPr>
        </p:nvSpPr>
        <p:spPr>
          <a:xfrm>
            <a:off x="539750" y="2347913"/>
            <a:ext cx="8461375" cy="1512887"/>
          </a:xfrm>
        </p:spPr>
        <p:txBody>
          <a:bodyPr/>
          <a:lstStyle/>
          <a:p>
            <a:r>
              <a:rPr lang="de-DE" altLang="de-DE" sz="4000" smtClean="0">
                <a:solidFill>
                  <a:schemeClr val="bg1"/>
                </a:solidFill>
              </a:rPr>
              <a:t>Open Source developers</a:t>
            </a:r>
            <a:r>
              <a:rPr lang="de-DE" altLang="de-DE" sz="3200" smtClean="0">
                <a:solidFill>
                  <a:schemeClr val="bg1"/>
                </a:solidFill>
              </a:rPr>
              <a:t> </a:t>
            </a:r>
            <a:br>
              <a:rPr lang="de-DE" altLang="de-DE" sz="3200" smtClean="0">
                <a:solidFill>
                  <a:schemeClr val="bg1"/>
                </a:solidFill>
              </a:rPr>
            </a:br>
            <a:r>
              <a:rPr lang="de-DE" altLang="de-DE" sz="3200" smtClean="0">
                <a:solidFill>
                  <a:schemeClr val="bg1"/>
                </a:solidFill>
              </a:rPr>
              <a:t>(as well as often Closed Source Developers) </a:t>
            </a:r>
            <a:br>
              <a:rPr lang="de-DE" altLang="de-DE" sz="3200" smtClean="0">
                <a:solidFill>
                  <a:schemeClr val="bg1"/>
                </a:solidFill>
              </a:rPr>
            </a:br>
            <a:r>
              <a:rPr lang="de-DE" altLang="de-DE" sz="4000" smtClean="0">
                <a:solidFill>
                  <a:schemeClr val="bg1"/>
                </a:solidFill>
              </a:rPr>
              <a:t>use Open Source.</a:t>
            </a:r>
          </a:p>
        </p:txBody>
      </p:sp>
    </p:spTree>
    <p:extLst>
      <p:ext uri="{BB962C8B-B14F-4D97-AF65-F5344CB8AC3E}">
        <p14:creationId xmlns:p14="http://schemas.microsoft.com/office/powerpoint/2010/main" val="2307001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de-DE" altLang="de-DE" dirty="0" smtClean="0"/>
              <a:t>Business </a:t>
            </a:r>
            <a:r>
              <a:rPr lang="de-DE" altLang="de-DE" dirty="0" err="1" smtClean="0"/>
              <a:t>models</a:t>
            </a:r>
            <a:endParaRPr lang="de-DE" altLang="de-DE" dirty="0" smtClean="0"/>
          </a:p>
        </p:txBody>
      </p:sp>
      <p:sp>
        <p:nvSpPr>
          <p:cNvPr id="43011" name="Rectangle 3"/>
          <p:cNvSpPr>
            <a:spLocks noGrp="1" noChangeArrowheads="1"/>
          </p:cNvSpPr>
          <p:nvPr>
            <p:ph type="body" sz="half" idx="4294967295"/>
          </p:nvPr>
        </p:nvSpPr>
        <p:spPr>
          <a:xfrm>
            <a:off x="682625" y="2033588"/>
            <a:ext cx="3662363" cy="4500562"/>
          </a:xfrm>
        </p:spPr>
        <p:txBody>
          <a:bodyPr/>
          <a:lstStyle/>
          <a:p>
            <a:r>
              <a:rPr lang="en-US" altLang="de-DE" dirty="0" smtClean="0"/>
              <a:t>Often main motivation: financial incentives</a:t>
            </a:r>
          </a:p>
          <a:p>
            <a:endParaRPr lang="en-US" altLang="de-DE" dirty="0" smtClean="0"/>
          </a:p>
          <a:p>
            <a:r>
              <a:rPr lang="de-DE" altLang="de-DE" dirty="0" smtClean="0"/>
              <a:t>Modell</a:t>
            </a:r>
            <a:r>
              <a:rPr lang="en-US" altLang="de-DE" dirty="0" smtClean="0"/>
              <a:t>: </a:t>
            </a:r>
            <a:r>
              <a:rPr lang="en-US" altLang="de-DE" dirty="0" err="1" smtClean="0"/>
              <a:t>Lizensing</a:t>
            </a:r>
            <a:r>
              <a:rPr lang="en-US" altLang="de-DE" dirty="0" smtClean="0"/>
              <a:t> of Software products, limited ways of software distribution</a:t>
            </a:r>
          </a:p>
          <a:p>
            <a:endParaRPr lang="de-DE" altLang="de-DE" dirty="0" smtClean="0"/>
          </a:p>
        </p:txBody>
      </p:sp>
      <p:sp>
        <p:nvSpPr>
          <p:cNvPr id="43012" name="Rectangle 4"/>
          <p:cNvSpPr>
            <a:spLocks noGrp="1" noChangeArrowheads="1"/>
          </p:cNvSpPr>
          <p:nvPr>
            <p:ph type="body" sz="half" idx="4294967295"/>
          </p:nvPr>
        </p:nvSpPr>
        <p:spPr>
          <a:xfrm>
            <a:off x="4497388" y="2033588"/>
            <a:ext cx="3663950" cy="4500562"/>
          </a:xfrm>
        </p:spPr>
        <p:txBody>
          <a:bodyPr/>
          <a:lstStyle/>
          <a:p>
            <a:r>
              <a:rPr lang="en-US" altLang="de-DE" dirty="0" smtClean="0"/>
              <a:t>main motivation :</a:t>
            </a:r>
          </a:p>
          <a:p>
            <a:pPr lvl="1"/>
            <a:r>
              <a:rPr lang="en-US" altLang="de-DE" dirty="0" smtClean="0"/>
              <a:t>Solve problems</a:t>
            </a:r>
          </a:p>
          <a:p>
            <a:r>
              <a:rPr lang="en-US" altLang="de-DE" dirty="0" smtClean="0"/>
              <a:t>Focus:</a:t>
            </a:r>
          </a:p>
          <a:p>
            <a:pPr lvl="1"/>
            <a:r>
              <a:rPr lang="en-US" altLang="de-DE" dirty="0" smtClean="0"/>
              <a:t>Professional Software development, optimal solving of problems, free </a:t>
            </a:r>
            <a:r>
              <a:rPr lang="en-US" altLang="de-DE" dirty="0" err="1" smtClean="0"/>
              <a:t>csourceode</a:t>
            </a:r>
            <a:endParaRPr lang="en-US" altLang="de-DE" dirty="0" smtClean="0"/>
          </a:p>
          <a:p>
            <a:r>
              <a:rPr lang="en-US" altLang="de-DE" dirty="0" smtClean="0"/>
              <a:t>Business model:</a:t>
            </a:r>
          </a:p>
          <a:p>
            <a:pPr lvl="1"/>
            <a:r>
              <a:rPr lang="en-US" altLang="de-DE" dirty="0" smtClean="0"/>
              <a:t>Openness</a:t>
            </a:r>
          </a:p>
          <a:p>
            <a:pPr lvl="1"/>
            <a:r>
              <a:rPr lang="en-US" altLang="de-DE" dirty="0" smtClean="0"/>
              <a:t>Services, Support</a:t>
            </a:r>
          </a:p>
          <a:p>
            <a:pPr lvl="1"/>
            <a:r>
              <a:rPr lang="en-US" altLang="de-DE" dirty="0" smtClean="0"/>
              <a:t>Sponsored development and adaption</a:t>
            </a:r>
          </a:p>
          <a:p>
            <a:pPr lvl="1"/>
            <a:r>
              <a:rPr lang="en-US" altLang="de-DE" dirty="0" smtClean="0"/>
              <a:t>Training</a:t>
            </a:r>
          </a:p>
          <a:p>
            <a:pPr lvl="1"/>
            <a:r>
              <a:rPr lang="en-US" altLang="de-DE" dirty="0" smtClean="0"/>
              <a:t>Distribution: Internet</a:t>
            </a:r>
          </a:p>
          <a:p>
            <a:endParaRPr lang="de-DE" altLang="de-DE" dirty="0" smtClean="0"/>
          </a:p>
          <a:p>
            <a:endParaRPr lang="de-DE" altLang="de-DE" dirty="0" smtClean="0"/>
          </a:p>
        </p:txBody>
      </p:sp>
      <p:sp>
        <p:nvSpPr>
          <p:cNvPr id="43013" name="Text Box 5"/>
          <p:cNvSpPr txBox="1">
            <a:spLocks noChangeArrowheads="1"/>
          </p:cNvSpPr>
          <p:nvPr/>
        </p:nvSpPr>
        <p:spPr bwMode="auto">
          <a:xfrm>
            <a:off x="742950" y="1562100"/>
            <a:ext cx="1752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de-DE" altLang="de-DE" sz="1800" b="1">
                <a:solidFill>
                  <a:schemeClr val="tx1">
                    <a:lumMod val="65000"/>
                    <a:lumOff val="35000"/>
                  </a:schemeClr>
                </a:solidFill>
              </a:rPr>
              <a:t>Closed Source</a:t>
            </a:r>
          </a:p>
        </p:txBody>
      </p:sp>
      <p:sp>
        <p:nvSpPr>
          <p:cNvPr id="43014" name="Text Box 6"/>
          <p:cNvSpPr txBox="1">
            <a:spLocks noChangeArrowheads="1"/>
          </p:cNvSpPr>
          <p:nvPr/>
        </p:nvSpPr>
        <p:spPr bwMode="auto">
          <a:xfrm>
            <a:off x="4502150" y="1568450"/>
            <a:ext cx="1752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de-DE" altLang="de-DE" sz="1800" b="1" dirty="0">
                <a:solidFill>
                  <a:schemeClr val="tx1">
                    <a:lumMod val="65000"/>
                    <a:lumOff val="35000"/>
                  </a:schemeClr>
                </a:solidFill>
              </a:rPr>
              <a:t>Open Source</a:t>
            </a:r>
          </a:p>
        </p:txBody>
      </p:sp>
    </p:spTree>
    <p:extLst>
      <p:ext uri="{BB962C8B-B14F-4D97-AF65-F5344CB8AC3E}">
        <p14:creationId xmlns:p14="http://schemas.microsoft.com/office/powerpoint/2010/main" val="3780036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5"/>
          <p:cNvSpPr>
            <a:spLocks noChangeAspect="1" noChangeArrowheads="1" noTextEdit="1"/>
          </p:cNvSpPr>
          <p:nvPr/>
        </p:nvSpPr>
        <p:spPr bwMode="auto">
          <a:xfrm>
            <a:off x="1835150" y="2184400"/>
            <a:ext cx="5341938"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solidFill>
                <a:schemeClr val="tx1">
                  <a:lumMod val="65000"/>
                  <a:lumOff val="35000"/>
                </a:schemeClr>
              </a:solidFill>
            </a:endParaRPr>
          </a:p>
        </p:txBody>
      </p:sp>
      <p:sp>
        <p:nvSpPr>
          <p:cNvPr id="44035" name="Freeform 7"/>
          <p:cNvSpPr>
            <a:spLocks/>
          </p:cNvSpPr>
          <p:nvPr/>
        </p:nvSpPr>
        <p:spPr bwMode="auto">
          <a:xfrm>
            <a:off x="4119563" y="2720975"/>
            <a:ext cx="1028700" cy="1133475"/>
          </a:xfrm>
          <a:custGeom>
            <a:avLst/>
            <a:gdLst>
              <a:gd name="T0" fmla="*/ 2147483647 w 992"/>
              <a:gd name="T1" fmla="*/ 2147483647 h 989"/>
              <a:gd name="T2" fmla="*/ 2147483647 w 992"/>
              <a:gd name="T3" fmla="*/ 2147483647 h 989"/>
              <a:gd name="T4" fmla="*/ 2147483647 w 992"/>
              <a:gd name="T5" fmla="*/ 2147483647 h 989"/>
              <a:gd name="T6" fmla="*/ 2147483647 w 992"/>
              <a:gd name="T7" fmla="*/ 2147483647 h 989"/>
              <a:gd name="T8" fmla="*/ 2147483647 w 992"/>
              <a:gd name="T9" fmla="*/ 2147483647 h 989"/>
              <a:gd name="T10" fmla="*/ 2147483647 w 992"/>
              <a:gd name="T11" fmla="*/ 2147483647 h 989"/>
              <a:gd name="T12" fmla="*/ 2147483647 w 992"/>
              <a:gd name="T13" fmla="*/ 2147483647 h 989"/>
              <a:gd name="T14" fmla="*/ 2147483647 w 992"/>
              <a:gd name="T15" fmla="*/ 2147483647 h 989"/>
              <a:gd name="T16" fmla="*/ 2147483647 w 992"/>
              <a:gd name="T17" fmla="*/ 2147483647 h 989"/>
              <a:gd name="T18" fmla="*/ 2147483647 w 992"/>
              <a:gd name="T19" fmla="*/ 2147483647 h 989"/>
              <a:gd name="T20" fmla="*/ 2147483647 w 992"/>
              <a:gd name="T21" fmla="*/ 2147483647 h 989"/>
              <a:gd name="T22" fmla="*/ 2147483647 w 992"/>
              <a:gd name="T23" fmla="*/ 2147483647 h 989"/>
              <a:gd name="T24" fmla="*/ 2147483647 w 992"/>
              <a:gd name="T25" fmla="*/ 2147483647 h 989"/>
              <a:gd name="T26" fmla="*/ 2147483647 w 992"/>
              <a:gd name="T27" fmla="*/ 2147483647 h 989"/>
              <a:gd name="T28" fmla="*/ 2147483647 w 992"/>
              <a:gd name="T29" fmla="*/ 2147483647 h 989"/>
              <a:gd name="T30" fmla="*/ 2147483647 w 992"/>
              <a:gd name="T31" fmla="*/ 2147483647 h 989"/>
              <a:gd name="T32" fmla="*/ 2147483647 w 992"/>
              <a:gd name="T33" fmla="*/ 2147483647 h 989"/>
              <a:gd name="T34" fmla="*/ 2147483647 w 992"/>
              <a:gd name="T35" fmla="*/ 2147483647 h 989"/>
              <a:gd name="T36" fmla="*/ 2147483647 w 992"/>
              <a:gd name="T37" fmla="*/ 2147483647 h 989"/>
              <a:gd name="T38" fmla="*/ 2147483647 w 992"/>
              <a:gd name="T39" fmla="*/ 2147483647 h 989"/>
              <a:gd name="T40" fmla="*/ 2147483647 w 992"/>
              <a:gd name="T41" fmla="*/ 2147483647 h 989"/>
              <a:gd name="T42" fmla="*/ 2147483647 w 992"/>
              <a:gd name="T43" fmla="*/ 2147483647 h 989"/>
              <a:gd name="T44" fmla="*/ 2147483647 w 992"/>
              <a:gd name="T45" fmla="*/ 2147483647 h 989"/>
              <a:gd name="T46" fmla="*/ 2147483647 w 992"/>
              <a:gd name="T47" fmla="*/ 2147483647 h 989"/>
              <a:gd name="T48" fmla="*/ 2147483647 w 992"/>
              <a:gd name="T49" fmla="*/ 2147483647 h 989"/>
              <a:gd name="T50" fmla="*/ 2147483647 w 992"/>
              <a:gd name="T51" fmla="*/ 2147483647 h 989"/>
              <a:gd name="T52" fmla="*/ 2147483647 w 992"/>
              <a:gd name="T53" fmla="*/ 2147483647 h 989"/>
              <a:gd name="T54" fmla="*/ 2147483647 w 992"/>
              <a:gd name="T55" fmla="*/ 2147483647 h 989"/>
              <a:gd name="T56" fmla="*/ 2147483647 w 992"/>
              <a:gd name="T57" fmla="*/ 2147483647 h 989"/>
              <a:gd name="T58" fmla="*/ 2147483647 w 992"/>
              <a:gd name="T59" fmla="*/ 2147483647 h 989"/>
              <a:gd name="T60" fmla="*/ 2147483647 w 992"/>
              <a:gd name="T61" fmla="*/ 2147483647 h 989"/>
              <a:gd name="T62" fmla="*/ 2147483647 w 992"/>
              <a:gd name="T63" fmla="*/ 2147483647 h 989"/>
              <a:gd name="T64" fmla="*/ 0 w 992"/>
              <a:gd name="T65" fmla="*/ 0 h 9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2" h="989">
                <a:moveTo>
                  <a:pt x="0" y="54"/>
                </a:moveTo>
                <a:lnTo>
                  <a:pt x="50" y="58"/>
                </a:lnTo>
                <a:lnTo>
                  <a:pt x="96" y="60"/>
                </a:lnTo>
                <a:lnTo>
                  <a:pt x="142" y="64"/>
                </a:lnTo>
                <a:lnTo>
                  <a:pt x="188" y="76"/>
                </a:lnTo>
                <a:lnTo>
                  <a:pt x="234" y="86"/>
                </a:lnTo>
                <a:lnTo>
                  <a:pt x="276" y="96"/>
                </a:lnTo>
                <a:lnTo>
                  <a:pt x="324" y="110"/>
                </a:lnTo>
                <a:lnTo>
                  <a:pt x="366" y="128"/>
                </a:lnTo>
                <a:lnTo>
                  <a:pt x="404" y="146"/>
                </a:lnTo>
                <a:lnTo>
                  <a:pt x="448" y="168"/>
                </a:lnTo>
                <a:lnTo>
                  <a:pt x="486" y="192"/>
                </a:lnTo>
                <a:lnTo>
                  <a:pt x="522" y="218"/>
                </a:lnTo>
                <a:lnTo>
                  <a:pt x="562" y="242"/>
                </a:lnTo>
                <a:lnTo>
                  <a:pt x="596" y="269"/>
                </a:lnTo>
                <a:lnTo>
                  <a:pt x="628" y="297"/>
                </a:lnTo>
                <a:lnTo>
                  <a:pt x="660" y="329"/>
                </a:lnTo>
                <a:lnTo>
                  <a:pt x="692" y="361"/>
                </a:lnTo>
                <a:lnTo>
                  <a:pt x="722" y="397"/>
                </a:lnTo>
                <a:lnTo>
                  <a:pt x="750" y="433"/>
                </a:lnTo>
                <a:lnTo>
                  <a:pt x="778" y="469"/>
                </a:lnTo>
                <a:lnTo>
                  <a:pt x="804" y="507"/>
                </a:lnTo>
                <a:lnTo>
                  <a:pt x="824" y="547"/>
                </a:lnTo>
                <a:lnTo>
                  <a:pt x="846" y="585"/>
                </a:lnTo>
                <a:lnTo>
                  <a:pt x="864" y="627"/>
                </a:lnTo>
                <a:lnTo>
                  <a:pt x="882" y="671"/>
                </a:lnTo>
                <a:lnTo>
                  <a:pt x="896" y="713"/>
                </a:lnTo>
                <a:lnTo>
                  <a:pt x="906" y="759"/>
                </a:lnTo>
                <a:lnTo>
                  <a:pt x="916" y="801"/>
                </a:lnTo>
                <a:lnTo>
                  <a:pt x="928" y="847"/>
                </a:lnTo>
                <a:lnTo>
                  <a:pt x="932" y="895"/>
                </a:lnTo>
                <a:lnTo>
                  <a:pt x="934" y="943"/>
                </a:lnTo>
                <a:lnTo>
                  <a:pt x="938" y="989"/>
                </a:lnTo>
                <a:lnTo>
                  <a:pt x="992" y="989"/>
                </a:lnTo>
                <a:lnTo>
                  <a:pt x="988" y="941"/>
                </a:lnTo>
                <a:lnTo>
                  <a:pt x="984" y="891"/>
                </a:lnTo>
                <a:lnTo>
                  <a:pt x="980" y="841"/>
                </a:lnTo>
                <a:lnTo>
                  <a:pt x="970" y="791"/>
                </a:lnTo>
                <a:lnTo>
                  <a:pt x="960" y="745"/>
                </a:lnTo>
                <a:lnTo>
                  <a:pt x="946" y="699"/>
                </a:lnTo>
                <a:lnTo>
                  <a:pt x="932" y="653"/>
                </a:lnTo>
                <a:lnTo>
                  <a:pt x="914" y="607"/>
                </a:lnTo>
                <a:lnTo>
                  <a:pt x="892" y="563"/>
                </a:lnTo>
                <a:lnTo>
                  <a:pt x="870" y="521"/>
                </a:lnTo>
                <a:lnTo>
                  <a:pt x="846" y="479"/>
                </a:lnTo>
                <a:lnTo>
                  <a:pt x="820" y="439"/>
                </a:lnTo>
                <a:lnTo>
                  <a:pt x="792" y="401"/>
                </a:lnTo>
                <a:lnTo>
                  <a:pt x="764" y="361"/>
                </a:lnTo>
                <a:lnTo>
                  <a:pt x="732" y="327"/>
                </a:lnTo>
                <a:lnTo>
                  <a:pt x="700" y="291"/>
                </a:lnTo>
                <a:lnTo>
                  <a:pt x="664" y="260"/>
                </a:lnTo>
                <a:lnTo>
                  <a:pt x="628" y="228"/>
                </a:lnTo>
                <a:lnTo>
                  <a:pt x="594" y="200"/>
                </a:lnTo>
                <a:lnTo>
                  <a:pt x="554" y="170"/>
                </a:lnTo>
                <a:lnTo>
                  <a:pt x="512" y="146"/>
                </a:lnTo>
                <a:lnTo>
                  <a:pt x="472" y="122"/>
                </a:lnTo>
                <a:lnTo>
                  <a:pt x="430" y="100"/>
                </a:lnTo>
                <a:lnTo>
                  <a:pt x="384" y="78"/>
                </a:lnTo>
                <a:lnTo>
                  <a:pt x="340" y="60"/>
                </a:lnTo>
                <a:lnTo>
                  <a:pt x="294" y="46"/>
                </a:lnTo>
                <a:lnTo>
                  <a:pt x="248" y="32"/>
                </a:lnTo>
                <a:lnTo>
                  <a:pt x="198" y="22"/>
                </a:lnTo>
                <a:lnTo>
                  <a:pt x="148" y="14"/>
                </a:lnTo>
                <a:lnTo>
                  <a:pt x="100" y="8"/>
                </a:lnTo>
                <a:lnTo>
                  <a:pt x="50" y="4"/>
                </a:lnTo>
                <a:lnTo>
                  <a:pt x="0" y="0"/>
                </a:lnTo>
                <a:lnTo>
                  <a:pt x="0" y="5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36" name="Freeform 8"/>
          <p:cNvSpPr>
            <a:spLocks/>
          </p:cNvSpPr>
          <p:nvPr/>
        </p:nvSpPr>
        <p:spPr bwMode="auto">
          <a:xfrm>
            <a:off x="3084513" y="2720975"/>
            <a:ext cx="1030287" cy="1133475"/>
          </a:xfrm>
          <a:custGeom>
            <a:avLst/>
            <a:gdLst>
              <a:gd name="T0" fmla="*/ 2147483647 w 991"/>
              <a:gd name="T1" fmla="*/ 2147483647 h 989"/>
              <a:gd name="T2" fmla="*/ 2147483647 w 991"/>
              <a:gd name="T3" fmla="*/ 2147483647 h 989"/>
              <a:gd name="T4" fmla="*/ 2147483647 w 991"/>
              <a:gd name="T5" fmla="*/ 2147483647 h 989"/>
              <a:gd name="T6" fmla="*/ 2147483647 w 991"/>
              <a:gd name="T7" fmla="*/ 2147483647 h 989"/>
              <a:gd name="T8" fmla="*/ 2147483647 w 991"/>
              <a:gd name="T9" fmla="*/ 2147483647 h 989"/>
              <a:gd name="T10" fmla="*/ 2147483647 w 991"/>
              <a:gd name="T11" fmla="*/ 2147483647 h 989"/>
              <a:gd name="T12" fmla="*/ 2147483647 w 991"/>
              <a:gd name="T13" fmla="*/ 2147483647 h 989"/>
              <a:gd name="T14" fmla="*/ 2147483647 w 991"/>
              <a:gd name="T15" fmla="*/ 2147483647 h 989"/>
              <a:gd name="T16" fmla="*/ 2147483647 w 991"/>
              <a:gd name="T17" fmla="*/ 2147483647 h 989"/>
              <a:gd name="T18" fmla="*/ 2147483647 w 991"/>
              <a:gd name="T19" fmla="*/ 2147483647 h 989"/>
              <a:gd name="T20" fmla="*/ 2147483647 w 991"/>
              <a:gd name="T21" fmla="*/ 2147483647 h 989"/>
              <a:gd name="T22" fmla="*/ 2147483647 w 991"/>
              <a:gd name="T23" fmla="*/ 2147483647 h 989"/>
              <a:gd name="T24" fmla="*/ 2147483647 w 991"/>
              <a:gd name="T25" fmla="*/ 2147483647 h 989"/>
              <a:gd name="T26" fmla="*/ 2147483647 w 991"/>
              <a:gd name="T27" fmla="*/ 2147483647 h 989"/>
              <a:gd name="T28" fmla="*/ 2147483647 w 991"/>
              <a:gd name="T29" fmla="*/ 2147483647 h 989"/>
              <a:gd name="T30" fmla="*/ 2147483647 w 991"/>
              <a:gd name="T31" fmla="*/ 2147483647 h 989"/>
              <a:gd name="T32" fmla="*/ 2147483647 w 991"/>
              <a:gd name="T33" fmla="*/ 0 h 989"/>
              <a:gd name="T34" fmla="*/ 2147483647 w 991"/>
              <a:gd name="T35" fmla="*/ 2147483647 h 989"/>
              <a:gd name="T36" fmla="*/ 2147483647 w 991"/>
              <a:gd name="T37" fmla="*/ 2147483647 h 989"/>
              <a:gd name="T38" fmla="*/ 2147483647 w 991"/>
              <a:gd name="T39" fmla="*/ 2147483647 h 989"/>
              <a:gd name="T40" fmla="*/ 2147483647 w 991"/>
              <a:gd name="T41" fmla="*/ 2147483647 h 989"/>
              <a:gd name="T42" fmla="*/ 2147483647 w 991"/>
              <a:gd name="T43" fmla="*/ 2147483647 h 989"/>
              <a:gd name="T44" fmla="*/ 2147483647 w 991"/>
              <a:gd name="T45" fmla="*/ 2147483647 h 989"/>
              <a:gd name="T46" fmla="*/ 2147483647 w 991"/>
              <a:gd name="T47" fmla="*/ 2147483647 h 989"/>
              <a:gd name="T48" fmla="*/ 2147483647 w 991"/>
              <a:gd name="T49" fmla="*/ 2147483647 h 989"/>
              <a:gd name="T50" fmla="*/ 2147483647 w 991"/>
              <a:gd name="T51" fmla="*/ 2147483647 h 989"/>
              <a:gd name="T52" fmla="*/ 2147483647 w 991"/>
              <a:gd name="T53" fmla="*/ 2147483647 h 989"/>
              <a:gd name="T54" fmla="*/ 2147483647 w 991"/>
              <a:gd name="T55" fmla="*/ 2147483647 h 989"/>
              <a:gd name="T56" fmla="*/ 2147483647 w 991"/>
              <a:gd name="T57" fmla="*/ 2147483647 h 989"/>
              <a:gd name="T58" fmla="*/ 2147483647 w 991"/>
              <a:gd name="T59" fmla="*/ 2147483647 h 989"/>
              <a:gd name="T60" fmla="*/ 2147483647 w 991"/>
              <a:gd name="T61" fmla="*/ 2147483647 h 989"/>
              <a:gd name="T62" fmla="*/ 2147483647 w 991"/>
              <a:gd name="T63" fmla="*/ 2147483647 h 989"/>
              <a:gd name="T64" fmla="*/ 0 w 991"/>
              <a:gd name="T65" fmla="*/ 2147483647 h 9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1" h="989">
                <a:moveTo>
                  <a:pt x="52" y="989"/>
                </a:moveTo>
                <a:lnTo>
                  <a:pt x="56" y="943"/>
                </a:lnTo>
                <a:lnTo>
                  <a:pt x="60" y="895"/>
                </a:lnTo>
                <a:lnTo>
                  <a:pt x="64" y="847"/>
                </a:lnTo>
                <a:lnTo>
                  <a:pt x="74" y="801"/>
                </a:lnTo>
                <a:lnTo>
                  <a:pt x="83" y="759"/>
                </a:lnTo>
                <a:lnTo>
                  <a:pt x="95" y="713"/>
                </a:lnTo>
                <a:lnTo>
                  <a:pt x="109" y="671"/>
                </a:lnTo>
                <a:lnTo>
                  <a:pt x="127" y="627"/>
                </a:lnTo>
                <a:lnTo>
                  <a:pt x="145" y="585"/>
                </a:lnTo>
                <a:lnTo>
                  <a:pt x="165" y="547"/>
                </a:lnTo>
                <a:lnTo>
                  <a:pt x="191" y="507"/>
                </a:lnTo>
                <a:lnTo>
                  <a:pt x="211" y="469"/>
                </a:lnTo>
                <a:lnTo>
                  <a:pt x="241" y="433"/>
                </a:lnTo>
                <a:lnTo>
                  <a:pt x="269" y="397"/>
                </a:lnTo>
                <a:lnTo>
                  <a:pt x="297" y="361"/>
                </a:lnTo>
                <a:lnTo>
                  <a:pt x="329" y="329"/>
                </a:lnTo>
                <a:lnTo>
                  <a:pt x="361" y="297"/>
                </a:lnTo>
                <a:lnTo>
                  <a:pt x="393" y="269"/>
                </a:lnTo>
                <a:lnTo>
                  <a:pt x="429" y="242"/>
                </a:lnTo>
                <a:lnTo>
                  <a:pt x="467" y="218"/>
                </a:lnTo>
                <a:lnTo>
                  <a:pt x="503" y="192"/>
                </a:lnTo>
                <a:lnTo>
                  <a:pt x="547" y="168"/>
                </a:lnTo>
                <a:lnTo>
                  <a:pt x="585" y="146"/>
                </a:lnTo>
                <a:lnTo>
                  <a:pt x="627" y="128"/>
                </a:lnTo>
                <a:lnTo>
                  <a:pt x="671" y="110"/>
                </a:lnTo>
                <a:lnTo>
                  <a:pt x="713" y="96"/>
                </a:lnTo>
                <a:lnTo>
                  <a:pt x="755" y="86"/>
                </a:lnTo>
                <a:lnTo>
                  <a:pt x="803" y="76"/>
                </a:lnTo>
                <a:lnTo>
                  <a:pt x="849" y="64"/>
                </a:lnTo>
                <a:lnTo>
                  <a:pt x="895" y="60"/>
                </a:lnTo>
                <a:lnTo>
                  <a:pt x="941" y="58"/>
                </a:lnTo>
                <a:lnTo>
                  <a:pt x="991" y="54"/>
                </a:lnTo>
                <a:lnTo>
                  <a:pt x="991" y="0"/>
                </a:lnTo>
                <a:lnTo>
                  <a:pt x="941" y="4"/>
                </a:lnTo>
                <a:lnTo>
                  <a:pt x="891" y="8"/>
                </a:lnTo>
                <a:lnTo>
                  <a:pt x="841" y="14"/>
                </a:lnTo>
                <a:lnTo>
                  <a:pt x="791" y="22"/>
                </a:lnTo>
                <a:lnTo>
                  <a:pt x="745" y="32"/>
                </a:lnTo>
                <a:lnTo>
                  <a:pt x="695" y="46"/>
                </a:lnTo>
                <a:lnTo>
                  <a:pt x="649" y="60"/>
                </a:lnTo>
                <a:lnTo>
                  <a:pt x="607" y="78"/>
                </a:lnTo>
                <a:lnTo>
                  <a:pt x="561" y="100"/>
                </a:lnTo>
                <a:lnTo>
                  <a:pt x="517" y="122"/>
                </a:lnTo>
                <a:lnTo>
                  <a:pt x="479" y="146"/>
                </a:lnTo>
                <a:lnTo>
                  <a:pt x="435" y="170"/>
                </a:lnTo>
                <a:lnTo>
                  <a:pt x="397" y="200"/>
                </a:lnTo>
                <a:lnTo>
                  <a:pt x="361" y="228"/>
                </a:lnTo>
                <a:lnTo>
                  <a:pt x="325" y="260"/>
                </a:lnTo>
                <a:lnTo>
                  <a:pt x="291" y="291"/>
                </a:lnTo>
                <a:lnTo>
                  <a:pt x="259" y="327"/>
                </a:lnTo>
                <a:lnTo>
                  <a:pt x="227" y="361"/>
                </a:lnTo>
                <a:lnTo>
                  <a:pt x="197" y="401"/>
                </a:lnTo>
                <a:lnTo>
                  <a:pt x="169" y="439"/>
                </a:lnTo>
                <a:lnTo>
                  <a:pt x="145" y="479"/>
                </a:lnTo>
                <a:lnTo>
                  <a:pt x="119" y="521"/>
                </a:lnTo>
                <a:lnTo>
                  <a:pt x="99" y="563"/>
                </a:lnTo>
                <a:lnTo>
                  <a:pt x="78" y="607"/>
                </a:lnTo>
                <a:lnTo>
                  <a:pt x="60" y="653"/>
                </a:lnTo>
                <a:lnTo>
                  <a:pt x="46" y="699"/>
                </a:lnTo>
                <a:lnTo>
                  <a:pt x="32" y="745"/>
                </a:lnTo>
                <a:lnTo>
                  <a:pt x="20" y="791"/>
                </a:lnTo>
                <a:lnTo>
                  <a:pt x="14" y="841"/>
                </a:lnTo>
                <a:lnTo>
                  <a:pt x="6" y="891"/>
                </a:lnTo>
                <a:lnTo>
                  <a:pt x="2" y="941"/>
                </a:lnTo>
                <a:lnTo>
                  <a:pt x="0" y="989"/>
                </a:lnTo>
                <a:lnTo>
                  <a:pt x="52" y="989"/>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37" name="Freeform 9"/>
          <p:cNvSpPr>
            <a:spLocks/>
          </p:cNvSpPr>
          <p:nvPr/>
        </p:nvSpPr>
        <p:spPr bwMode="auto">
          <a:xfrm>
            <a:off x="3089275" y="3854450"/>
            <a:ext cx="1030288" cy="1138238"/>
          </a:xfrm>
          <a:custGeom>
            <a:avLst/>
            <a:gdLst>
              <a:gd name="T0" fmla="*/ 2147483647 w 991"/>
              <a:gd name="T1" fmla="*/ 2147483647 h 993"/>
              <a:gd name="T2" fmla="*/ 2147483647 w 991"/>
              <a:gd name="T3" fmla="*/ 2147483647 h 993"/>
              <a:gd name="T4" fmla="*/ 2147483647 w 991"/>
              <a:gd name="T5" fmla="*/ 2147483647 h 993"/>
              <a:gd name="T6" fmla="*/ 2147483647 w 991"/>
              <a:gd name="T7" fmla="*/ 2147483647 h 993"/>
              <a:gd name="T8" fmla="*/ 2147483647 w 991"/>
              <a:gd name="T9" fmla="*/ 2147483647 h 993"/>
              <a:gd name="T10" fmla="*/ 2147483647 w 991"/>
              <a:gd name="T11" fmla="*/ 2147483647 h 993"/>
              <a:gd name="T12" fmla="*/ 2147483647 w 991"/>
              <a:gd name="T13" fmla="*/ 2147483647 h 993"/>
              <a:gd name="T14" fmla="*/ 2147483647 w 991"/>
              <a:gd name="T15" fmla="*/ 2147483647 h 993"/>
              <a:gd name="T16" fmla="*/ 2147483647 w 991"/>
              <a:gd name="T17" fmla="*/ 2147483647 h 993"/>
              <a:gd name="T18" fmla="*/ 2147483647 w 991"/>
              <a:gd name="T19" fmla="*/ 2147483647 h 993"/>
              <a:gd name="T20" fmla="*/ 2147483647 w 991"/>
              <a:gd name="T21" fmla="*/ 2147483647 h 993"/>
              <a:gd name="T22" fmla="*/ 2147483647 w 991"/>
              <a:gd name="T23" fmla="*/ 2147483647 h 993"/>
              <a:gd name="T24" fmla="*/ 2147483647 w 991"/>
              <a:gd name="T25" fmla="*/ 2147483647 h 993"/>
              <a:gd name="T26" fmla="*/ 2147483647 w 991"/>
              <a:gd name="T27" fmla="*/ 2147483647 h 993"/>
              <a:gd name="T28" fmla="*/ 2147483647 w 991"/>
              <a:gd name="T29" fmla="*/ 2147483647 h 993"/>
              <a:gd name="T30" fmla="*/ 2147483647 w 991"/>
              <a:gd name="T31" fmla="*/ 2147483647 h 993"/>
              <a:gd name="T32" fmla="*/ 0 w 991"/>
              <a:gd name="T33" fmla="*/ 0 h 993"/>
              <a:gd name="T34" fmla="*/ 2147483647 w 991"/>
              <a:gd name="T35" fmla="*/ 2147483647 h 993"/>
              <a:gd name="T36" fmla="*/ 2147483647 w 991"/>
              <a:gd name="T37" fmla="*/ 2147483647 h 993"/>
              <a:gd name="T38" fmla="*/ 2147483647 w 991"/>
              <a:gd name="T39" fmla="*/ 2147483647 h 993"/>
              <a:gd name="T40" fmla="*/ 2147483647 w 991"/>
              <a:gd name="T41" fmla="*/ 2147483647 h 993"/>
              <a:gd name="T42" fmla="*/ 2147483647 w 991"/>
              <a:gd name="T43" fmla="*/ 2147483647 h 993"/>
              <a:gd name="T44" fmla="*/ 2147483647 w 991"/>
              <a:gd name="T45" fmla="*/ 2147483647 h 993"/>
              <a:gd name="T46" fmla="*/ 2147483647 w 991"/>
              <a:gd name="T47" fmla="*/ 2147483647 h 993"/>
              <a:gd name="T48" fmla="*/ 2147483647 w 991"/>
              <a:gd name="T49" fmla="*/ 2147483647 h 993"/>
              <a:gd name="T50" fmla="*/ 2147483647 w 991"/>
              <a:gd name="T51" fmla="*/ 2147483647 h 993"/>
              <a:gd name="T52" fmla="*/ 2147483647 w 991"/>
              <a:gd name="T53" fmla="*/ 2147483647 h 993"/>
              <a:gd name="T54" fmla="*/ 2147483647 w 991"/>
              <a:gd name="T55" fmla="*/ 2147483647 h 993"/>
              <a:gd name="T56" fmla="*/ 2147483647 w 991"/>
              <a:gd name="T57" fmla="*/ 2147483647 h 993"/>
              <a:gd name="T58" fmla="*/ 2147483647 w 991"/>
              <a:gd name="T59" fmla="*/ 2147483647 h 993"/>
              <a:gd name="T60" fmla="*/ 2147483647 w 991"/>
              <a:gd name="T61" fmla="*/ 2147483647 h 993"/>
              <a:gd name="T62" fmla="*/ 2147483647 w 991"/>
              <a:gd name="T63" fmla="*/ 2147483647 h 993"/>
              <a:gd name="T64" fmla="*/ 2147483647 w 991"/>
              <a:gd name="T65" fmla="*/ 2147483647 h 9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1" h="993">
                <a:moveTo>
                  <a:pt x="991" y="941"/>
                </a:moveTo>
                <a:lnTo>
                  <a:pt x="941" y="937"/>
                </a:lnTo>
                <a:lnTo>
                  <a:pt x="895" y="933"/>
                </a:lnTo>
                <a:lnTo>
                  <a:pt x="849" y="927"/>
                </a:lnTo>
                <a:lnTo>
                  <a:pt x="803" y="919"/>
                </a:lnTo>
                <a:lnTo>
                  <a:pt x="755" y="909"/>
                </a:lnTo>
                <a:lnTo>
                  <a:pt x="713" y="897"/>
                </a:lnTo>
                <a:lnTo>
                  <a:pt x="671" y="881"/>
                </a:lnTo>
                <a:lnTo>
                  <a:pt x="627" y="865"/>
                </a:lnTo>
                <a:lnTo>
                  <a:pt x="585" y="845"/>
                </a:lnTo>
                <a:lnTo>
                  <a:pt x="547" y="827"/>
                </a:lnTo>
                <a:lnTo>
                  <a:pt x="503" y="803"/>
                </a:lnTo>
                <a:lnTo>
                  <a:pt x="467" y="777"/>
                </a:lnTo>
                <a:lnTo>
                  <a:pt x="429" y="753"/>
                </a:lnTo>
                <a:lnTo>
                  <a:pt x="393" y="724"/>
                </a:lnTo>
                <a:lnTo>
                  <a:pt x="361" y="696"/>
                </a:lnTo>
                <a:lnTo>
                  <a:pt x="329" y="664"/>
                </a:lnTo>
                <a:lnTo>
                  <a:pt x="297" y="632"/>
                </a:lnTo>
                <a:lnTo>
                  <a:pt x="269" y="598"/>
                </a:lnTo>
                <a:lnTo>
                  <a:pt x="241" y="562"/>
                </a:lnTo>
                <a:lnTo>
                  <a:pt x="211" y="526"/>
                </a:lnTo>
                <a:lnTo>
                  <a:pt x="191" y="488"/>
                </a:lnTo>
                <a:lnTo>
                  <a:pt x="165" y="448"/>
                </a:lnTo>
                <a:lnTo>
                  <a:pt x="145" y="410"/>
                </a:lnTo>
                <a:lnTo>
                  <a:pt x="127" y="366"/>
                </a:lnTo>
                <a:lnTo>
                  <a:pt x="109" y="324"/>
                </a:lnTo>
                <a:lnTo>
                  <a:pt x="95" y="282"/>
                </a:lnTo>
                <a:lnTo>
                  <a:pt x="83" y="236"/>
                </a:lnTo>
                <a:lnTo>
                  <a:pt x="74" y="192"/>
                </a:lnTo>
                <a:lnTo>
                  <a:pt x="64" y="146"/>
                </a:lnTo>
                <a:lnTo>
                  <a:pt x="60" y="96"/>
                </a:lnTo>
                <a:lnTo>
                  <a:pt x="56" y="50"/>
                </a:lnTo>
                <a:lnTo>
                  <a:pt x="52" y="0"/>
                </a:lnTo>
                <a:lnTo>
                  <a:pt x="0" y="0"/>
                </a:lnTo>
                <a:lnTo>
                  <a:pt x="2" y="54"/>
                </a:lnTo>
                <a:lnTo>
                  <a:pt x="6" y="104"/>
                </a:lnTo>
                <a:lnTo>
                  <a:pt x="14" y="154"/>
                </a:lnTo>
                <a:lnTo>
                  <a:pt x="20" y="204"/>
                </a:lnTo>
                <a:lnTo>
                  <a:pt x="32" y="250"/>
                </a:lnTo>
                <a:lnTo>
                  <a:pt x="46" y="296"/>
                </a:lnTo>
                <a:lnTo>
                  <a:pt x="60" y="342"/>
                </a:lnTo>
                <a:lnTo>
                  <a:pt x="78" y="388"/>
                </a:lnTo>
                <a:lnTo>
                  <a:pt x="99" y="430"/>
                </a:lnTo>
                <a:lnTo>
                  <a:pt x="119" y="472"/>
                </a:lnTo>
                <a:lnTo>
                  <a:pt x="145" y="516"/>
                </a:lnTo>
                <a:lnTo>
                  <a:pt x="169" y="554"/>
                </a:lnTo>
                <a:lnTo>
                  <a:pt x="197" y="594"/>
                </a:lnTo>
                <a:lnTo>
                  <a:pt x="227" y="632"/>
                </a:lnTo>
                <a:lnTo>
                  <a:pt x="259" y="668"/>
                </a:lnTo>
                <a:lnTo>
                  <a:pt x="291" y="704"/>
                </a:lnTo>
                <a:lnTo>
                  <a:pt x="325" y="735"/>
                </a:lnTo>
                <a:lnTo>
                  <a:pt x="361" y="767"/>
                </a:lnTo>
                <a:lnTo>
                  <a:pt x="397" y="795"/>
                </a:lnTo>
                <a:lnTo>
                  <a:pt x="435" y="823"/>
                </a:lnTo>
                <a:lnTo>
                  <a:pt x="479" y="849"/>
                </a:lnTo>
                <a:lnTo>
                  <a:pt x="517" y="873"/>
                </a:lnTo>
                <a:lnTo>
                  <a:pt x="561" y="895"/>
                </a:lnTo>
                <a:lnTo>
                  <a:pt x="607" y="915"/>
                </a:lnTo>
                <a:lnTo>
                  <a:pt x="649" y="933"/>
                </a:lnTo>
                <a:lnTo>
                  <a:pt x="695" y="947"/>
                </a:lnTo>
                <a:lnTo>
                  <a:pt x="745" y="961"/>
                </a:lnTo>
                <a:lnTo>
                  <a:pt x="791" y="973"/>
                </a:lnTo>
                <a:lnTo>
                  <a:pt x="841" y="979"/>
                </a:lnTo>
                <a:lnTo>
                  <a:pt x="891" y="987"/>
                </a:lnTo>
                <a:lnTo>
                  <a:pt x="941" y="991"/>
                </a:lnTo>
                <a:lnTo>
                  <a:pt x="991" y="993"/>
                </a:lnTo>
                <a:lnTo>
                  <a:pt x="991" y="941"/>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38" name="Freeform 10"/>
          <p:cNvSpPr>
            <a:spLocks/>
          </p:cNvSpPr>
          <p:nvPr/>
        </p:nvSpPr>
        <p:spPr bwMode="auto">
          <a:xfrm>
            <a:off x="4119563" y="3854450"/>
            <a:ext cx="1028700" cy="1138238"/>
          </a:xfrm>
          <a:custGeom>
            <a:avLst/>
            <a:gdLst>
              <a:gd name="T0" fmla="*/ 2147483647 w 992"/>
              <a:gd name="T1" fmla="*/ 2147483647 h 993"/>
              <a:gd name="T2" fmla="*/ 2147483647 w 992"/>
              <a:gd name="T3" fmla="*/ 2147483647 h 993"/>
              <a:gd name="T4" fmla="*/ 2147483647 w 992"/>
              <a:gd name="T5" fmla="*/ 2147483647 h 993"/>
              <a:gd name="T6" fmla="*/ 2147483647 w 992"/>
              <a:gd name="T7" fmla="*/ 2147483647 h 993"/>
              <a:gd name="T8" fmla="*/ 2147483647 w 992"/>
              <a:gd name="T9" fmla="*/ 2147483647 h 993"/>
              <a:gd name="T10" fmla="*/ 2147483647 w 992"/>
              <a:gd name="T11" fmla="*/ 2147483647 h 993"/>
              <a:gd name="T12" fmla="*/ 2147483647 w 992"/>
              <a:gd name="T13" fmla="*/ 2147483647 h 993"/>
              <a:gd name="T14" fmla="*/ 2147483647 w 992"/>
              <a:gd name="T15" fmla="*/ 2147483647 h 993"/>
              <a:gd name="T16" fmla="*/ 2147483647 w 992"/>
              <a:gd name="T17" fmla="*/ 2147483647 h 993"/>
              <a:gd name="T18" fmla="*/ 2147483647 w 992"/>
              <a:gd name="T19" fmla="*/ 2147483647 h 993"/>
              <a:gd name="T20" fmla="*/ 2147483647 w 992"/>
              <a:gd name="T21" fmla="*/ 2147483647 h 993"/>
              <a:gd name="T22" fmla="*/ 2147483647 w 992"/>
              <a:gd name="T23" fmla="*/ 2147483647 h 993"/>
              <a:gd name="T24" fmla="*/ 2147483647 w 992"/>
              <a:gd name="T25" fmla="*/ 2147483647 h 993"/>
              <a:gd name="T26" fmla="*/ 2147483647 w 992"/>
              <a:gd name="T27" fmla="*/ 2147483647 h 993"/>
              <a:gd name="T28" fmla="*/ 2147483647 w 992"/>
              <a:gd name="T29" fmla="*/ 2147483647 h 993"/>
              <a:gd name="T30" fmla="*/ 2147483647 w 992"/>
              <a:gd name="T31" fmla="*/ 2147483647 h 993"/>
              <a:gd name="T32" fmla="*/ 0 w 992"/>
              <a:gd name="T33" fmla="*/ 2147483647 h 993"/>
              <a:gd name="T34" fmla="*/ 2147483647 w 992"/>
              <a:gd name="T35" fmla="*/ 2147483647 h 993"/>
              <a:gd name="T36" fmla="*/ 2147483647 w 992"/>
              <a:gd name="T37" fmla="*/ 2147483647 h 993"/>
              <a:gd name="T38" fmla="*/ 2147483647 w 992"/>
              <a:gd name="T39" fmla="*/ 2147483647 h 993"/>
              <a:gd name="T40" fmla="*/ 2147483647 w 992"/>
              <a:gd name="T41" fmla="*/ 2147483647 h 993"/>
              <a:gd name="T42" fmla="*/ 2147483647 w 992"/>
              <a:gd name="T43" fmla="*/ 2147483647 h 993"/>
              <a:gd name="T44" fmla="*/ 2147483647 w 992"/>
              <a:gd name="T45" fmla="*/ 2147483647 h 993"/>
              <a:gd name="T46" fmla="*/ 2147483647 w 992"/>
              <a:gd name="T47" fmla="*/ 2147483647 h 993"/>
              <a:gd name="T48" fmla="*/ 2147483647 w 992"/>
              <a:gd name="T49" fmla="*/ 2147483647 h 993"/>
              <a:gd name="T50" fmla="*/ 2147483647 w 992"/>
              <a:gd name="T51" fmla="*/ 2147483647 h 993"/>
              <a:gd name="T52" fmla="*/ 2147483647 w 992"/>
              <a:gd name="T53" fmla="*/ 2147483647 h 993"/>
              <a:gd name="T54" fmla="*/ 2147483647 w 992"/>
              <a:gd name="T55" fmla="*/ 2147483647 h 993"/>
              <a:gd name="T56" fmla="*/ 2147483647 w 992"/>
              <a:gd name="T57" fmla="*/ 2147483647 h 993"/>
              <a:gd name="T58" fmla="*/ 2147483647 w 992"/>
              <a:gd name="T59" fmla="*/ 2147483647 h 993"/>
              <a:gd name="T60" fmla="*/ 2147483647 w 992"/>
              <a:gd name="T61" fmla="*/ 2147483647 h 993"/>
              <a:gd name="T62" fmla="*/ 2147483647 w 992"/>
              <a:gd name="T63" fmla="*/ 2147483647 h 993"/>
              <a:gd name="T64" fmla="*/ 2147483647 w 992"/>
              <a:gd name="T65" fmla="*/ 0 h 9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2" h="993">
                <a:moveTo>
                  <a:pt x="938" y="0"/>
                </a:moveTo>
                <a:lnTo>
                  <a:pt x="934" y="50"/>
                </a:lnTo>
                <a:lnTo>
                  <a:pt x="932" y="96"/>
                </a:lnTo>
                <a:lnTo>
                  <a:pt x="928" y="146"/>
                </a:lnTo>
                <a:lnTo>
                  <a:pt x="916" y="192"/>
                </a:lnTo>
                <a:lnTo>
                  <a:pt x="906" y="236"/>
                </a:lnTo>
                <a:lnTo>
                  <a:pt x="896" y="282"/>
                </a:lnTo>
                <a:lnTo>
                  <a:pt x="882" y="324"/>
                </a:lnTo>
                <a:lnTo>
                  <a:pt x="864" y="366"/>
                </a:lnTo>
                <a:lnTo>
                  <a:pt x="846" y="410"/>
                </a:lnTo>
                <a:lnTo>
                  <a:pt x="824" y="448"/>
                </a:lnTo>
                <a:lnTo>
                  <a:pt x="804" y="488"/>
                </a:lnTo>
                <a:lnTo>
                  <a:pt x="778" y="526"/>
                </a:lnTo>
                <a:lnTo>
                  <a:pt x="750" y="562"/>
                </a:lnTo>
                <a:lnTo>
                  <a:pt x="722" y="598"/>
                </a:lnTo>
                <a:lnTo>
                  <a:pt x="692" y="632"/>
                </a:lnTo>
                <a:lnTo>
                  <a:pt x="660" y="664"/>
                </a:lnTo>
                <a:lnTo>
                  <a:pt x="628" y="696"/>
                </a:lnTo>
                <a:lnTo>
                  <a:pt x="596" y="724"/>
                </a:lnTo>
                <a:lnTo>
                  <a:pt x="562" y="753"/>
                </a:lnTo>
                <a:lnTo>
                  <a:pt x="522" y="777"/>
                </a:lnTo>
                <a:lnTo>
                  <a:pt x="486" y="803"/>
                </a:lnTo>
                <a:lnTo>
                  <a:pt x="448" y="827"/>
                </a:lnTo>
                <a:lnTo>
                  <a:pt x="404" y="845"/>
                </a:lnTo>
                <a:lnTo>
                  <a:pt x="366" y="865"/>
                </a:lnTo>
                <a:lnTo>
                  <a:pt x="324" y="881"/>
                </a:lnTo>
                <a:lnTo>
                  <a:pt x="276" y="897"/>
                </a:lnTo>
                <a:lnTo>
                  <a:pt x="234" y="909"/>
                </a:lnTo>
                <a:lnTo>
                  <a:pt x="188" y="919"/>
                </a:lnTo>
                <a:lnTo>
                  <a:pt x="142" y="927"/>
                </a:lnTo>
                <a:lnTo>
                  <a:pt x="96" y="933"/>
                </a:lnTo>
                <a:lnTo>
                  <a:pt x="50" y="937"/>
                </a:lnTo>
                <a:lnTo>
                  <a:pt x="0" y="941"/>
                </a:lnTo>
                <a:lnTo>
                  <a:pt x="0" y="993"/>
                </a:lnTo>
                <a:lnTo>
                  <a:pt x="50" y="991"/>
                </a:lnTo>
                <a:lnTo>
                  <a:pt x="100" y="987"/>
                </a:lnTo>
                <a:lnTo>
                  <a:pt x="148" y="979"/>
                </a:lnTo>
                <a:lnTo>
                  <a:pt x="198" y="973"/>
                </a:lnTo>
                <a:lnTo>
                  <a:pt x="248" y="961"/>
                </a:lnTo>
                <a:lnTo>
                  <a:pt x="294" y="947"/>
                </a:lnTo>
                <a:lnTo>
                  <a:pt x="340" y="933"/>
                </a:lnTo>
                <a:lnTo>
                  <a:pt x="384" y="915"/>
                </a:lnTo>
                <a:lnTo>
                  <a:pt x="430" y="895"/>
                </a:lnTo>
                <a:lnTo>
                  <a:pt x="472" y="873"/>
                </a:lnTo>
                <a:lnTo>
                  <a:pt x="512" y="849"/>
                </a:lnTo>
                <a:lnTo>
                  <a:pt x="554" y="823"/>
                </a:lnTo>
                <a:lnTo>
                  <a:pt x="594" y="795"/>
                </a:lnTo>
                <a:lnTo>
                  <a:pt x="628" y="767"/>
                </a:lnTo>
                <a:lnTo>
                  <a:pt x="664" y="735"/>
                </a:lnTo>
                <a:lnTo>
                  <a:pt x="700" y="704"/>
                </a:lnTo>
                <a:lnTo>
                  <a:pt x="732" y="668"/>
                </a:lnTo>
                <a:lnTo>
                  <a:pt x="764" y="632"/>
                </a:lnTo>
                <a:lnTo>
                  <a:pt x="792" y="594"/>
                </a:lnTo>
                <a:lnTo>
                  <a:pt x="820" y="554"/>
                </a:lnTo>
                <a:lnTo>
                  <a:pt x="846" y="516"/>
                </a:lnTo>
                <a:lnTo>
                  <a:pt x="870" y="472"/>
                </a:lnTo>
                <a:lnTo>
                  <a:pt x="892" y="430"/>
                </a:lnTo>
                <a:lnTo>
                  <a:pt x="914" y="388"/>
                </a:lnTo>
                <a:lnTo>
                  <a:pt x="932" y="342"/>
                </a:lnTo>
                <a:lnTo>
                  <a:pt x="946" y="296"/>
                </a:lnTo>
                <a:lnTo>
                  <a:pt x="960" y="250"/>
                </a:lnTo>
                <a:lnTo>
                  <a:pt x="970" y="204"/>
                </a:lnTo>
                <a:lnTo>
                  <a:pt x="980" y="154"/>
                </a:lnTo>
                <a:lnTo>
                  <a:pt x="984" y="104"/>
                </a:lnTo>
                <a:lnTo>
                  <a:pt x="988" y="54"/>
                </a:lnTo>
                <a:lnTo>
                  <a:pt x="992" y="0"/>
                </a:lnTo>
                <a:lnTo>
                  <a:pt x="93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39" name="Freeform 11"/>
          <p:cNvSpPr>
            <a:spLocks/>
          </p:cNvSpPr>
          <p:nvPr/>
        </p:nvSpPr>
        <p:spPr bwMode="auto">
          <a:xfrm>
            <a:off x="3933825" y="2609850"/>
            <a:ext cx="376238" cy="273050"/>
          </a:xfrm>
          <a:custGeom>
            <a:avLst/>
            <a:gdLst>
              <a:gd name="T0" fmla="*/ 2147483647 w 362"/>
              <a:gd name="T1" fmla="*/ 2147483647 h 238"/>
              <a:gd name="T2" fmla="*/ 0 w 362"/>
              <a:gd name="T3" fmla="*/ 2147483647 h 238"/>
              <a:gd name="T4" fmla="*/ 2147483647 w 362"/>
              <a:gd name="T5" fmla="*/ 2147483647 h 238"/>
              <a:gd name="T6" fmla="*/ 0 w 362"/>
              <a:gd name="T7" fmla="*/ 0 h 238"/>
              <a:gd name="T8" fmla="*/ 2147483647 w 362"/>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238">
                <a:moveTo>
                  <a:pt x="362" y="122"/>
                </a:moveTo>
                <a:lnTo>
                  <a:pt x="0" y="238"/>
                </a:lnTo>
                <a:lnTo>
                  <a:pt x="120" y="122"/>
                </a:lnTo>
                <a:lnTo>
                  <a:pt x="0" y="0"/>
                </a:lnTo>
                <a:lnTo>
                  <a:pt x="362" y="12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40" name="Freeform 12"/>
          <p:cNvSpPr>
            <a:spLocks/>
          </p:cNvSpPr>
          <p:nvPr/>
        </p:nvSpPr>
        <p:spPr bwMode="auto">
          <a:xfrm>
            <a:off x="3933825" y="2609850"/>
            <a:ext cx="376238" cy="273050"/>
          </a:xfrm>
          <a:custGeom>
            <a:avLst/>
            <a:gdLst>
              <a:gd name="T0" fmla="*/ 2147483647 w 362"/>
              <a:gd name="T1" fmla="*/ 2147483647 h 238"/>
              <a:gd name="T2" fmla="*/ 0 w 362"/>
              <a:gd name="T3" fmla="*/ 2147483647 h 238"/>
              <a:gd name="T4" fmla="*/ 2147483647 w 362"/>
              <a:gd name="T5" fmla="*/ 2147483647 h 238"/>
              <a:gd name="T6" fmla="*/ 0 w 362"/>
              <a:gd name="T7" fmla="*/ 0 h 238"/>
              <a:gd name="T8" fmla="*/ 2147483647 w 362"/>
              <a:gd name="T9" fmla="*/ 2147483647 h 238"/>
              <a:gd name="T10" fmla="*/ 2147483647 w 362"/>
              <a:gd name="T11" fmla="*/ 2147483647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2" h="238">
                <a:moveTo>
                  <a:pt x="362" y="122"/>
                </a:moveTo>
                <a:lnTo>
                  <a:pt x="0" y="238"/>
                </a:lnTo>
                <a:lnTo>
                  <a:pt x="120" y="122"/>
                </a:lnTo>
                <a:lnTo>
                  <a:pt x="0" y="0"/>
                </a:lnTo>
                <a:lnTo>
                  <a:pt x="362" y="12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solidFill>
                <a:schemeClr val="tx1">
                  <a:lumMod val="65000"/>
                  <a:lumOff val="35000"/>
                </a:schemeClr>
              </a:solidFill>
            </a:endParaRPr>
          </a:p>
        </p:txBody>
      </p:sp>
      <p:sp>
        <p:nvSpPr>
          <p:cNvPr id="44041" name="Freeform 13"/>
          <p:cNvSpPr>
            <a:spLocks/>
          </p:cNvSpPr>
          <p:nvPr/>
        </p:nvSpPr>
        <p:spPr bwMode="auto">
          <a:xfrm>
            <a:off x="4987925" y="3606800"/>
            <a:ext cx="247650" cy="412750"/>
          </a:xfrm>
          <a:custGeom>
            <a:avLst/>
            <a:gdLst>
              <a:gd name="T0" fmla="*/ 2147483647 w 238"/>
              <a:gd name="T1" fmla="*/ 2147483647 h 362"/>
              <a:gd name="T2" fmla="*/ 0 w 238"/>
              <a:gd name="T3" fmla="*/ 0 h 362"/>
              <a:gd name="T4" fmla="*/ 2147483647 w 238"/>
              <a:gd name="T5" fmla="*/ 2147483647 h 362"/>
              <a:gd name="T6" fmla="*/ 2147483647 w 238"/>
              <a:gd name="T7" fmla="*/ 0 h 362"/>
              <a:gd name="T8" fmla="*/ 2147483647 w 238"/>
              <a:gd name="T9" fmla="*/ 2147483647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 h="362">
                <a:moveTo>
                  <a:pt x="122" y="362"/>
                </a:moveTo>
                <a:lnTo>
                  <a:pt x="0" y="0"/>
                </a:lnTo>
                <a:lnTo>
                  <a:pt x="122" y="122"/>
                </a:lnTo>
                <a:lnTo>
                  <a:pt x="238" y="0"/>
                </a:lnTo>
                <a:lnTo>
                  <a:pt x="122" y="36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42" name="Freeform 14"/>
          <p:cNvSpPr>
            <a:spLocks/>
          </p:cNvSpPr>
          <p:nvPr/>
        </p:nvSpPr>
        <p:spPr bwMode="auto">
          <a:xfrm>
            <a:off x="4987925" y="3606800"/>
            <a:ext cx="247650" cy="412750"/>
          </a:xfrm>
          <a:custGeom>
            <a:avLst/>
            <a:gdLst>
              <a:gd name="T0" fmla="*/ 2147483647 w 238"/>
              <a:gd name="T1" fmla="*/ 2147483647 h 362"/>
              <a:gd name="T2" fmla="*/ 0 w 238"/>
              <a:gd name="T3" fmla="*/ 0 h 362"/>
              <a:gd name="T4" fmla="*/ 2147483647 w 238"/>
              <a:gd name="T5" fmla="*/ 2147483647 h 362"/>
              <a:gd name="T6" fmla="*/ 2147483647 w 238"/>
              <a:gd name="T7" fmla="*/ 0 h 362"/>
              <a:gd name="T8" fmla="*/ 2147483647 w 238"/>
              <a:gd name="T9" fmla="*/ 2147483647 h 362"/>
              <a:gd name="T10" fmla="*/ 2147483647 w 238"/>
              <a:gd name="T11" fmla="*/ 2147483647 h 3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362">
                <a:moveTo>
                  <a:pt x="122" y="362"/>
                </a:moveTo>
                <a:lnTo>
                  <a:pt x="0" y="0"/>
                </a:lnTo>
                <a:lnTo>
                  <a:pt x="122" y="122"/>
                </a:lnTo>
                <a:lnTo>
                  <a:pt x="238" y="0"/>
                </a:lnTo>
                <a:lnTo>
                  <a:pt x="122" y="36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solidFill>
                <a:schemeClr val="tx1">
                  <a:lumMod val="65000"/>
                  <a:lumOff val="35000"/>
                </a:schemeClr>
              </a:solidFill>
            </a:endParaRPr>
          </a:p>
        </p:txBody>
      </p:sp>
      <p:sp>
        <p:nvSpPr>
          <p:cNvPr id="44043" name="Freeform 15"/>
          <p:cNvSpPr>
            <a:spLocks/>
          </p:cNvSpPr>
          <p:nvPr/>
        </p:nvSpPr>
        <p:spPr bwMode="auto">
          <a:xfrm>
            <a:off x="3933825" y="4806950"/>
            <a:ext cx="376238" cy="271463"/>
          </a:xfrm>
          <a:custGeom>
            <a:avLst/>
            <a:gdLst>
              <a:gd name="T0" fmla="*/ 0 w 362"/>
              <a:gd name="T1" fmla="*/ 2147483647 h 238"/>
              <a:gd name="T2" fmla="*/ 2147483647 w 362"/>
              <a:gd name="T3" fmla="*/ 0 h 238"/>
              <a:gd name="T4" fmla="*/ 2147483647 w 362"/>
              <a:gd name="T5" fmla="*/ 2147483647 h 238"/>
              <a:gd name="T6" fmla="*/ 2147483647 w 362"/>
              <a:gd name="T7" fmla="*/ 2147483647 h 238"/>
              <a:gd name="T8" fmla="*/ 0 w 362"/>
              <a:gd name="T9" fmla="*/ 2147483647 h 2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238">
                <a:moveTo>
                  <a:pt x="0" y="120"/>
                </a:moveTo>
                <a:lnTo>
                  <a:pt x="362" y="0"/>
                </a:lnTo>
                <a:lnTo>
                  <a:pt x="238" y="120"/>
                </a:lnTo>
                <a:lnTo>
                  <a:pt x="362" y="238"/>
                </a:lnTo>
                <a:lnTo>
                  <a:pt x="0" y="12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44" name="Freeform 16"/>
          <p:cNvSpPr>
            <a:spLocks/>
          </p:cNvSpPr>
          <p:nvPr/>
        </p:nvSpPr>
        <p:spPr bwMode="auto">
          <a:xfrm>
            <a:off x="3933825" y="4806950"/>
            <a:ext cx="376238" cy="271463"/>
          </a:xfrm>
          <a:custGeom>
            <a:avLst/>
            <a:gdLst>
              <a:gd name="T0" fmla="*/ 0 w 362"/>
              <a:gd name="T1" fmla="*/ 2147483647 h 238"/>
              <a:gd name="T2" fmla="*/ 2147483647 w 362"/>
              <a:gd name="T3" fmla="*/ 0 h 238"/>
              <a:gd name="T4" fmla="*/ 2147483647 w 362"/>
              <a:gd name="T5" fmla="*/ 2147483647 h 238"/>
              <a:gd name="T6" fmla="*/ 2147483647 w 362"/>
              <a:gd name="T7" fmla="*/ 2147483647 h 238"/>
              <a:gd name="T8" fmla="*/ 0 w 362"/>
              <a:gd name="T9" fmla="*/ 2147483647 h 238"/>
              <a:gd name="T10" fmla="*/ 0 w 362"/>
              <a:gd name="T11" fmla="*/ 2147483647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2" h="238">
                <a:moveTo>
                  <a:pt x="0" y="120"/>
                </a:moveTo>
                <a:lnTo>
                  <a:pt x="362" y="0"/>
                </a:lnTo>
                <a:lnTo>
                  <a:pt x="238" y="120"/>
                </a:lnTo>
                <a:lnTo>
                  <a:pt x="362" y="238"/>
                </a:lnTo>
                <a:lnTo>
                  <a:pt x="0" y="12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solidFill>
                <a:schemeClr val="tx1">
                  <a:lumMod val="65000"/>
                  <a:lumOff val="35000"/>
                </a:schemeClr>
              </a:solidFill>
            </a:endParaRPr>
          </a:p>
        </p:txBody>
      </p:sp>
      <p:sp>
        <p:nvSpPr>
          <p:cNvPr id="44045" name="Freeform 17"/>
          <p:cNvSpPr>
            <a:spLocks/>
          </p:cNvSpPr>
          <p:nvPr/>
        </p:nvSpPr>
        <p:spPr bwMode="auto">
          <a:xfrm>
            <a:off x="3006725" y="3606800"/>
            <a:ext cx="252413" cy="412750"/>
          </a:xfrm>
          <a:custGeom>
            <a:avLst/>
            <a:gdLst>
              <a:gd name="T0" fmla="*/ 2147483647 w 241"/>
              <a:gd name="T1" fmla="*/ 0 h 362"/>
              <a:gd name="T2" fmla="*/ 2147483647 w 241"/>
              <a:gd name="T3" fmla="*/ 2147483647 h 362"/>
              <a:gd name="T4" fmla="*/ 2147483647 w 241"/>
              <a:gd name="T5" fmla="*/ 2147483647 h 362"/>
              <a:gd name="T6" fmla="*/ 0 w 241"/>
              <a:gd name="T7" fmla="*/ 2147483647 h 362"/>
              <a:gd name="T8" fmla="*/ 2147483647 w 241"/>
              <a:gd name="T9" fmla="*/ 0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362">
                <a:moveTo>
                  <a:pt x="120" y="0"/>
                </a:moveTo>
                <a:lnTo>
                  <a:pt x="241" y="362"/>
                </a:lnTo>
                <a:lnTo>
                  <a:pt x="120" y="238"/>
                </a:lnTo>
                <a:lnTo>
                  <a:pt x="0" y="362"/>
                </a:lnTo>
                <a:lnTo>
                  <a:pt x="12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solidFill>
                <a:schemeClr val="tx1">
                  <a:lumMod val="65000"/>
                  <a:lumOff val="35000"/>
                </a:schemeClr>
              </a:solidFill>
            </a:endParaRPr>
          </a:p>
        </p:txBody>
      </p:sp>
      <p:sp>
        <p:nvSpPr>
          <p:cNvPr id="44046" name="Freeform 18"/>
          <p:cNvSpPr>
            <a:spLocks/>
          </p:cNvSpPr>
          <p:nvPr/>
        </p:nvSpPr>
        <p:spPr bwMode="auto">
          <a:xfrm>
            <a:off x="3006725" y="3606800"/>
            <a:ext cx="252413" cy="412750"/>
          </a:xfrm>
          <a:custGeom>
            <a:avLst/>
            <a:gdLst>
              <a:gd name="T0" fmla="*/ 2147483647 w 241"/>
              <a:gd name="T1" fmla="*/ 0 h 362"/>
              <a:gd name="T2" fmla="*/ 2147483647 w 241"/>
              <a:gd name="T3" fmla="*/ 2147483647 h 362"/>
              <a:gd name="T4" fmla="*/ 2147483647 w 241"/>
              <a:gd name="T5" fmla="*/ 2147483647 h 362"/>
              <a:gd name="T6" fmla="*/ 0 w 241"/>
              <a:gd name="T7" fmla="*/ 2147483647 h 362"/>
              <a:gd name="T8" fmla="*/ 2147483647 w 241"/>
              <a:gd name="T9" fmla="*/ 0 h 362"/>
              <a:gd name="T10" fmla="*/ 2147483647 w 241"/>
              <a:gd name="T11" fmla="*/ 0 h 3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1" h="362">
                <a:moveTo>
                  <a:pt x="120" y="0"/>
                </a:moveTo>
                <a:lnTo>
                  <a:pt x="241" y="362"/>
                </a:lnTo>
                <a:lnTo>
                  <a:pt x="120" y="238"/>
                </a:lnTo>
                <a:lnTo>
                  <a:pt x="0" y="362"/>
                </a:lnTo>
                <a:lnTo>
                  <a:pt x="12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solidFill>
                <a:schemeClr val="tx1">
                  <a:lumMod val="65000"/>
                  <a:lumOff val="35000"/>
                </a:schemeClr>
              </a:solidFill>
            </a:endParaRPr>
          </a:p>
        </p:txBody>
      </p:sp>
      <p:sp>
        <p:nvSpPr>
          <p:cNvPr id="44047" name="Rectangle 19"/>
          <p:cNvSpPr>
            <a:spLocks noChangeArrowheads="1"/>
          </p:cNvSpPr>
          <p:nvPr/>
        </p:nvSpPr>
        <p:spPr bwMode="auto">
          <a:xfrm>
            <a:off x="2916238" y="1916113"/>
            <a:ext cx="25447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a:spcBef>
                <a:spcPct val="50000"/>
              </a:spcBef>
              <a:buFontTx/>
              <a:buNone/>
            </a:pPr>
            <a:r>
              <a:rPr lang="de-DE" altLang="de-DE" sz="2000">
                <a:solidFill>
                  <a:schemeClr val="tx1">
                    <a:lumMod val="65000"/>
                    <a:lumOff val="35000"/>
                  </a:schemeClr>
                </a:solidFill>
              </a:rPr>
              <a:t>Idea of problem solving, </a:t>
            </a:r>
            <a:br>
              <a:rPr lang="de-DE" altLang="de-DE" sz="2000">
                <a:solidFill>
                  <a:schemeClr val="tx1">
                    <a:lumMod val="65000"/>
                    <a:lumOff val="35000"/>
                  </a:schemeClr>
                </a:solidFill>
              </a:rPr>
            </a:br>
            <a:r>
              <a:rPr lang="de-DE" altLang="de-DE" sz="2000">
                <a:solidFill>
                  <a:schemeClr val="tx1">
                    <a:lumMod val="65000"/>
                    <a:lumOff val="35000"/>
                  </a:schemeClr>
                </a:solidFill>
              </a:rPr>
              <a:t>Implementierung</a:t>
            </a:r>
          </a:p>
        </p:txBody>
      </p:sp>
      <p:sp>
        <p:nvSpPr>
          <p:cNvPr id="44048" name="Rectangle 20"/>
          <p:cNvSpPr>
            <a:spLocks noChangeArrowheads="1"/>
          </p:cNvSpPr>
          <p:nvPr/>
        </p:nvSpPr>
        <p:spPr bwMode="auto">
          <a:xfrm>
            <a:off x="5384800" y="3619500"/>
            <a:ext cx="17637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de-DE" altLang="de-DE" sz="2000">
                <a:solidFill>
                  <a:schemeClr val="tx1">
                    <a:lumMod val="65000"/>
                    <a:lumOff val="35000"/>
                  </a:schemeClr>
                </a:solidFill>
              </a:rPr>
              <a:t>Release (publish)</a:t>
            </a:r>
            <a:br>
              <a:rPr lang="de-DE" altLang="de-DE" sz="2000">
                <a:solidFill>
                  <a:schemeClr val="tx1">
                    <a:lumMod val="65000"/>
                    <a:lumOff val="35000"/>
                  </a:schemeClr>
                </a:solidFill>
              </a:rPr>
            </a:br>
            <a:r>
              <a:rPr lang="de-DE" altLang="de-DE" sz="2000">
                <a:solidFill>
                  <a:schemeClr val="tx1">
                    <a:lumMod val="65000"/>
                    <a:lumOff val="35000"/>
                  </a:schemeClr>
                </a:solidFill>
              </a:rPr>
              <a:t> the Source Code</a:t>
            </a:r>
          </a:p>
          <a:p>
            <a:pPr>
              <a:spcBef>
                <a:spcPct val="50000"/>
              </a:spcBef>
              <a:buFontTx/>
              <a:buNone/>
            </a:pPr>
            <a:endParaRPr lang="de-DE" altLang="de-DE" sz="2000">
              <a:solidFill>
                <a:schemeClr val="tx1">
                  <a:lumMod val="65000"/>
                  <a:lumOff val="35000"/>
                </a:schemeClr>
              </a:solidFill>
            </a:endParaRPr>
          </a:p>
          <a:p>
            <a:pPr>
              <a:spcBef>
                <a:spcPct val="50000"/>
              </a:spcBef>
              <a:buFontTx/>
              <a:buNone/>
            </a:pPr>
            <a:endParaRPr lang="de-DE" altLang="de-DE" sz="2000">
              <a:solidFill>
                <a:schemeClr val="tx1">
                  <a:lumMod val="65000"/>
                  <a:lumOff val="35000"/>
                </a:schemeClr>
              </a:solidFill>
            </a:endParaRPr>
          </a:p>
        </p:txBody>
      </p:sp>
      <p:sp>
        <p:nvSpPr>
          <p:cNvPr id="44049" name="Rectangle 21"/>
          <p:cNvSpPr>
            <a:spLocks noChangeArrowheads="1"/>
          </p:cNvSpPr>
          <p:nvPr/>
        </p:nvSpPr>
        <p:spPr bwMode="auto">
          <a:xfrm>
            <a:off x="2771775" y="5108575"/>
            <a:ext cx="304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de-DE" altLang="de-DE" sz="2000">
                <a:solidFill>
                  <a:schemeClr val="tx1">
                    <a:lumMod val="65000"/>
                    <a:lumOff val="35000"/>
                  </a:schemeClr>
                </a:solidFill>
              </a:rPr>
              <a:t>Download, installation, usage</a:t>
            </a:r>
          </a:p>
        </p:txBody>
      </p:sp>
      <p:sp>
        <p:nvSpPr>
          <p:cNvPr id="44050" name="Rectangle 22"/>
          <p:cNvSpPr>
            <a:spLocks noChangeArrowheads="1"/>
          </p:cNvSpPr>
          <p:nvPr/>
        </p:nvSpPr>
        <p:spPr bwMode="auto">
          <a:xfrm>
            <a:off x="1182688" y="3619500"/>
            <a:ext cx="1601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r">
              <a:spcBef>
                <a:spcPct val="50000"/>
              </a:spcBef>
              <a:buFontTx/>
              <a:buNone/>
            </a:pPr>
            <a:r>
              <a:rPr lang="de-DE" altLang="de-DE" sz="2000">
                <a:solidFill>
                  <a:schemeClr val="tx1">
                    <a:lumMod val="65000"/>
                    <a:lumOff val="35000"/>
                  </a:schemeClr>
                </a:solidFill>
              </a:rPr>
              <a:t>Feed back from</a:t>
            </a:r>
            <a:br>
              <a:rPr lang="de-DE" altLang="de-DE" sz="2000">
                <a:solidFill>
                  <a:schemeClr val="tx1">
                    <a:lumMod val="65000"/>
                    <a:lumOff val="35000"/>
                  </a:schemeClr>
                </a:solidFill>
              </a:rPr>
            </a:br>
            <a:r>
              <a:rPr lang="de-DE" altLang="de-DE" sz="2000">
                <a:solidFill>
                  <a:schemeClr val="tx1">
                    <a:lumMod val="65000"/>
                    <a:lumOff val="35000"/>
                  </a:schemeClr>
                </a:solidFill>
              </a:rPr>
              <a:t>the users</a:t>
            </a:r>
          </a:p>
        </p:txBody>
      </p:sp>
      <p:sp>
        <p:nvSpPr>
          <p:cNvPr id="44051" name="Rectangle 23"/>
          <p:cNvSpPr>
            <a:spLocks noChangeArrowheads="1"/>
          </p:cNvSpPr>
          <p:nvPr/>
        </p:nvSpPr>
        <p:spPr bwMode="auto">
          <a:xfrm>
            <a:off x="3390900" y="3644900"/>
            <a:ext cx="142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a:spcBef>
                <a:spcPct val="50000"/>
              </a:spcBef>
              <a:buFontTx/>
              <a:buNone/>
            </a:pPr>
            <a:r>
              <a:rPr lang="de-DE" altLang="de-DE" sz="2100" b="1">
                <a:solidFill>
                  <a:schemeClr val="tx1">
                    <a:lumMod val="65000"/>
                    <a:lumOff val="35000"/>
                  </a:schemeClr>
                </a:solidFill>
                <a:latin typeface="Arial Narrow" pitchFamily="34" charset="0"/>
              </a:rPr>
              <a:t>Open Source </a:t>
            </a:r>
            <a:br>
              <a:rPr lang="de-DE" altLang="de-DE" sz="2100" b="1">
                <a:solidFill>
                  <a:schemeClr val="tx1">
                    <a:lumMod val="65000"/>
                    <a:lumOff val="35000"/>
                  </a:schemeClr>
                </a:solidFill>
                <a:latin typeface="Arial Narrow" pitchFamily="34" charset="0"/>
              </a:rPr>
            </a:br>
            <a:r>
              <a:rPr lang="de-DE" altLang="de-DE" sz="2100" b="1">
                <a:solidFill>
                  <a:schemeClr val="tx1">
                    <a:lumMod val="65000"/>
                    <a:lumOff val="35000"/>
                  </a:schemeClr>
                </a:solidFill>
                <a:latin typeface="Arial Narrow" pitchFamily="34" charset="0"/>
              </a:rPr>
              <a:t>Project</a:t>
            </a:r>
            <a:endParaRPr lang="de-DE" altLang="de-DE" sz="2400" b="1">
              <a:solidFill>
                <a:schemeClr val="tx1">
                  <a:lumMod val="65000"/>
                  <a:lumOff val="35000"/>
                </a:schemeClr>
              </a:solidFill>
            </a:endParaRPr>
          </a:p>
        </p:txBody>
      </p:sp>
    </p:spTree>
    <p:extLst>
      <p:ext uri="{BB962C8B-B14F-4D97-AF65-F5344CB8AC3E}">
        <p14:creationId xmlns:p14="http://schemas.microsoft.com/office/powerpoint/2010/main" val="36992442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971550" y="1916113"/>
            <a:ext cx="7453313" cy="29686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lgn="ctr">
              <a:spcBef>
                <a:spcPct val="50000"/>
              </a:spcBef>
              <a:buFontTx/>
              <a:buNone/>
            </a:pPr>
            <a:r>
              <a:rPr lang="de-DE" altLang="de-DE" sz="8000" dirty="0" err="1" smtClean="0">
                <a:solidFill>
                  <a:schemeClr val="tx1">
                    <a:lumMod val="65000"/>
                    <a:lumOff val="35000"/>
                  </a:schemeClr>
                </a:solidFill>
              </a:rPr>
              <a:t>How</a:t>
            </a:r>
            <a:r>
              <a:rPr lang="de-DE" altLang="de-DE" sz="2800" dirty="0" smtClean="0">
                <a:solidFill>
                  <a:schemeClr val="tx1">
                    <a:lumMod val="65000"/>
                    <a:lumOff val="35000"/>
                  </a:schemeClr>
                </a:solidFill>
              </a:rPr>
              <a:t> </a:t>
            </a:r>
            <a:r>
              <a:rPr lang="de-DE" altLang="de-DE" sz="2800" dirty="0" err="1" smtClean="0">
                <a:solidFill>
                  <a:schemeClr val="tx1">
                    <a:lumMod val="65000"/>
                    <a:lumOff val="35000"/>
                  </a:schemeClr>
                </a:solidFill>
              </a:rPr>
              <a:t>it</a:t>
            </a:r>
            <a:r>
              <a:rPr lang="de-DE" altLang="de-DE" sz="2800" dirty="0" smtClean="0">
                <a:solidFill>
                  <a:schemeClr val="tx1">
                    <a:lumMod val="65000"/>
                    <a:lumOff val="35000"/>
                  </a:schemeClr>
                </a:solidFill>
              </a:rPr>
              <a:t> </a:t>
            </a:r>
            <a:r>
              <a:rPr lang="de-DE" altLang="de-DE" sz="2800" dirty="0" err="1" smtClean="0">
                <a:solidFill>
                  <a:schemeClr val="tx1">
                    <a:lumMod val="65000"/>
                    <a:lumOff val="35000"/>
                  </a:schemeClr>
                </a:solidFill>
              </a:rPr>
              <a:t>this</a:t>
            </a:r>
            <a:r>
              <a:rPr lang="de-DE" altLang="de-DE" sz="2800" dirty="0" smtClean="0">
                <a:solidFill>
                  <a:schemeClr val="tx1">
                    <a:lumMod val="65000"/>
                    <a:lumOff val="35000"/>
                  </a:schemeClr>
                </a:solidFill>
              </a:rPr>
              <a:t> </a:t>
            </a:r>
            <a:r>
              <a:rPr lang="de-DE" altLang="de-DE" sz="6000" dirty="0" err="1" smtClean="0">
                <a:solidFill>
                  <a:schemeClr val="tx1">
                    <a:lumMod val="65000"/>
                    <a:lumOff val="35000"/>
                  </a:schemeClr>
                </a:solidFill>
              </a:rPr>
              <a:t>feasable</a:t>
            </a:r>
            <a:r>
              <a:rPr lang="de-DE" altLang="de-DE" sz="6600" dirty="0" smtClean="0">
                <a:solidFill>
                  <a:schemeClr val="tx1">
                    <a:lumMod val="65000"/>
                    <a:lumOff val="35000"/>
                  </a:schemeClr>
                </a:solidFill>
              </a:rPr>
              <a:t>?</a:t>
            </a:r>
            <a:endParaRPr lang="de-DE" altLang="de-DE" sz="6600" dirty="0">
              <a:solidFill>
                <a:schemeClr val="tx1">
                  <a:lumMod val="65000"/>
                  <a:lumOff val="35000"/>
                </a:schemeClr>
              </a:solidFill>
            </a:endParaRPr>
          </a:p>
        </p:txBody>
      </p:sp>
    </p:spTree>
    <p:extLst>
      <p:ext uri="{BB962C8B-B14F-4D97-AF65-F5344CB8AC3E}">
        <p14:creationId xmlns:p14="http://schemas.microsoft.com/office/powerpoint/2010/main" val="1708831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de-DE" altLang="de-DE" dirty="0" smtClean="0"/>
              <a:t>Income in IT</a:t>
            </a:r>
          </a:p>
        </p:txBody>
      </p:sp>
      <p:sp>
        <p:nvSpPr>
          <p:cNvPr id="46083" name="Text Box 2"/>
          <p:cNvSpPr txBox="1">
            <a:spLocks noChangeArrowheads="1"/>
          </p:cNvSpPr>
          <p:nvPr/>
        </p:nvSpPr>
        <p:spPr bwMode="auto">
          <a:xfrm>
            <a:off x="827088" y="4437063"/>
            <a:ext cx="64865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229" rIns="0" bIns="0"/>
          <a:lstStyle>
            <a:lvl1pPr>
              <a:spcBef>
                <a:spcPct val="35000"/>
              </a:spcBef>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Lst>
              <a:defRPr sz="1600">
                <a:solidFill>
                  <a:srgbClr val="D9D9D9"/>
                </a:solidFill>
                <a:latin typeface="Calibri" pitchFamily="34" charset="0"/>
              </a:defRPr>
            </a:lvl9pPr>
          </a:lstStyle>
          <a:p>
            <a:pPr algn="ctr">
              <a:lnSpc>
                <a:spcPct val="98000"/>
              </a:lnSpc>
              <a:spcBef>
                <a:spcPct val="50000"/>
              </a:spcBef>
              <a:spcAft>
                <a:spcPts val="1288"/>
              </a:spcAft>
              <a:buFontTx/>
              <a:buNone/>
            </a:pPr>
            <a:r>
              <a:rPr lang="en-US" altLang="de-DE" sz="2900" dirty="0">
                <a:solidFill>
                  <a:schemeClr val="tx1">
                    <a:lumMod val="65000"/>
                    <a:lumOff val="35000"/>
                  </a:schemeClr>
                </a:solidFill>
                <a:latin typeface="DejaVu Sans" pitchFamily="34" charset="0"/>
              </a:rPr>
              <a:t>&lt; 10%: </a:t>
            </a:r>
            <a:r>
              <a:rPr lang="en-US" altLang="de-DE" sz="2900" dirty="0" smtClean="0">
                <a:solidFill>
                  <a:schemeClr val="tx1">
                    <a:lumMod val="65000"/>
                    <a:lumOff val="35000"/>
                  </a:schemeClr>
                </a:solidFill>
                <a:latin typeface="DejaVu Sans" pitchFamily="34" charset="0"/>
              </a:rPr>
              <a:t>Selling Software Licenses</a:t>
            </a:r>
            <a:endParaRPr lang="en-US" altLang="de-DE" sz="2900" dirty="0">
              <a:solidFill>
                <a:schemeClr val="tx1">
                  <a:lumMod val="65000"/>
                  <a:lumOff val="35000"/>
                </a:schemeClr>
              </a:solidFill>
              <a:latin typeface="DejaVu Sans" pitchFamily="34" charset="0"/>
            </a:endParaRPr>
          </a:p>
          <a:p>
            <a:pPr algn="ctr">
              <a:lnSpc>
                <a:spcPct val="98000"/>
              </a:lnSpc>
              <a:spcBef>
                <a:spcPct val="50000"/>
              </a:spcBef>
              <a:spcAft>
                <a:spcPts val="1288"/>
              </a:spcAft>
              <a:buFontTx/>
              <a:buNone/>
            </a:pPr>
            <a:endParaRPr lang="en-US" altLang="de-DE" sz="2900" dirty="0">
              <a:solidFill>
                <a:schemeClr val="tx1">
                  <a:lumMod val="65000"/>
                  <a:lumOff val="35000"/>
                </a:schemeClr>
              </a:solidFill>
              <a:latin typeface="DejaVu Sans" pitchFamily="34" charset="0"/>
            </a:endParaRPr>
          </a:p>
          <a:p>
            <a:pPr algn="ctr">
              <a:lnSpc>
                <a:spcPct val="98000"/>
              </a:lnSpc>
              <a:spcBef>
                <a:spcPct val="50000"/>
              </a:spcBef>
              <a:spcAft>
                <a:spcPts val="1288"/>
              </a:spcAft>
              <a:buFontTx/>
              <a:buNone/>
            </a:pPr>
            <a:endParaRPr lang="en-US" altLang="de-DE" sz="2900" dirty="0">
              <a:solidFill>
                <a:schemeClr val="tx1">
                  <a:lumMod val="65000"/>
                  <a:lumOff val="35000"/>
                </a:schemeClr>
              </a:solidFill>
              <a:latin typeface="DejaVu Sans" pitchFamily="34" charset="0"/>
            </a:endParaRPr>
          </a:p>
          <a:p>
            <a:pPr algn="ctr">
              <a:lnSpc>
                <a:spcPct val="98000"/>
              </a:lnSpc>
              <a:spcBef>
                <a:spcPct val="50000"/>
              </a:spcBef>
              <a:spcAft>
                <a:spcPts val="1288"/>
              </a:spcAft>
              <a:buFontTx/>
              <a:buNone/>
            </a:pPr>
            <a:endParaRPr lang="en-US" altLang="de-DE" sz="2900" dirty="0">
              <a:solidFill>
                <a:schemeClr val="tx1">
                  <a:lumMod val="65000"/>
                  <a:lumOff val="35000"/>
                </a:schemeClr>
              </a:solidFill>
              <a:latin typeface="DejaVu Sans" pitchFamily="34" charset="0"/>
            </a:endParaRPr>
          </a:p>
        </p:txBody>
      </p:sp>
      <p:sp>
        <p:nvSpPr>
          <p:cNvPr id="46084" name="Rectangle 6"/>
          <p:cNvSpPr>
            <a:spLocks noChangeArrowheads="1"/>
          </p:cNvSpPr>
          <p:nvPr/>
        </p:nvSpPr>
        <p:spPr bwMode="auto">
          <a:xfrm>
            <a:off x="3419872" y="2247900"/>
            <a:ext cx="4825232" cy="53860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en-US" altLang="de-DE" sz="2900" dirty="0">
                <a:solidFill>
                  <a:schemeClr val="tx1">
                    <a:lumMod val="65000"/>
                    <a:lumOff val="35000"/>
                  </a:schemeClr>
                </a:solidFill>
                <a:latin typeface="DejaVu Sans" pitchFamily="34" charset="0"/>
              </a:rPr>
              <a:t>~ 90%: </a:t>
            </a:r>
            <a:r>
              <a:rPr lang="en-US" altLang="de-DE" sz="2900" dirty="0" smtClean="0">
                <a:solidFill>
                  <a:schemeClr val="tx1">
                    <a:lumMod val="65000"/>
                    <a:lumOff val="35000"/>
                  </a:schemeClr>
                </a:solidFill>
                <a:latin typeface="DejaVu Sans" pitchFamily="34" charset="0"/>
              </a:rPr>
              <a:t>service provision</a:t>
            </a:r>
            <a:endParaRPr lang="de-DE" altLang="de-DE" sz="2900" dirty="0">
              <a:solidFill>
                <a:schemeClr val="tx1">
                  <a:lumMod val="65000"/>
                  <a:lumOff val="35000"/>
                </a:schemeClr>
              </a:solidFill>
              <a:latin typeface="DejaVu Sans" pitchFamily="34" charset="0"/>
            </a:endParaRPr>
          </a:p>
        </p:txBody>
      </p:sp>
    </p:spTree>
    <p:extLst>
      <p:ext uri="{BB962C8B-B14F-4D97-AF65-F5344CB8AC3E}">
        <p14:creationId xmlns:p14="http://schemas.microsoft.com/office/powerpoint/2010/main" val="13987938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idx="4294967295"/>
          </p:nvPr>
        </p:nvSpPr>
        <p:spPr>
          <a:xfrm>
            <a:off x="327025" y="163513"/>
            <a:ext cx="8382000" cy="815975"/>
          </a:xfrm>
        </p:spPr>
        <p:txBody>
          <a:bodyPr lIns="92075" tIns="9144" rIns="92075" bIns="46038"/>
          <a:lstStyle/>
          <a:p>
            <a:pPr algn="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de-DE" sz="3600" smtClean="0">
                <a:solidFill>
                  <a:schemeClr val="bg1"/>
                </a:solidFill>
              </a:rPr>
              <a:t>Open Source Business</a:t>
            </a:r>
          </a:p>
        </p:txBody>
      </p:sp>
      <p:sp>
        <p:nvSpPr>
          <p:cNvPr id="48131" name="Text Box 6"/>
          <p:cNvSpPr txBox="1">
            <a:spLocks noChangeArrowheads="1"/>
          </p:cNvSpPr>
          <p:nvPr/>
        </p:nvSpPr>
        <p:spPr bwMode="auto">
          <a:xfrm>
            <a:off x="5803900" y="2697163"/>
            <a:ext cx="2816225"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 pos="1447800" algn="l"/>
                <a:tab pos="2171700" algn="l"/>
                <a:tab pos="28956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 pos="28956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 pos="28956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 pos="28956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 pos="28956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 pos="28956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 pos="28956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 pos="28956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 pos="28956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Implementation</a:t>
            </a:r>
          </a:p>
        </p:txBody>
      </p:sp>
      <p:sp>
        <p:nvSpPr>
          <p:cNvPr id="48132" name="Text Box 7"/>
          <p:cNvSpPr txBox="1">
            <a:spLocks noChangeArrowheads="1"/>
          </p:cNvSpPr>
          <p:nvPr/>
        </p:nvSpPr>
        <p:spPr bwMode="auto">
          <a:xfrm>
            <a:off x="1349375" y="4991100"/>
            <a:ext cx="2157413"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 pos="1447800" algn="l"/>
                <a:tab pos="21717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Maintenance</a:t>
            </a:r>
          </a:p>
        </p:txBody>
      </p:sp>
      <p:sp>
        <p:nvSpPr>
          <p:cNvPr id="48133" name="Text Box 8"/>
          <p:cNvSpPr txBox="1">
            <a:spLocks noChangeArrowheads="1"/>
          </p:cNvSpPr>
          <p:nvPr/>
        </p:nvSpPr>
        <p:spPr bwMode="auto">
          <a:xfrm>
            <a:off x="5465763" y="1646238"/>
            <a:ext cx="2157412"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 pos="1447800" algn="l"/>
                <a:tab pos="21717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Consulting</a:t>
            </a:r>
          </a:p>
        </p:txBody>
      </p:sp>
      <p:sp>
        <p:nvSpPr>
          <p:cNvPr id="48134" name="Text Box 9"/>
          <p:cNvSpPr txBox="1">
            <a:spLocks noChangeArrowheads="1"/>
          </p:cNvSpPr>
          <p:nvPr/>
        </p:nvSpPr>
        <p:spPr bwMode="auto">
          <a:xfrm>
            <a:off x="1573213" y="2794000"/>
            <a:ext cx="1474787"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 pos="1447800" algn="l"/>
              </a:tabLst>
              <a:defRPr sz="1600">
                <a:solidFill>
                  <a:srgbClr val="D9D9D9"/>
                </a:solidFill>
                <a:latin typeface="Calibri" pitchFamily="34" charset="0"/>
              </a:defRPr>
            </a:lvl1pPr>
            <a:lvl2pPr marL="742950" indent="-285750">
              <a:spcBef>
                <a:spcPct val="35000"/>
              </a:spcBef>
              <a:buChar char="–"/>
              <a:tabLst>
                <a:tab pos="723900" algn="l"/>
                <a:tab pos="1447800" algn="l"/>
              </a:tabLst>
              <a:defRPr sz="1600">
                <a:solidFill>
                  <a:srgbClr val="D9D9D9"/>
                </a:solidFill>
                <a:latin typeface="Calibri" pitchFamily="34" charset="0"/>
              </a:defRPr>
            </a:lvl2pPr>
            <a:lvl3pPr marL="1143000" indent="-228600">
              <a:spcBef>
                <a:spcPct val="35000"/>
              </a:spcBef>
              <a:buChar char="•"/>
              <a:tabLst>
                <a:tab pos="723900" algn="l"/>
                <a:tab pos="1447800" algn="l"/>
              </a:tabLst>
              <a:defRPr sz="1600">
                <a:solidFill>
                  <a:srgbClr val="D9D9D9"/>
                </a:solidFill>
                <a:latin typeface="Calibri" pitchFamily="34" charset="0"/>
              </a:defRPr>
            </a:lvl3pPr>
            <a:lvl4pPr marL="1600200" indent="-228600">
              <a:spcBef>
                <a:spcPct val="35000"/>
              </a:spcBef>
              <a:buChar char="–"/>
              <a:tabLst>
                <a:tab pos="723900" algn="l"/>
                <a:tab pos="1447800" algn="l"/>
              </a:tabLst>
              <a:defRPr sz="1600">
                <a:solidFill>
                  <a:srgbClr val="D9D9D9"/>
                </a:solidFill>
                <a:latin typeface="Calibri" pitchFamily="34" charset="0"/>
              </a:defRPr>
            </a:lvl4pPr>
            <a:lvl5pPr marL="2057400" indent="-228600">
              <a:spcBef>
                <a:spcPct val="35000"/>
              </a:spcBef>
              <a:buChar char="»"/>
              <a:tabLst>
                <a:tab pos="723900" algn="l"/>
                <a:tab pos="14478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Support </a:t>
            </a:r>
          </a:p>
        </p:txBody>
      </p:sp>
      <p:sp>
        <p:nvSpPr>
          <p:cNvPr id="48135" name="Text Box 10"/>
          <p:cNvSpPr txBox="1">
            <a:spLocks noChangeArrowheads="1"/>
          </p:cNvSpPr>
          <p:nvPr/>
        </p:nvSpPr>
        <p:spPr bwMode="auto">
          <a:xfrm>
            <a:off x="5724525" y="3924300"/>
            <a:ext cx="2155825"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 pos="1447800" algn="l"/>
                <a:tab pos="21717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bug fixing</a:t>
            </a:r>
          </a:p>
        </p:txBody>
      </p:sp>
      <p:sp>
        <p:nvSpPr>
          <p:cNvPr id="48136" name="Text Box 11"/>
          <p:cNvSpPr txBox="1">
            <a:spLocks noChangeArrowheads="1"/>
          </p:cNvSpPr>
          <p:nvPr/>
        </p:nvSpPr>
        <p:spPr bwMode="auto">
          <a:xfrm>
            <a:off x="3521075" y="2589213"/>
            <a:ext cx="1276350"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Lst>
              <a:defRPr sz="1600">
                <a:solidFill>
                  <a:srgbClr val="D9D9D9"/>
                </a:solidFill>
                <a:latin typeface="Calibri" pitchFamily="34" charset="0"/>
              </a:defRPr>
            </a:lvl1pPr>
            <a:lvl2pPr marL="742950" indent="-285750">
              <a:spcBef>
                <a:spcPct val="35000"/>
              </a:spcBef>
              <a:buChar char="–"/>
              <a:tabLst>
                <a:tab pos="723900" algn="l"/>
              </a:tabLst>
              <a:defRPr sz="1600">
                <a:solidFill>
                  <a:srgbClr val="D9D9D9"/>
                </a:solidFill>
                <a:latin typeface="Calibri" pitchFamily="34" charset="0"/>
              </a:defRPr>
            </a:lvl2pPr>
            <a:lvl3pPr marL="1143000" indent="-228600">
              <a:spcBef>
                <a:spcPct val="35000"/>
              </a:spcBef>
              <a:buChar char="•"/>
              <a:tabLst>
                <a:tab pos="723900" algn="l"/>
              </a:tabLst>
              <a:defRPr sz="1600">
                <a:solidFill>
                  <a:srgbClr val="D9D9D9"/>
                </a:solidFill>
                <a:latin typeface="Calibri" pitchFamily="34" charset="0"/>
              </a:defRPr>
            </a:lvl3pPr>
            <a:lvl4pPr marL="1600200" indent="-228600">
              <a:spcBef>
                <a:spcPct val="35000"/>
              </a:spcBef>
              <a:buChar char="–"/>
              <a:tabLst>
                <a:tab pos="723900" algn="l"/>
              </a:tabLst>
              <a:defRPr sz="1600">
                <a:solidFill>
                  <a:srgbClr val="D9D9D9"/>
                </a:solidFill>
                <a:latin typeface="Calibri" pitchFamily="34" charset="0"/>
              </a:defRPr>
            </a:lvl4pPr>
            <a:lvl5pPr marL="2057400" indent="-228600">
              <a:spcBef>
                <a:spcPct val="35000"/>
              </a:spcBef>
              <a:buChar char="»"/>
              <a:tabLst>
                <a:tab pos="7239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Training</a:t>
            </a:r>
          </a:p>
        </p:txBody>
      </p:sp>
      <p:sp>
        <p:nvSpPr>
          <p:cNvPr id="48137" name="Text Box 12"/>
          <p:cNvSpPr txBox="1">
            <a:spLocks noChangeArrowheads="1"/>
          </p:cNvSpPr>
          <p:nvPr/>
        </p:nvSpPr>
        <p:spPr bwMode="auto">
          <a:xfrm>
            <a:off x="6448425" y="4840288"/>
            <a:ext cx="2455863"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 pos="1447800" algn="l"/>
                <a:tab pos="21717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Lst>
              <a:defRPr sz="1600">
                <a:solidFill>
                  <a:srgbClr val="D9D9D9"/>
                </a:solidFill>
                <a:latin typeface="Calibri" pitchFamily="34" charset="0"/>
              </a:defRPr>
            </a:lvl9pPr>
          </a:lstStyle>
          <a:p>
            <a:pPr algn="ct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Service Level Agreement</a:t>
            </a:r>
          </a:p>
        </p:txBody>
      </p:sp>
      <p:sp>
        <p:nvSpPr>
          <p:cNvPr id="48138" name="Text Box 13"/>
          <p:cNvSpPr txBox="1">
            <a:spLocks noChangeArrowheads="1"/>
          </p:cNvSpPr>
          <p:nvPr/>
        </p:nvSpPr>
        <p:spPr bwMode="auto">
          <a:xfrm>
            <a:off x="900113" y="6034088"/>
            <a:ext cx="76962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943" rIns="0" bIns="0"/>
          <a:lstStyle>
            <a:lvl1pPr>
              <a:spcBef>
                <a:spcPct val="35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b="1" dirty="0" smtClean="0">
                <a:solidFill>
                  <a:schemeClr val="tx1">
                    <a:lumMod val="65000"/>
                    <a:lumOff val="35000"/>
                  </a:schemeClr>
                </a:solidFill>
                <a:latin typeface="DejaVu Sans" pitchFamily="34" charset="0"/>
              </a:rPr>
              <a:t>No single representative -</a:t>
            </a:r>
            <a:r>
              <a:rPr lang="de-DE" altLang="de-DE" sz="2000" b="1" dirty="0">
                <a:solidFill>
                  <a:schemeClr val="tx1">
                    <a:lumMod val="65000"/>
                    <a:lumOff val="35000"/>
                  </a:schemeClr>
                </a:solidFill>
                <a:latin typeface="DejaVu Sans" pitchFamily="34" charset="0"/>
              </a:rPr>
              <a:t>&gt; </a:t>
            </a:r>
            <a:r>
              <a:rPr lang="en-US" altLang="de-DE" sz="2000" b="1" dirty="0" smtClean="0">
                <a:solidFill>
                  <a:schemeClr val="tx1">
                    <a:lumMod val="65000"/>
                    <a:lumOff val="35000"/>
                  </a:schemeClr>
                </a:solidFill>
                <a:latin typeface="DejaVu Sans" pitchFamily="34" charset="0"/>
              </a:rPr>
              <a:t>economic competition!</a:t>
            </a:r>
            <a:endParaRPr lang="en-US" altLang="de-DE" sz="2000" b="1" dirty="0">
              <a:solidFill>
                <a:schemeClr val="tx1">
                  <a:lumMod val="65000"/>
                  <a:lumOff val="35000"/>
                </a:schemeClr>
              </a:solidFill>
              <a:latin typeface="DejaVu Sans" pitchFamily="34" charset="0"/>
            </a:endParaRPr>
          </a:p>
        </p:txBody>
      </p:sp>
      <p:sp>
        <p:nvSpPr>
          <p:cNvPr id="48139" name="Text Box 14"/>
          <p:cNvSpPr txBox="1">
            <a:spLocks noChangeArrowheads="1"/>
          </p:cNvSpPr>
          <p:nvPr/>
        </p:nvSpPr>
        <p:spPr bwMode="auto">
          <a:xfrm>
            <a:off x="4516438" y="2220913"/>
            <a:ext cx="4183062"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5486" rIns="0" bIns="0"/>
          <a:lstStyle>
            <a:lvl1pPr>
              <a:spcBef>
                <a:spcPct val="35000"/>
              </a:spcBef>
              <a:buChar char="•"/>
              <a:tabLst>
                <a:tab pos="723900" algn="l"/>
                <a:tab pos="1447800" algn="l"/>
                <a:tab pos="2171700" algn="l"/>
                <a:tab pos="2895600" algn="l"/>
                <a:tab pos="3619500" algn="l"/>
                <a:tab pos="4343400" algn="l"/>
              </a:tabLst>
              <a:defRPr sz="1600">
                <a:solidFill>
                  <a:srgbClr val="D9D9D9"/>
                </a:solidFill>
                <a:latin typeface="Calibri" pitchFamily="34" charset="0"/>
              </a:defRPr>
            </a:lvl1pPr>
            <a:lvl2pPr marL="742950" indent="-285750">
              <a:spcBef>
                <a:spcPct val="35000"/>
              </a:spcBef>
              <a:buChar char="–"/>
              <a:tabLst>
                <a:tab pos="723900" algn="l"/>
                <a:tab pos="1447800" algn="l"/>
                <a:tab pos="2171700" algn="l"/>
                <a:tab pos="2895600" algn="l"/>
                <a:tab pos="3619500" algn="l"/>
                <a:tab pos="4343400" algn="l"/>
              </a:tabLst>
              <a:defRPr sz="1600">
                <a:solidFill>
                  <a:srgbClr val="D9D9D9"/>
                </a:solidFill>
                <a:latin typeface="Calibri" pitchFamily="34" charset="0"/>
              </a:defRPr>
            </a:lvl2pPr>
            <a:lvl3pPr marL="1143000" indent="-228600">
              <a:spcBef>
                <a:spcPct val="35000"/>
              </a:spcBef>
              <a:buChar char="•"/>
              <a:tabLst>
                <a:tab pos="723900" algn="l"/>
                <a:tab pos="1447800" algn="l"/>
                <a:tab pos="2171700" algn="l"/>
                <a:tab pos="2895600" algn="l"/>
                <a:tab pos="3619500" algn="l"/>
                <a:tab pos="4343400" algn="l"/>
              </a:tabLst>
              <a:defRPr sz="1600">
                <a:solidFill>
                  <a:srgbClr val="D9D9D9"/>
                </a:solidFill>
                <a:latin typeface="Calibri" pitchFamily="34" charset="0"/>
              </a:defRPr>
            </a:lvl3pPr>
            <a:lvl4pPr marL="1600200" indent="-228600">
              <a:spcBef>
                <a:spcPct val="35000"/>
              </a:spcBef>
              <a:buChar char="–"/>
              <a:tabLst>
                <a:tab pos="723900" algn="l"/>
                <a:tab pos="1447800" algn="l"/>
                <a:tab pos="2171700" algn="l"/>
                <a:tab pos="2895600" algn="l"/>
                <a:tab pos="3619500" algn="l"/>
                <a:tab pos="4343400" algn="l"/>
              </a:tabLst>
              <a:defRPr sz="1600">
                <a:solidFill>
                  <a:srgbClr val="D9D9D9"/>
                </a:solidFill>
                <a:latin typeface="Calibri" pitchFamily="34" charset="0"/>
              </a:defRPr>
            </a:lvl4pPr>
            <a:lvl5pPr marL="2057400" indent="-228600">
              <a:spcBef>
                <a:spcPct val="35000"/>
              </a:spcBef>
              <a:buChar char="»"/>
              <a:tabLst>
                <a:tab pos="723900" algn="l"/>
                <a:tab pos="1447800" algn="l"/>
                <a:tab pos="2171700" algn="l"/>
                <a:tab pos="2895600" algn="l"/>
                <a:tab pos="3619500" algn="l"/>
                <a:tab pos="4343400" algn="l"/>
              </a:tabLst>
              <a:defRPr sz="1600">
                <a:solidFill>
                  <a:srgbClr val="D9D9D9"/>
                </a:solidFill>
                <a:latin typeface="Calibri" pitchFamily="34" charset="0"/>
              </a:defRPr>
            </a:lvl5pPr>
            <a:lvl6pPr marL="2514600" indent="-228600" eaLnBrk="0" fontAlgn="base" hangingPunct="0">
              <a:spcBef>
                <a:spcPct val="35000"/>
              </a:spcBef>
              <a:spcAft>
                <a:spcPct val="0"/>
              </a:spcAft>
              <a:buChar char="»"/>
              <a:tabLst>
                <a:tab pos="723900" algn="l"/>
                <a:tab pos="1447800" algn="l"/>
                <a:tab pos="2171700" algn="l"/>
                <a:tab pos="2895600" algn="l"/>
                <a:tab pos="3619500" algn="l"/>
                <a:tab pos="4343400" algn="l"/>
              </a:tabLst>
              <a:defRPr sz="1600">
                <a:solidFill>
                  <a:srgbClr val="D9D9D9"/>
                </a:solidFill>
                <a:latin typeface="Calibri" pitchFamily="34" charset="0"/>
              </a:defRPr>
            </a:lvl6pPr>
            <a:lvl7pPr marL="2971800" indent="-228600" eaLnBrk="0" fontAlgn="base" hangingPunct="0">
              <a:spcBef>
                <a:spcPct val="35000"/>
              </a:spcBef>
              <a:spcAft>
                <a:spcPct val="0"/>
              </a:spcAft>
              <a:buChar char="»"/>
              <a:tabLst>
                <a:tab pos="723900" algn="l"/>
                <a:tab pos="1447800" algn="l"/>
                <a:tab pos="2171700" algn="l"/>
                <a:tab pos="2895600" algn="l"/>
                <a:tab pos="3619500" algn="l"/>
                <a:tab pos="4343400" algn="l"/>
              </a:tabLst>
              <a:defRPr sz="1600">
                <a:solidFill>
                  <a:srgbClr val="D9D9D9"/>
                </a:solidFill>
                <a:latin typeface="Calibri" pitchFamily="34" charset="0"/>
              </a:defRPr>
            </a:lvl7pPr>
            <a:lvl8pPr marL="3429000" indent="-228600" eaLnBrk="0" fontAlgn="base" hangingPunct="0">
              <a:spcBef>
                <a:spcPct val="35000"/>
              </a:spcBef>
              <a:spcAft>
                <a:spcPct val="0"/>
              </a:spcAft>
              <a:buChar char="»"/>
              <a:tabLst>
                <a:tab pos="723900" algn="l"/>
                <a:tab pos="1447800" algn="l"/>
                <a:tab pos="2171700" algn="l"/>
                <a:tab pos="2895600" algn="l"/>
                <a:tab pos="3619500" algn="l"/>
                <a:tab pos="4343400" algn="l"/>
              </a:tabLst>
              <a:defRPr sz="1600">
                <a:solidFill>
                  <a:srgbClr val="D9D9D9"/>
                </a:solidFill>
                <a:latin typeface="Calibri" pitchFamily="34" charset="0"/>
              </a:defRPr>
            </a:lvl8pPr>
            <a:lvl9pPr marL="3886200" indent="-228600" eaLnBrk="0" fontAlgn="base" hangingPunct="0">
              <a:spcBef>
                <a:spcPct val="35000"/>
              </a:spcBef>
              <a:spcAft>
                <a:spcPct val="0"/>
              </a:spcAft>
              <a:buChar char="»"/>
              <a:tabLst>
                <a:tab pos="723900" algn="l"/>
                <a:tab pos="1447800" algn="l"/>
                <a:tab pos="2171700" algn="l"/>
                <a:tab pos="2895600" algn="l"/>
                <a:tab pos="3619500" algn="l"/>
                <a:tab pos="4343400" algn="l"/>
              </a:tabLst>
              <a:defRPr sz="1600">
                <a:solidFill>
                  <a:srgbClr val="D9D9D9"/>
                </a:solidFill>
                <a:latin typeface="Calibri" pitchFamily="34" charset="0"/>
              </a:defRPr>
            </a:lvl9pPr>
          </a:lstStyle>
          <a:p>
            <a:pPr>
              <a:lnSpc>
                <a:spcPct val="98000"/>
              </a:lnSpc>
              <a:spcBef>
                <a:spcPct val="50000"/>
              </a:spcBef>
              <a:spcAft>
                <a:spcPts val="1288"/>
              </a:spcAft>
              <a:buFontTx/>
              <a:buNone/>
            </a:pPr>
            <a:r>
              <a:rPr lang="en-US" altLang="de-DE" sz="2000" i="1">
                <a:solidFill>
                  <a:schemeClr val="tx1">
                    <a:lumMod val="65000"/>
                    <a:lumOff val="35000"/>
                  </a:schemeClr>
                </a:solidFill>
                <a:latin typeface="DejaVu Sans" pitchFamily="34" charset="0"/>
              </a:rPr>
              <a:t>Maintain specific distribution</a:t>
            </a:r>
          </a:p>
        </p:txBody>
      </p:sp>
      <p:sp>
        <p:nvSpPr>
          <p:cNvPr id="48140" name="Rectangle 20"/>
          <p:cNvSpPr>
            <a:spLocks noChangeArrowheads="1"/>
          </p:cNvSpPr>
          <p:nvPr/>
        </p:nvSpPr>
        <p:spPr bwMode="auto">
          <a:xfrm>
            <a:off x="1835150" y="4221163"/>
            <a:ext cx="1484574"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en-US" altLang="de-DE" sz="1400">
                <a:solidFill>
                  <a:schemeClr val="tx1">
                    <a:lumMod val="65000"/>
                    <a:lumOff val="35000"/>
                  </a:schemeClr>
                </a:solidFill>
              </a:rPr>
              <a:t>Improve Software</a:t>
            </a:r>
            <a:endParaRPr lang="de-DE" altLang="de-DE" sz="1400">
              <a:solidFill>
                <a:schemeClr val="tx1">
                  <a:lumMod val="65000"/>
                  <a:lumOff val="35000"/>
                </a:schemeClr>
              </a:solidFill>
            </a:endParaRPr>
          </a:p>
        </p:txBody>
      </p:sp>
    </p:spTree>
    <p:extLst>
      <p:ext uri="{BB962C8B-B14F-4D97-AF65-F5344CB8AC3E}">
        <p14:creationId xmlns:p14="http://schemas.microsoft.com/office/powerpoint/2010/main" val="1788902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endParaRPr lang="de-DE" altLang="de-DE" smtClean="0"/>
          </a:p>
        </p:txBody>
      </p:sp>
      <p:sp>
        <p:nvSpPr>
          <p:cNvPr id="49155" name="Inhaltsplatzhalter 2"/>
          <p:cNvSpPr>
            <a:spLocks noGrp="1"/>
          </p:cNvSpPr>
          <p:nvPr>
            <p:ph idx="1"/>
          </p:nvPr>
        </p:nvSpPr>
        <p:spPr/>
        <p:txBody>
          <a:bodyPr/>
          <a:lstStyle/>
          <a:p>
            <a:endParaRPr lang="de-DE" altLang="de-DE" smtClean="0"/>
          </a:p>
        </p:txBody>
      </p:sp>
      <p:sp>
        <p:nvSpPr>
          <p:cNvPr id="49156" name="Fußzeilenplatzhalt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r>
              <a:rPr lang="de-DE" altLang="de-DE" smtClean="0"/>
              <a:t>20.11.2014, VoGIS-Fachfporum, Prof. Dr.-Ing. Franz-Josef Behr</a:t>
            </a:r>
          </a:p>
        </p:txBody>
      </p:sp>
      <p:pic>
        <p:nvPicPr>
          <p:cNvPr id="49157" name="Picture 2" descr="https://farm6.staticflickr.com/5825/21298199710_23489f1f0e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2225"/>
            <a:ext cx="1036161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rot="16200000">
            <a:off x="5401469" y="3085306"/>
            <a:ext cx="6746876" cy="522287"/>
          </a:xfrm>
          <a:prstGeom prst="rect">
            <a:avLst/>
          </a:prstGeom>
        </p:spPr>
        <p:txBody>
          <a:bodyPr>
            <a:spAutoFit/>
          </a:bodyPr>
          <a:lstStyle/>
          <a:p>
            <a:pPr>
              <a:defRPr/>
            </a:pPr>
            <a:r>
              <a:rPr lang="de-DE" sz="1400" dirty="0">
                <a:solidFill>
                  <a:schemeClr val="bg1">
                    <a:lumMod val="85000"/>
                  </a:schemeClr>
                </a:solidFill>
              </a:rPr>
              <a:t>Source: Jody Garnett,  </a:t>
            </a:r>
            <a:r>
              <a:rPr lang="de-DE" sz="1400" dirty="0">
                <a:solidFill>
                  <a:schemeClr val="bg1">
                    <a:lumMod val="85000"/>
                  </a:schemeClr>
                </a:solidFill>
                <a:hlinkClick r:id="rId3"/>
              </a:rPr>
              <a:t>https://farm6.staticflickr.com/5825/21298199710_23489f1f0e_z.jpg</a:t>
            </a:r>
            <a:r>
              <a:rPr lang="de-DE" sz="1400" dirty="0">
                <a:solidFill>
                  <a:schemeClr val="bg1">
                    <a:lumMod val="85000"/>
                  </a:schemeClr>
                </a:solidFill>
              </a:rPr>
              <a:t> [2017-06-22]</a:t>
            </a:r>
          </a:p>
        </p:txBody>
      </p:sp>
      <p:sp>
        <p:nvSpPr>
          <p:cNvPr id="6" name="Rechteck 5"/>
          <p:cNvSpPr/>
          <p:nvPr/>
        </p:nvSpPr>
        <p:spPr>
          <a:xfrm>
            <a:off x="179388" y="5988050"/>
            <a:ext cx="6867525" cy="338138"/>
          </a:xfrm>
          <a:prstGeom prst="rect">
            <a:avLst/>
          </a:prstGeom>
        </p:spPr>
        <p:txBody>
          <a:bodyPr wrap="none">
            <a:spAutoFit/>
          </a:bodyPr>
          <a:lstStyle/>
          <a:p>
            <a:pPr>
              <a:defRPr/>
            </a:pPr>
            <a:r>
              <a:rPr lang="en-US" dirty="0">
                <a:solidFill>
                  <a:schemeClr val="bg1">
                    <a:lumMod val="85000"/>
                  </a:schemeClr>
                </a:solidFill>
              </a:rPr>
              <a:t>Paul Ramsey (2013): Being an Open Source Citizen, </a:t>
            </a:r>
            <a:r>
              <a:rPr lang="de-DE" dirty="0">
                <a:solidFill>
                  <a:schemeClr val="bg1">
                    <a:lumMod val="85000"/>
                  </a:schemeClr>
                </a:solidFill>
              </a:rPr>
              <a:t>https://vimeo.com/76365035</a:t>
            </a:r>
          </a:p>
        </p:txBody>
      </p:sp>
    </p:spTree>
    <p:extLst>
      <p:ext uri="{BB962C8B-B14F-4D97-AF65-F5344CB8AC3E}">
        <p14:creationId xmlns:p14="http://schemas.microsoft.com/office/powerpoint/2010/main" val="30816678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37" y="1312863"/>
            <a:ext cx="5848350" cy="24098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Lst>
        </p:spPr>
      </p:pic>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2638425"/>
            <a:ext cx="2457450" cy="15811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Lst>
        </p:spPr>
      </p:pic>
      <p:pic>
        <p:nvPicPr>
          <p:cNvPr id="174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788" y="4314825"/>
            <a:ext cx="5219700" cy="14097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Lst>
        </p:spPr>
      </p:pic>
      <p:pic>
        <p:nvPicPr>
          <p:cNvPr id="17413" name="Picture 7" descr="C:\Users\behr\AppData\Local\Temp\SNAGHTMLf8acf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575" y="836613"/>
            <a:ext cx="438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C:\Users\behr\AppData\Local\Temp\SNAGHTMLf99a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575" y="5953125"/>
            <a:ext cx="590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descr="C:\Users\behr\AppData\Local\Temp\SNAGHTMLfa601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4219575"/>
            <a:ext cx="2409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3" descr="C:\Users\behr\AppData\Local\Temp\SNAGHTML13d7d9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85750"/>
            <a:ext cx="46386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smtClean="0"/>
              <a:t>Open Source is widely used.</a:t>
            </a:r>
            <a:endParaRPr lang="de-DE"/>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4395103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behr\AppData\Local\Temp\SNAGHTML201d598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19"/>
            <a:ext cx="6768752" cy="4596067"/>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1043608" y="5661248"/>
            <a:ext cx="6912768" cy="584775"/>
          </a:xfrm>
          <a:prstGeom prst="rect">
            <a:avLst/>
          </a:prstGeom>
        </p:spPr>
        <p:txBody>
          <a:bodyPr wrap="square">
            <a:spAutoFit/>
          </a:bodyPr>
          <a:lstStyle/>
          <a:p>
            <a:r>
              <a:rPr lang="de-DE" dirty="0">
                <a:solidFill>
                  <a:schemeClr val="bg1">
                    <a:lumMod val="95000"/>
                  </a:schemeClr>
                </a:solidFill>
                <a:hlinkClick r:id="rId3"/>
              </a:rPr>
              <a:t>https://</a:t>
            </a:r>
            <a:r>
              <a:rPr lang="de-DE" dirty="0" smtClean="0">
                <a:solidFill>
                  <a:schemeClr val="bg1">
                    <a:lumMod val="95000"/>
                  </a:schemeClr>
                </a:solidFill>
                <a:hlinkClick r:id="rId3"/>
              </a:rPr>
              <a:t>www.google.com/trends/explore?date=all&amp;q=qgis,arcgis,geomedia,gvsig,GRASS%20GIS</a:t>
            </a:r>
            <a:r>
              <a:rPr lang="de-DE" dirty="0" smtClean="0">
                <a:solidFill>
                  <a:schemeClr val="bg1">
                    <a:lumMod val="95000"/>
                  </a:schemeClr>
                </a:solidFill>
              </a:rPr>
              <a:t> [2016-12-07]</a:t>
            </a:r>
            <a:endParaRPr lang="de-DE" dirty="0">
              <a:solidFill>
                <a:schemeClr val="bg1">
                  <a:lumMod val="95000"/>
                </a:schemeClr>
              </a:solidFill>
            </a:endParaRPr>
          </a:p>
        </p:txBody>
      </p:sp>
    </p:spTree>
    <p:extLst>
      <p:ext uri="{BB962C8B-B14F-4D97-AF65-F5344CB8AC3E}">
        <p14:creationId xmlns:p14="http://schemas.microsoft.com/office/powerpoint/2010/main" val="23661271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C:\Users\behr\AppData\Local\Temp\SNAGHTML28054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5" y="209550"/>
            <a:ext cx="5554663" cy="645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el 1"/>
          <p:cNvSpPr>
            <a:spLocks noGrp="1"/>
          </p:cNvSpPr>
          <p:nvPr>
            <p:ph type="title"/>
          </p:nvPr>
        </p:nvSpPr>
        <p:spPr/>
        <p:txBody>
          <a:bodyPr/>
          <a:lstStyle/>
          <a:p>
            <a:endParaRPr lang="de-DE" altLang="de-DE" smtClean="0"/>
          </a:p>
        </p:txBody>
      </p:sp>
      <p:pic>
        <p:nvPicPr>
          <p:cNvPr id="15364" name="Picture 6" descr="C:\Users\behr\AppData\Local\Temp\SNAGHTML27a36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437063"/>
            <a:ext cx="58340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C:\Users\behr\AppData\Local\Temp\SNAGHTML27a93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133600"/>
            <a:ext cx="4467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175"/>
            <a:ext cx="8893175" cy="14890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5" name="Rechteck 4"/>
          <p:cNvSpPr/>
          <p:nvPr/>
        </p:nvSpPr>
        <p:spPr>
          <a:xfrm>
            <a:off x="5251450" y="6092825"/>
            <a:ext cx="3511550" cy="708025"/>
          </a:xfrm>
          <a:prstGeom prst="rect">
            <a:avLst/>
          </a:prstGeom>
        </p:spPr>
        <p:txBody>
          <a:bodyPr wrap="none">
            <a:spAutoFit/>
          </a:bodyPr>
          <a:lstStyle/>
          <a:p>
            <a:pPr>
              <a:defRPr/>
            </a:pPr>
            <a:r>
              <a:rPr lang="de-DE">
                <a:solidFill>
                  <a:schemeClr val="bg1">
                    <a:lumMod val="95000"/>
                  </a:schemeClr>
                </a:solidFill>
              </a:rPr>
              <a:t>http://www.apple.com/opensource/</a:t>
            </a:r>
          </a:p>
          <a:p>
            <a:pPr>
              <a:defRPr/>
            </a:pPr>
            <a:r>
              <a:rPr lang="de-DE">
                <a:solidFill>
                  <a:schemeClr val="bg1">
                    <a:lumMod val="95000"/>
                  </a:schemeClr>
                </a:solidFill>
              </a:rPr>
              <a:t>http://seeklogo.com/logo.aspx?id=9834</a:t>
            </a:r>
          </a:p>
        </p:txBody>
      </p:sp>
      <p:sp>
        <p:nvSpPr>
          <p:cNvPr id="7" name="Rechteck 6"/>
          <p:cNvSpPr/>
          <p:nvPr/>
        </p:nvSpPr>
        <p:spPr>
          <a:xfrm rot="19729184">
            <a:off x="1301487" y="3419822"/>
            <a:ext cx="6260047" cy="1077218"/>
          </a:xfrm>
          <a:prstGeom prst="rect">
            <a:avLst/>
          </a:prstGeom>
          <a:solidFill>
            <a:schemeClr val="bg1">
              <a:lumMod val="75000"/>
              <a:alpha val="68000"/>
            </a:schemeClr>
          </a:solidFill>
        </p:spPr>
        <p:txBody>
          <a:bodyPr wrap="none">
            <a:spAutoFit/>
          </a:bodyPr>
          <a:lstStyle/>
          <a:p>
            <a:pPr>
              <a:defRPr/>
            </a:pPr>
            <a:r>
              <a:rPr lang="de-DE" sz="3200" dirty="0" err="1" smtClean="0">
                <a:solidFill>
                  <a:schemeClr val="tx1">
                    <a:lumMod val="75000"/>
                    <a:lumOff val="25000"/>
                  </a:schemeClr>
                </a:solidFill>
              </a:rPr>
              <a:t>Busness</a:t>
            </a:r>
            <a:r>
              <a:rPr lang="de-DE" sz="3200" dirty="0" smtClean="0">
                <a:solidFill>
                  <a:schemeClr val="tx1">
                    <a:lumMod val="75000"/>
                    <a:lumOff val="25000"/>
                  </a:schemeClr>
                </a:solidFill>
              </a:rPr>
              <a:t> </a:t>
            </a:r>
            <a:r>
              <a:rPr lang="de-DE" sz="3200" dirty="0" err="1" smtClean="0">
                <a:solidFill>
                  <a:schemeClr val="tx1">
                    <a:lumMod val="75000"/>
                    <a:lumOff val="25000"/>
                  </a:schemeClr>
                </a:solidFill>
              </a:rPr>
              <a:t>model</a:t>
            </a:r>
            <a:r>
              <a:rPr lang="de-DE" sz="3200" dirty="0" smtClean="0">
                <a:solidFill>
                  <a:schemeClr val="tx1">
                    <a:lumMod val="75000"/>
                    <a:lumOff val="25000"/>
                  </a:schemeClr>
                </a:solidFill>
              </a:rPr>
              <a:t>: </a:t>
            </a:r>
            <a:r>
              <a:rPr lang="de-DE" sz="3200" dirty="0">
                <a:solidFill>
                  <a:schemeClr val="tx1">
                    <a:lumMod val="75000"/>
                    <a:lumOff val="25000"/>
                  </a:schemeClr>
                </a:solidFill>
              </a:rPr>
              <a:t/>
            </a:r>
            <a:br>
              <a:rPr lang="de-DE" sz="3200" dirty="0">
                <a:solidFill>
                  <a:schemeClr val="tx1">
                    <a:lumMod val="75000"/>
                    <a:lumOff val="25000"/>
                  </a:schemeClr>
                </a:solidFill>
              </a:rPr>
            </a:br>
            <a:r>
              <a:rPr lang="de-DE" sz="3200" dirty="0" smtClean="0">
                <a:solidFill>
                  <a:schemeClr val="tx1">
                    <a:lumMod val="75000"/>
                    <a:lumOff val="25000"/>
                  </a:schemeClr>
                </a:solidFill>
              </a:rPr>
              <a:t>"</a:t>
            </a:r>
            <a:r>
              <a:rPr lang="de-DE" sz="3200" dirty="0" err="1" smtClean="0">
                <a:solidFill>
                  <a:schemeClr val="tx1">
                    <a:lumMod val="75000"/>
                    <a:lumOff val="25000"/>
                  </a:schemeClr>
                </a:solidFill>
              </a:rPr>
              <a:t>Selling</a:t>
            </a:r>
            <a:r>
              <a:rPr lang="de-DE" sz="3200" dirty="0" smtClean="0">
                <a:solidFill>
                  <a:schemeClr val="tx1">
                    <a:lumMod val="75000"/>
                    <a:lumOff val="25000"/>
                  </a:schemeClr>
                </a:solidFill>
              </a:rPr>
              <a:t> </a:t>
            </a:r>
            <a:r>
              <a:rPr lang="de-DE" sz="3200" dirty="0" err="1" smtClean="0">
                <a:solidFill>
                  <a:schemeClr val="tx1">
                    <a:lumMod val="75000"/>
                    <a:lumOff val="25000"/>
                  </a:schemeClr>
                </a:solidFill>
              </a:rPr>
              <a:t>hardware</a:t>
            </a:r>
            <a:r>
              <a:rPr lang="de-DE" sz="3200" dirty="0" smtClean="0">
                <a:solidFill>
                  <a:schemeClr val="tx1">
                    <a:lumMod val="75000"/>
                    <a:lumOff val="25000"/>
                  </a:schemeClr>
                </a:solidFill>
              </a:rPr>
              <a:t> </a:t>
            </a:r>
            <a:r>
              <a:rPr lang="de-DE" sz="3200" dirty="0" err="1" smtClean="0">
                <a:solidFill>
                  <a:schemeClr val="tx1">
                    <a:lumMod val="75000"/>
                    <a:lumOff val="25000"/>
                  </a:schemeClr>
                </a:solidFill>
              </a:rPr>
              <a:t>as</a:t>
            </a:r>
            <a:r>
              <a:rPr lang="de-DE" sz="3200" dirty="0" smtClean="0">
                <a:solidFill>
                  <a:schemeClr val="tx1">
                    <a:lumMod val="75000"/>
                    <a:lumOff val="25000"/>
                  </a:schemeClr>
                </a:solidFill>
              </a:rPr>
              <a:t> an </a:t>
            </a:r>
            <a:r>
              <a:rPr lang="de-DE" sz="3200" dirty="0" err="1" smtClean="0">
                <a:solidFill>
                  <a:schemeClr val="tx1">
                    <a:lumMod val="75000"/>
                    <a:lumOff val="25000"/>
                  </a:schemeClr>
                </a:solidFill>
              </a:rPr>
              <a:t>add</a:t>
            </a:r>
            <a:r>
              <a:rPr lang="de-DE" sz="3200" dirty="0" smtClean="0">
                <a:solidFill>
                  <a:schemeClr val="tx1">
                    <a:lumMod val="75000"/>
                    <a:lumOff val="25000"/>
                  </a:schemeClr>
                </a:solidFill>
              </a:rPr>
              <a:t>-on"?</a:t>
            </a:r>
            <a:endParaRPr lang="de-DE" sz="3200" dirty="0">
              <a:solidFill>
                <a:schemeClr val="tx1">
                  <a:lumMod val="75000"/>
                  <a:lumOff val="25000"/>
                </a:schemeClr>
              </a:solidFill>
            </a:endParaRPr>
          </a:p>
        </p:txBody>
      </p:sp>
    </p:spTree>
    <p:extLst>
      <p:ext uri="{BB962C8B-B14F-4D97-AF65-F5344CB8AC3E}">
        <p14:creationId xmlns:p14="http://schemas.microsoft.com/office/powerpoint/2010/main" val="4120850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ltLang="de-DE"/>
              <a:t>Some motivating ideas…</a:t>
            </a:r>
          </a:p>
        </p:txBody>
      </p:sp>
      <p:sp>
        <p:nvSpPr>
          <p:cNvPr id="37891" name="Rectangle 3"/>
          <p:cNvSpPr>
            <a:spLocks noGrp="1" noChangeArrowheads="1"/>
          </p:cNvSpPr>
          <p:nvPr>
            <p:ph idx="1"/>
          </p:nvPr>
        </p:nvSpPr>
        <p:spPr/>
        <p:txBody>
          <a:bodyPr/>
          <a:lstStyle/>
          <a:p>
            <a:pPr marL="0" indent="0" algn="r">
              <a:buNone/>
            </a:pPr>
            <a:endParaRPr lang="en-US" altLang="de-DE" sz="2000" smtClean="0"/>
          </a:p>
          <a:p>
            <a:pPr marL="0" indent="0" algn="r">
              <a:buNone/>
            </a:pPr>
            <a:endParaRPr lang="en-US" altLang="de-DE" sz="2000"/>
          </a:p>
          <a:p>
            <a:pPr marL="0" indent="0" algn="r">
              <a:buNone/>
            </a:pPr>
            <a:endParaRPr lang="en-US" altLang="de-DE" sz="2000" smtClean="0"/>
          </a:p>
          <a:p>
            <a:pPr marL="0" indent="0" algn="r">
              <a:buNone/>
            </a:pPr>
            <a:r>
              <a:rPr lang="en-US" altLang="de-DE" sz="2000" dirty="0"/>
              <a:t/>
            </a:r>
            <a:br>
              <a:rPr lang="en-US" altLang="de-DE" sz="2000" dirty="0"/>
            </a:br>
            <a:r>
              <a:rPr lang="en-US" altLang="de-DE" dirty="0"/>
              <a:t>Tim Berners-Lee, 2006 [1]</a:t>
            </a:r>
          </a:p>
          <a:p>
            <a:pPr>
              <a:buFont typeface="Wingdings" pitchFamily="2" charset="2"/>
              <a:buNone/>
            </a:pPr>
            <a:endParaRPr lang="de-DE" altLang="de-DE" sz="2000" dirty="0"/>
          </a:p>
        </p:txBody>
      </p:sp>
      <p:sp>
        <p:nvSpPr>
          <p:cNvPr id="37892" name="Rectangle 4"/>
          <p:cNvSpPr>
            <a:spLocks noChangeArrowheads="1"/>
          </p:cNvSpPr>
          <p:nvPr/>
        </p:nvSpPr>
        <p:spPr bwMode="auto">
          <a:xfrm>
            <a:off x="651643" y="6055568"/>
            <a:ext cx="69633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a:t>[1] </a:t>
            </a:r>
            <a:r>
              <a:rPr lang="de-DE" altLang="de-DE" sz="1200" dirty="0">
                <a:hlinkClick r:id="rId3"/>
              </a:rPr>
              <a:t>http://www.guardian.co.uk/society/2006/mar/23/epublic.technology#article_continue</a:t>
            </a:r>
            <a:r>
              <a:rPr lang="de-DE" altLang="de-DE" sz="1200" dirty="0"/>
              <a:t> </a:t>
            </a:r>
            <a:r>
              <a:rPr lang="de-DE" altLang="de-DE" sz="1200"/>
              <a:t>[</a:t>
            </a:r>
            <a:r>
              <a:rPr lang="de-DE" altLang="de-DE" sz="1200" smtClean="0"/>
              <a:t>2017-10-30]</a:t>
            </a:r>
            <a:endParaRPr lang="de-DE" altLang="de-DE" sz="1200" dirty="0"/>
          </a:p>
        </p:txBody>
      </p:sp>
      <p:pic>
        <p:nvPicPr>
          <p:cNvPr id="378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10" y="3385790"/>
            <a:ext cx="1474788"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382" y="5229200"/>
            <a:ext cx="8572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6" name="Rectangle 8"/>
          <p:cNvSpPr>
            <a:spLocks noChangeArrowheads="1"/>
          </p:cNvSpPr>
          <p:nvPr/>
        </p:nvSpPr>
        <p:spPr bwMode="auto">
          <a:xfrm>
            <a:off x="651643" y="6436568"/>
            <a:ext cx="43483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t>[2] http://www.flickr.com/photos/89142790@N00/3212369167</a:t>
            </a:r>
          </a:p>
        </p:txBody>
      </p:sp>
      <p:sp>
        <p:nvSpPr>
          <p:cNvPr id="2" name="Rechteck 1"/>
          <p:cNvSpPr/>
          <p:nvPr/>
        </p:nvSpPr>
        <p:spPr>
          <a:xfrm>
            <a:off x="2620197" y="4403348"/>
            <a:ext cx="3824011" cy="523220"/>
          </a:xfrm>
          <a:prstGeom prst="rect">
            <a:avLst/>
          </a:prstGeom>
        </p:spPr>
        <p:txBody>
          <a:bodyPr wrap="square">
            <a:spAutoFit/>
          </a:bodyPr>
          <a:lstStyle/>
          <a:p>
            <a:r>
              <a:rPr lang="en-US" altLang="de-DE" sz="1400" dirty="0"/>
              <a:t>Tim </a:t>
            </a:r>
            <a:r>
              <a:rPr lang="en-US" altLang="de-DE" sz="1400" dirty="0" smtClean="0"/>
              <a:t>Berners-Lee, one of the "inventors" of the WWW and the Semantic Web</a:t>
            </a:r>
            <a:endParaRPr lang="de-DE" sz="1400" dirty="0"/>
          </a:p>
        </p:txBody>
      </p:sp>
      <p:pic>
        <p:nvPicPr>
          <p:cNvPr id="3" name="Picture 2" descr="C:\Users\behr\AppData\Local\Temp\SNAGHTMLaccde9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798" y="1538214"/>
            <a:ext cx="7272808" cy="1542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2: </a:t>
            </a:r>
            <a:r>
              <a:rPr lang="de-DE" dirty="0" err="1" smtClean="0"/>
              <a:t>Addressing</a:t>
            </a:r>
            <a:r>
              <a:rPr lang="de-DE" dirty="0" smtClean="0"/>
              <a:t> </a:t>
            </a:r>
            <a:r>
              <a:rPr lang="de-DE" dirty="0" err="1" smtClean="0"/>
              <a:t>altruistic</a:t>
            </a:r>
            <a:r>
              <a:rPr lang="de-DE" dirty="0" smtClean="0"/>
              <a:t> </a:t>
            </a:r>
            <a:r>
              <a:rPr lang="de-DE" dirty="0" err="1" smtClean="0"/>
              <a:t>and</a:t>
            </a:r>
            <a:r>
              <a:rPr lang="de-DE" dirty="0" smtClean="0"/>
              <a:t> </a:t>
            </a:r>
            <a:r>
              <a:rPr lang="de-DE" dirty="0" err="1" smtClean="0"/>
              <a:t>other</a:t>
            </a:r>
            <a:r>
              <a:rPr lang="de-DE" dirty="0" smtClean="0"/>
              <a:t> human </a:t>
            </a:r>
            <a:r>
              <a:rPr lang="de-DE" dirty="0" err="1" smtClean="0"/>
              <a:t>needs</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3642507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71550" y="3500438"/>
            <a:ext cx="7477125" cy="685800"/>
          </a:xfrm>
        </p:spPr>
        <p:txBody>
          <a:bodyPr/>
          <a:lstStyle/>
          <a:p>
            <a:pPr algn="r"/>
            <a:r>
              <a:rPr lang="de-DE" altLang="de-DE" sz="6000" dirty="0" smtClean="0"/>
              <a:t>Freedom</a:t>
            </a:r>
            <a:br>
              <a:rPr lang="de-DE" altLang="de-DE" sz="6000" dirty="0" smtClean="0"/>
            </a:br>
            <a:r>
              <a:rPr lang="de-DE" altLang="de-DE" sz="6000" dirty="0" smtClean="0"/>
              <a:t/>
            </a:r>
            <a:br>
              <a:rPr lang="de-DE" altLang="de-DE" sz="6000" dirty="0" smtClean="0"/>
            </a:br>
            <a:r>
              <a:rPr lang="de-DE" altLang="de-DE" sz="6000" dirty="0" err="1" smtClean="0"/>
              <a:t>Contribution</a:t>
            </a:r>
            <a:r>
              <a:rPr lang="de-DE" altLang="de-DE" sz="6000" dirty="0" smtClean="0"/>
              <a:t> </a:t>
            </a:r>
            <a:r>
              <a:rPr lang="de-DE" altLang="de-DE" sz="6000" dirty="0" err="1" smtClean="0"/>
              <a:t>to</a:t>
            </a:r>
            <a:r>
              <a:rPr lang="de-DE" altLang="de-DE" sz="6000" dirty="0" smtClean="0"/>
              <a:t> </a:t>
            </a:r>
            <a:r>
              <a:rPr lang="de-DE" altLang="de-DE" sz="6000" dirty="0" err="1" smtClean="0"/>
              <a:t>the</a:t>
            </a:r>
            <a:r>
              <a:rPr lang="de-DE" altLang="de-DE" sz="6000" dirty="0" smtClean="0"/>
              <a:t> </a:t>
            </a:r>
            <a:r>
              <a:rPr lang="de-DE" altLang="de-DE" sz="6000" dirty="0" err="1" smtClean="0"/>
              <a:t>society</a:t>
            </a:r>
            <a:endParaRPr lang="de-DE" altLang="de-DE" sz="6000" dirty="0" smtClean="0"/>
          </a:p>
        </p:txBody>
      </p:sp>
    </p:spTree>
    <p:extLst>
      <p:ext uri="{BB962C8B-B14F-4D97-AF65-F5344CB8AC3E}">
        <p14:creationId xmlns:p14="http://schemas.microsoft.com/office/powerpoint/2010/main" val="2620698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39266" name="Picture 2" descr="C:\Users\behr\AppData\Local\Temp\SNAGHTML2d32d7b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6623381" cy="633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83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71550" y="3500438"/>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a:solidFill>
                  <a:srgbClr val="D9D9D9"/>
                </a:solidFill>
                <a:latin typeface="+mj-lt"/>
                <a:ea typeface="+mj-ea"/>
                <a:cs typeface="+mj-cs"/>
              </a:defRPr>
            </a:lvl1pPr>
            <a:lvl2pPr algn="l" rtl="0" eaLnBrk="0" fontAlgn="base" hangingPunct="0">
              <a:spcBef>
                <a:spcPct val="0"/>
              </a:spcBef>
              <a:spcAft>
                <a:spcPct val="0"/>
              </a:spcAft>
              <a:defRPr sz="2800">
                <a:solidFill>
                  <a:srgbClr val="D9D9D9"/>
                </a:solidFill>
                <a:latin typeface="Tahoma" pitchFamily="34" charset="0"/>
              </a:defRPr>
            </a:lvl2pPr>
            <a:lvl3pPr algn="l" rtl="0" eaLnBrk="0" fontAlgn="base" hangingPunct="0">
              <a:spcBef>
                <a:spcPct val="0"/>
              </a:spcBef>
              <a:spcAft>
                <a:spcPct val="0"/>
              </a:spcAft>
              <a:defRPr sz="2800">
                <a:solidFill>
                  <a:srgbClr val="D9D9D9"/>
                </a:solidFill>
                <a:latin typeface="Tahoma" pitchFamily="34" charset="0"/>
              </a:defRPr>
            </a:lvl3pPr>
            <a:lvl4pPr algn="l" rtl="0" eaLnBrk="0" fontAlgn="base" hangingPunct="0">
              <a:spcBef>
                <a:spcPct val="0"/>
              </a:spcBef>
              <a:spcAft>
                <a:spcPct val="0"/>
              </a:spcAft>
              <a:defRPr sz="2800">
                <a:solidFill>
                  <a:srgbClr val="D9D9D9"/>
                </a:solidFill>
                <a:latin typeface="Tahoma" pitchFamily="34" charset="0"/>
              </a:defRPr>
            </a:lvl4pPr>
            <a:lvl5pPr algn="l" rtl="0" eaLnBrk="0" fontAlgn="base" hangingPunct="0">
              <a:spcBef>
                <a:spcPct val="0"/>
              </a:spcBef>
              <a:spcAft>
                <a:spcPct val="0"/>
              </a:spcAft>
              <a:defRPr sz="2800">
                <a:solidFill>
                  <a:srgbClr val="D9D9D9"/>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altLang="de-DE" sz="6000" kern="0" dirty="0" smtClean="0">
                <a:solidFill>
                  <a:schemeClr val="tx1">
                    <a:lumMod val="50000"/>
                    <a:lumOff val="50000"/>
                  </a:schemeClr>
                </a:solidFill>
              </a:rPr>
              <a:t>Allmende</a:t>
            </a:r>
            <a:br>
              <a:rPr lang="de-DE" altLang="de-DE" sz="6000" kern="0" dirty="0" smtClean="0">
                <a:solidFill>
                  <a:schemeClr val="tx1">
                    <a:lumMod val="50000"/>
                    <a:lumOff val="50000"/>
                  </a:schemeClr>
                </a:solidFill>
              </a:rPr>
            </a:br>
            <a:r>
              <a:rPr lang="de-DE" altLang="de-DE" sz="6000" kern="0" dirty="0" smtClean="0">
                <a:solidFill>
                  <a:schemeClr val="tx1">
                    <a:lumMod val="50000"/>
                    <a:lumOff val="50000"/>
                  </a:schemeClr>
                </a:solidFill>
              </a:rPr>
              <a:t/>
            </a:r>
            <a:br>
              <a:rPr lang="de-DE" altLang="de-DE" sz="6000" kern="0" dirty="0" smtClean="0">
                <a:solidFill>
                  <a:schemeClr val="tx1">
                    <a:lumMod val="50000"/>
                    <a:lumOff val="50000"/>
                  </a:schemeClr>
                </a:solidFill>
              </a:rPr>
            </a:br>
            <a:r>
              <a:rPr lang="de-DE" altLang="de-DE" sz="6000" kern="0" dirty="0" err="1" smtClean="0">
                <a:solidFill>
                  <a:schemeClr val="tx1">
                    <a:lumMod val="50000"/>
                    <a:lumOff val="50000"/>
                  </a:schemeClr>
                </a:solidFill>
              </a:rPr>
              <a:t>Commons</a:t>
            </a:r>
            <a:endParaRPr lang="de-DE" altLang="de-DE" sz="6000" kern="0" dirty="0" smtClean="0">
              <a:solidFill>
                <a:schemeClr val="tx1">
                  <a:lumMod val="50000"/>
                  <a:lumOff val="50000"/>
                </a:schemeClr>
              </a:solidFill>
            </a:endParaRPr>
          </a:p>
        </p:txBody>
      </p:sp>
    </p:spTree>
    <p:extLst>
      <p:ext uri="{BB962C8B-B14F-4D97-AF65-F5344CB8AC3E}">
        <p14:creationId xmlns:p14="http://schemas.microsoft.com/office/powerpoint/2010/main" val="32840655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Commons</a:t>
            </a:r>
            <a:endParaRPr lang="de-DE" dirty="0"/>
          </a:p>
        </p:txBody>
      </p:sp>
      <p:sp>
        <p:nvSpPr>
          <p:cNvPr id="3" name="Inhaltsplatzhalter 2"/>
          <p:cNvSpPr>
            <a:spLocks noGrp="1"/>
          </p:cNvSpPr>
          <p:nvPr>
            <p:ph idx="1"/>
          </p:nvPr>
        </p:nvSpPr>
        <p:spPr/>
        <p:txBody>
          <a:bodyPr/>
          <a:lstStyle/>
          <a:p>
            <a:r>
              <a:rPr lang="de-DE" dirty="0" smtClean="0"/>
              <a:t>Part </a:t>
            </a:r>
            <a:r>
              <a:rPr lang="de-DE" dirty="0" err="1" smtClean="0"/>
              <a:t>of</a:t>
            </a:r>
            <a:r>
              <a:rPr lang="de-DE" dirty="0" smtClean="0"/>
              <a:t> </a:t>
            </a:r>
            <a:r>
              <a:rPr lang="de-DE" dirty="0" err="1" smtClean="0"/>
              <a:t>the</a:t>
            </a:r>
            <a:r>
              <a:rPr lang="de-DE" dirty="0" smtClean="0"/>
              <a:t> </a:t>
            </a:r>
            <a:r>
              <a:rPr lang="de-DE" dirty="0" err="1" smtClean="0"/>
              <a:t>common</a:t>
            </a:r>
            <a:r>
              <a:rPr lang="de-DE" dirty="0" smtClean="0"/>
              <a:t> </a:t>
            </a:r>
            <a:r>
              <a:rPr lang="de-DE" dirty="0" err="1" smtClean="0"/>
              <a:t>good</a:t>
            </a:r>
            <a:r>
              <a:rPr lang="de-DE" dirty="0" smtClean="0"/>
              <a:t>.</a:t>
            </a:r>
          </a:p>
          <a:p>
            <a:r>
              <a:rPr lang="de-DE" dirty="0" smtClean="0"/>
              <a:t>All </a:t>
            </a:r>
            <a:r>
              <a:rPr lang="de-DE" dirty="0" err="1" smtClean="0"/>
              <a:t>members</a:t>
            </a:r>
            <a:r>
              <a:rPr lang="de-DE" dirty="0" smtClean="0"/>
              <a:t> </a:t>
            </a:r>
            <a:r>
              <a:rPr lang="de-DE" dirty="0" err="1" smtClean="0"/>
              <a:t>of</a:t>
            </a:r>
            <a:r>
              <a:rPr lang="de-DE" dirty="0" smtClean="0"/>
              <a:t> </a:t>
            </a:r>
            <a:r>
              <a:rPr lang="de-DE" dirty="0" err="1" smtClean="0"/>
              <a:t>the</a:t>
            </a:r>
            <a:r>
              <a:rPr lang="de-DE" dirty="0" smtClean="0"/>
              <a:t> </a:t>
            </a:r>
            <a:r>
              <a:rPr lang="de-DE" dirty="0" err="1" smtClean="0"/>
              <a:t>community</a:t>
            </a:r>
            <a:r>
              <a:rPr lang="de-DE" dirty="0" smtClean="0"/>
              <a:t> </a:t>
            </a:r>
            <a:r>
              <a:rPr lang="de-DE" dirty="0" err="1" smtClean="0"/>
              <a:t>may</a:t>
            </a:r>
            <a:r>
              <a:rPr lang="de-DE" dirty="0" smtClean="0"/>
              <a:t> </a:t>
            </a:r>
            <a:r>
              <a:rPr lang="de-DE" dirty="0" err="1" smtClean="0"/>
              <a:t>use</a:t>
            </a:r>
            <a:r>
              <a:rPr lang="de-DE" dirty="0" smtClean="0"/>
              <a:t> (not </a:t>
            </a:r>
            <a:r>
              <a:rPr lang="de-DE" dirty="0" err="1" smtClean="0"/>
              <a:t>consume</a:t>
            </a:r>
            <a:r>
              <a:rPr lang="de-DE" dirty="0" smtClean="0"/>
              <a:t>) </a:t>
            </a:r>
            <a:r>
              <a:rPr lang="de-DE" dirty="0" err="1" smtClean="0"/>
              <a:t>this</a:t>
            </a:r>
            <a:r>
              <a:rPr lang="de-DE" dirty="0" smtClean="0"/>
              <a:t> </a:t>
            </a:r>
            <a:r>
              <a:rPr lang="de-DE" dirty="0" err="1" smtClean="0"/>
              <a:t>common</a:t>
            </a:r>
            <a:r>
              <a:rPr lang="de-DE" dirty="0" smtClean="0"/>
              <a:t>, </a:t>
            </a:r>
            <a:r>
              <a:rPr lang="de-DE" dirty="0" err="1" smtClean="0"/>
              <a:t>shared</a:t>
            </a:r>
            <a:r>
              <a:rPr lang="de-DE" dirty="0" smtClean="0"/>
              <a:t> </a:t>
            </a:r>
            <a:r>
              <a:rPr lang="de-DE" dirty="0" err="1" smtClean="0"/>
              <a:t>good</a:t>
            </a:r>
            <a:r>
              <a:rPr lang="de-DE" dirty="0" smtClean="0"/>
              <a:t>. [Wikipedia]</a:t>
            </a:r>
          </a:p>
          <a:p>
            <a:endParaRPr lang="en-US" dirty="0"/>
          </a:p>
          <a:p>
            <a:r>
              <a:rPr lang="de-DE" dirty="0" smtClean="0"/>
              <a:t>Common </a:t>
            </a:r>
            <a:r>
              <a:rPr lang="de-DE" dirty="0" err="1" smtClean="0"/>
              <a:t>good</a:t>
            </a:r>
            <a:r>
              <a:rPr lang="de-DE" dirty="0" smtClean="0"/>
              <a:t>: </a:t>
            </a:r>
            <a:r>
              <a:rPr lang="de-DE" dirty="0" err="1" smtClean="0"/>
              <a:t>could</a:t>
            </a:r>
            <a:r>
              <a:rPr lang="de-DE" dirty="0" smtClean="0"/>
              <a:t> </a:t>
            </a:r>
            <a:r>
              <a:rPr lang="de-DE" dirty="0" err="1" smtClean="0"/>
              <a:t>be</a:t>
            </a:r>
            <a:r>
              <a:rPr lang="de-DE" dirty="0" smtClean="0"/>
              <a:t> </a:t>
            </a:r>
            <a:r>
              <a:rPr lang="de-DE" dirty="0" err="1" smtClean="0"/>
              <a:t>used</a:t>
            </a:r>
            <a:r>
              <a:rPr lang="de-DE" dirty="0" smtClean="0"/>
              <a:t> </a:t>
            </a:r>
            <a:r>
              <a:rPr lang="de-DE" dirty="0" err="1" smtClean="0"/>
              <a:t>used</a:t>
            </a:r>
            <a:r>
              <a:rPr lang="de-DE" dirty="0" smtClean="0"/>
              <a:t> </a:t>
            </a:r>
            <a:r>
              <a:rPr lang="de-DE" dirty="0" err="1" smtClean="0"/>
              <a:t>too</a:t>
            </a:r>
            <a:r>
              <a:rPr lang="de-DE" dirty="0" smtClean="0"/>
              <a:t> </a:t>
            </a:r>
            <a:r>
              <a:rPr lang="de-DE" dirty="0" err="1" smtClean="0"/>
              <a:t>intensively</a:t>
            </a:r>
            <a:r>
              <a:rPr lang="de-DE" dirty="0" smtClean="0"/>
              <a:t> (</a:t>
            </a:r>
            <a:r>
              <a:rPr lang="de-DE" dirty="0" err="1" smtClean="0"/>
              <a:t>for</a:t>
            </a:r>
            <a:r>
              <a:rPr lang="de-DE" dirty="0" smtClean="0"/>
              <a:t> </a:t>
            </a:r>
            <a:r>
              <a:rPr lang="de-DE" dirty="0" err="1" smtClean="0"/>
              <a:t>example</a:t>
            </a:r>
            <a:r>
              <a:rPr lang="de-DE" dirty="0" smtClean="0"/>
              <a:t> a </a:t>
            </a:r>
            <a:r>
              <a:rPr lang="de-DE" dirty="0" err="1" smtClean="0"/>
              <a:t>meadow</a:t>
            </a:r>
            <a:r>
              <a:rPr lang="de-DE" dirty="0" smtClean="0"/>
              <a:t>), </a:t>
            </a:r>
            <a:r>
              <a:rPr lang="de-DE" dirty="0" err="1" smtClean="0"/>
              <a:t>leads</a:t>
            </a:r>
            <a:r>
              <a:rPr lang="de-DE" dirty="0" smtClean="0"/>
              <a:t> </a:t>
            </a:r>
            <a:r>
              <a:rPr lang="de-DE" dirty="0" err="1" smtClean="0"/>
              <a:t>to</a:t>
            </a:r>
            <a:r>
              <a:rPr lang="de-DE" dirty="0" smtClean="0"/>
              <a:t> </a:t>
            </a:r>
            <a:r>
              <a:rPr lang="de-DE" dirty="0" err="1" smtClean="0"/>
              <a:t>exhaustion</a:t>
            </a:r>
            <a:r>
              <a:rPr lang="de-DE" dirty="0" smtClean="0"/>
              <a:t> </a:t>
            </a:r>
            <a:r>
              <a:rPr lang="de-DE" dirty="0" err="1" smtClean="0"/>
              <a:t>of</a:t>
            </a:r>
            <a:r>
              <a:rPr lang="de-DE" dirty="0" smtClean="0"/>
              <a:t> </a:t>
            </a:r>
            <a:r>
              <a:rPr lang="de-DE" dirty="0" err="1" smtClean="0"/>
              <a:t>this</a:t>
            </a:r>
            <a:r>
              <a:rPr lang="de-DE" dirty="0" smtClean="0"/>
              <a:t> </a:t>
            </a:r>
            <a:r>
              <a:rPr lang="de-DE" dirty="0" err="1" smtClean="0"/>
              <a:t>resource</a:t>
            </a:r>
            <a:r>
              <a:rPr lang="de-DE" dirty="0" smtClean="0"/>
              <a:t>.</a:t>
            </a:r>
          </a:p>
          <a:p>
            <a:endParaRPr lang="de-DE" dirty="0" smtClean="0"/>
          </a:p>
          <a:p>
            <a:r>
              <a:rPr lang="de-DE" dirty="0" smtClean="0"/>
              <a:t>Source Code: </a:t>
            </a:r>
            <a:r>
              <a:rPr lang="de-DE" dirty="0" err="1" smtClean="0"/>
              <a:t>can</a:t>
            </a:r>
            <a:r>
              <a:rPr lang="de-DE" dirty="0" smtClean="0"/>
              <a:t> NOT </a:t>
            </a:r>
            <a:r>
              <a:rPr lang="de-DE" dirty="0" err="1" smtClean="0"/>
              <a:t>be</a:t>
            </a:r>
            <a:r>
              <a:rPr lang="de-DE" dirty="0" smtClean="0"/>
              <a:t> </a:t>
            </a:r>
            <a:r>
              <a:rPr lang="de-DE" dirty="0" err="1"/>
              <a:t>used</a:t>
            </a:r>
            <a:r>
              <a:rPr lang="de-DE" dirty="0"/>
              <a:t> </a:t>
            </a:r>
            <a:r>
              <a:rPr lang="de-DE" dirty="0" err="1"/>
              <a:t>used</a:t>
            </a:r>
            <a:r>
              <a:rPr lang="de-DE" dirty="0"/>
              <a:t> </a:t>
            </a:r>
            <a:r>
              <a:rPr lang="de-DE" dirty="0" err="1"/>
              <a:t>too</a:t>
            </a:r>
            <a:r>
              <a:rPr lang="de-DE" dirty="0"/>
              <a:t> </a:t>
            </a:r>
            <a:r>
              <a:rPr lang="de-DE" dirty="0" err="1" smtClean="0"/>
              <a:t>intensively</a:t>
            </a:r>
            <a:r>
              <a:rPr lang="de-DE" dirty="0" smtClean="0"/>
              <a:t>, in </a:t>
            </a:r>
            <a:r>
              <a:rPr lang="de-DE" dirty="0" err="1" smtClean="0"/>
              <a:t>contrary</a:t>
            </a:r>
            <a:r>
              <a:rPr lang="de-DE" dirty="0" smtClean="0"/>
              <a:t>: intensive </a:t>
            </a:r>
            <a:r>
              <a:rPr lang="de-DE" dirty="0" err="1" smtClean="0"/>
              <a:t>usage</a:t>
            </a:r>
            <a:r>
              <a:rPr lang="de-DE" dirty="0" smtClean="0"/>
              <a:t> </a:t>
            </a:r>
            <a:r>
              <a:rPr lang="de-DE" dirty="0" err="1" smtClean="0"/>
              <a:t>triggers</a:t>
            </a:r>
            <a:r>
              <a:rPr lang="de-DE" dirty="0" smtClean="0"/>
              <a:t> </a:t>
            </a:r>
            <a:r>
              <a:rPr lang="de-DE" dirty="0" err="1" smtClean="0"/>
              <a:t>optimisation</a:t>
            </a:r>
            <a:r>
              <a:rPr lang="de-DE" dirty="0" smtClean="0"/>
              <a:t> </a:t>
            </a:r>
            <a:r>
              <a:rPr lang="de-DE" dirty="0" err="1" smtClean="0"/>
              <a:t>of</a:t>
            </a:r>
            <a:r>
              <a:rPr lang="de-DE" dirty="0" smtClean="0"/>
              <a:t> </a:t>
            </a:r>
            <a:r>
              <a:rPr lang="de-DE" dirty="0" err="1" smtClean="0"/>
              <a:t>quality</a:t>
            </a:r>
            <a:r>
              <a:rPr lang="de-DE" dirty="0" smtClean="0"/>
              <a:t>!. </a:t>
            </a:r>
          </a:p>
          <a:p>
            <a:endParaRPr lang="en-US" dirty="0"/>
          </a:p>
          <a:p>
            <a:endParaRPr lang="de-DE" dirty="0"/>
          </a:p>
        </p:txBody>
      </p:sp>
    </p:spTree>
    <p:extLst>
      <p:ext uri="{BB962C8B-B14F-4D97-AF65-F5344CB8AC3E}">
        <p14:creationId xmlns:p14="http://schemas.microsoft.com/office/powerpoint/2010/main" val="14959419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71550" y="3500438"/>
            <a:ext cx="7477125" cy="685800"/>
          </a:xfrm>
        </p:spPr>
        <p:txBody>
          <a:bodyPr/>
          <a:lstStyle/>
          <a:p>
            <a:pPr algn="r"/>
            <a:r>
              <a:rPr lang="de-DE" altLang="de-DE" sz="6000" dirty="0" smtClean="0"/>
              <a:t>Technical Interest </a:t>
            </a:r>
            <a:br>
              <a:rPr lang="de-DE" altLang="de-DE" sz="6000" dirty="0" smtClean="0"/>
            </a:br>
            <a:r>
              <a:rPr lang="de-DE" altLang="de-DE" sz="6000" dirty="0"/>
              <a:t/>
            </a:r>
            <a:br>
              <a:rPr lang="de-DE" altLang="de-DE" sz="6000" dirty="0"/>
            </a:br>
            <a:r>
              <a:rPr lang="de-DE" altLang="de-DE" sz="6000" dirty="0" smtClean="0"/>
              <a:t>Part </a:t>
            </a:r>
            <a:r>
              <a:rPr lang="de-DE" altLang="de-DE" sz="6000" dirty="0" err="1" smtClean="0"/>
              <a:t>of</a:t>
            </a:r>
            <a:r>
              <a:rPr lang="de-DE" altLang="de-DE" sz="6000" dirty="0" smtClean="0"/>
              <a:t> a </a:t>
            </a:r>
            <a:r>
              <a:rPr lang="de-DE" altLang="de-DE" sz="6000" dirty="0" err="1" smtClean="0"/>
              <a:t>worldwide</a:t>
            </a:r>
            <a:r>
              <a:rPr lang="de-DE" altLang="de-DE" sz="6000" dirty="0" smtClean="0"/>
              <a:t> </a:t>
            </a:r>
            <a:r>
              <a:rPr lang="de-DE" altLang="de-DE" sz="6000" dirty="0" err="1" smtClean="0"/>
              <a:t>community</a:t>
            </a:r>
            <a:endParaRPr lang="de-DE" altLang="de-DE" sz="6000" dirty="0" smtClean="0"/>
          </a:p>
        </p:txBody>
      </p:sp>
    </p:spTree>
    <p:extLst>
      <p:ext uri="{BB962C8B-B14F-4D97-AF65-F5344CB8AC3E}">
        <p14:creationId xmlns:p14="http://schemas.microsoft.com/office/powerpoint/2010/main" val="2215008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3"/>
          <p:cNvSpPr>
            <a:spLocks noGrp="1"/>
          </p:cNvSpPr>
          <p:nvPr>
            <p:ph type="title"/>
          </p:nvPr>
        </p:nvSpPr>
        <p:spPr/>
        <p:txBody>
          <a:bodyPr/>
          <a:lstStyle/>
          <a:p>
            <a:r>
              <a:rPr lang="de-DE" altLang="de-DE" dirty="0"/>
              <a:t>Technical </a:t>
            </a:r>
            <a:r>
              <a:rPr lang="de-DE" altLang="de-DE" dirty="0" smtClean="0"/>
              <a:t>Interest: The </a:t>
            </a:r>
            <a:r>
              <a:rPr lang="de-DE" altLang="de-DE" dirty="0" err="1" smtClean="0"/>
              <a:t>hacker</a:t>
            </a:r>
            <a:endParaRPr lang="de-DE" altLang="de-DE" dirty="0" smtClean="0"/>
          </a:p>
        </p:txBody>
      </p:sp>
      <p:sp>
        <p:nvSpPr>
          <p:cNvPr id="21507" name="Inhaltsplatzhalter 4"/>
          <p:cNvSpPr>
            <a:spLocks noGrp="1"/>
          </p:cNvSpPr>
          <p:nvPr>
            <p:ph idx="1"/>
          </p:nvPr>
        </p:nvSpPr>
        <p:spPr/>
        <p:txBody>
          <a:bodyPr/>
          <a:lstStyle/>
          <a:p>
            <a:r>
              <a:rPr lang="de-DE" altLang="de-DE" smtClean="0"/>
              <a:t>Hacker [RFC 1983]</a:t>
            </a:r>
          </a:p>
        </p:txBody>
      </p:sp>
      <p:sp>
        <p:nvSpPr>
          <p:cNvPr id="21508" name="Rectangle 6"/>
          <p:cNvSpPr>
            <a:spLocks noChangeArrowheads="1"/>
          </p:cNvSpPr>
          <p:nvPr/>
        </p:nvSpPr>
        <p:spPr bwMode="auto">
          <a:xfrm>
            <a:off x="971550" y="3057525"/>
            <a:ext cx="7345363" cy="2124075"/>
          </a:xfrm>
          <a:prstGeom prst="rect">
            <a:avLst/>
          </a:prstGeom>
          <a:solidFill>
            <a:schemeClr val="bg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en-US" altLang="de-DE" sz="2400"/>
              <a:t>A person who delights in having an intimate understanding of the internal workings of a system, computers and computer networks in particular. </a:t>
            </a:r>
          </a:p>
          <a:p>
            <a:pPr>
              <a:spcBef>
                <a:spcPct val="50000"/>
              </a:spcBef>
              <a:buFontTx/>
              <a:buNone/>
            </a:pPr>
            <a:r>
              <a:rPr lang="en-US" altLang="de-DE" sz="2400" i="1"/>
              <a:t>The term is often misused in a pejorative context, where "cracker" would be the correct term</a:t>
            </a:r>
            <a:r>
              <a:rPr lang="en-US" altLang="de-DE" sz="2400"/>
              <a:t>.</a:t>
            </a:r>
            <a:endParaRPr lang="de-DE" altLang="de-DE" sz="2400">
              <a:solidFill>
                <a:schemeClr val="bg1"/>
              </a:solidFill>
            </a:endParaRPr>
          </a:p>
        </p:txBody>
      </p:sp>
      <p:sp>
        <p:nvSpPr>
          <p:cNvPr id="6" name="Rechteck 5"/>
          <p:cNvSpPr/>
          <p:nvPr/>
        </p:nvSpPr>
        <p:spPr>
          <a:xfrm>
            <a:off x="5795963" y="6172200"/>
            <a:ext cx="3060700" cy="338138"/>
          </a:xfrm>
          <a:prstGeom prst="rect">
            <a:avLst/>
          </a:prstGeom>
        </p:spPr>
        <p:txBody>
          <a:bodyPr wrap="none">
            <a:spAutoFit/>
          </a:bodyPr>
          <a:lstStyle/>
          <a:p>
            <a:pPr>
              <a:defRPr/>
            </a:pPr>
            <a:r>
              <a:rPr lang="de-DE">
                <a:solidFill>
                  <a:schemeClr val="bg1">
                    <a:lumMod val="95000"/>
                  </a:schemeClr>
                </a:solidFill>
              </a:rPr>
              <a:t>https://tools.ietf.org/html/rfc1983</a:t>
            </a:r>
          </a:p>
        </p:txBody>
      </p:sp>
    </p:spTree>
    <p:extLst>
      <p:ext uri="{BB962C8B-B14F-4D97-AF65-F5344CB8AC3E}">
        <p14:creationId xmlns:p14="http://schemas.microsoft.com/office/powerpoint/2010/main" val="32970337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de-DE" sz="2400" dirty="0" smtClean="0"/>
              <a:t>“Free software foundation</a:t>
            </a:r>
            <a:r>
              <a:rPr lang="en-US" altLang="de-DE" sz="2400" smtClean="0"/>
              <a:t>” </a:t>
            </a:r>
            <a:r>
              <a:rPr lang="en-US" altLang="de-DE" sz="2400" smtClean="0"/>
              <a:t>and </a:t>
            </a:r>
            <a:r>
              <a:rPr lang="en-US" altLang="de-DE" sz="2400" dirty="0" err="1" smtClean="0"/>
              <a:t>ihre</a:t>
            </a:r>
            <a:r>
              <a:rPr lang="en-US" altLang="de-DE" sz="2400" dirty="0" smtClean="0"/>
              <a:t> </a:t>
            </a:r>
            <a:r>
              <a:rPr lang="en-US" altLang="de-DE" sz="2400" dirty="0" err="1" smtClean="0"/>
              <a:t>vier</a:t>
            </a:r>
            <a:r>
              <a:rPr lang="en-US" altLang="de-DE" sz="2400" dirty="0" smtClean="0"/>
              <a:t> </a:t>
            </a:r>
            <a:r>
              <a:rPr lang="en-US" altLang="de-DE" sz="2400" dirty="0" err="1" smtClean="0"/>
              <a:t>Freiheitsgrade</a:t>
            </a:r>
            <a:endParaRPr lang="de-DE" altLang="de-DE" sz="2400" dirty="0" smtClean="0"/>
          </a:p>
        </p:txBody>
      </p:sp>
      <p:sp>
        <p:nvSpPr>
          <p:cNvPr id="24579" name="Rectangle 3"/>
          <p:cNvSpPr>
            <a:spLocks noGrp="1" noChangeArrowheads="1"/>
          </p:cNvSpPr>
          <p:nvPr>
            <p:ph type="body" idx="4294967295"/>
          </p:nvPr>
        </p:nvSpPr>
        <p:spPr>
          <a:xfrm>
            <a:off x="682625" y="2205038"/>
            <a:ext cx="7849815" cy="3175000"/>
          </a:xfrm>
        </p:spPr>
        <p:txBody>
          <a:bodyPr/>
          <a:lstStyle/>
          <a:p>
            <a:r>
              <a:rPr lang="en-US"/>
              <a:t>The freedom to run the program as you wish, for any purpose (freedom 0).</a:t>
            </a:r>
          </a:p>
          <a:p>
            <a:r>
              <a:rPr lang="en-US"/>
              <a:t>The freedom to study how the program works, and change it so it does your computing as you wish (freedom 1). Access to the source code is a precondition for this.</a:t>
            </a:r>
          </a:p>
          <a:p>
            <a:r>
              <a:rPr lang="en-US"/>
              <a:t>The freedom to redistribute copies so you can help your neighbor (freedom 2).</a:t>
            </a:r>
          </a:p>
          <a:p>
            <a:r>
              <a:rPr lang="en-US"/>
              <a:t>The freedom to distribute copies of your modified versions to others (freedom 3). By doing this you can give the whole community a chance to benefit from your changes. Access to the source code is a precondition for this.</a:t>
            </a:r>
          </a:p>
          <a:p>
            <a:endParaRPr lang="en-US" altLang="de-DE" dirty="0" smtClean="0"/>
          </a:p>
        </p:txBody>
      </p:sp>
      <p:sp>
        <p:nvSpPr>
          <p:cNvPr id="24580" name="Rectangle 4"/>
          <p:cNvSpPr>
            <a:spLocks noChangeArrowheads="1"/>
          </p:cNvSpPr>
          <p:nvPr/>
        </p:nvSpPr>
        <p:spPr bwMode="auto">
          <a:xfrm>
            <a:off x="4260850" y="6261100"/>
            <a:ext cx="4328877"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5000"/>
              </a:spcBef>
              <a:buChar char="•"/>
              <a:defRPr sz="1600">
                <a:solidFill>
                  <a:srgbClr val="D9D9D9"/>
                </a:solidFill>
                <a:latin typeface="Calibri" pitchFamily="34" charset="0"/>
              </a:defRPr>
            </a:lvl1pPr>
            <a:lvl2pPr marL="742950" indent="-285750">
              <a:spcBef>
                <a:spcPct val="35000"/>
              </a:spcBef>
              <a:buChar char="–"/>
              <a:defRPr sz="1600">
                <a:solidFill>
                  <a:srgbClr val="D9D9D9"/>
                </a:solidFill>
                <a:latin typeface="Calibri" pitchFamily="34" charset="0"/>
              </a:defRPr>
            </a:lvl2pPr>
            <a:lvl3pPr marL="1143000" indent="-228600">
              <a:spcBef>
                <a:spcPct val="35000"/>
              </a:spcBef>
              <a:buChar char="•"/>
              <a:defRPr sz="1600">
                <a:solidFill>
                  <a:srgbClr val="D9D9D9"/>
                </a:solidFill>
                <a:latin typeface="Calibri" pitchFamily="34" charset="0"/>
              </a:defRPr>
            </a:lvl3pPr>
            <a:lvl4pPr marL="1600200" indent="-228600">
              <a:spcBef>
                <a:spcPct val="35000"/>
              </a:spcBef>
              <a:buChar char="–"/>
              <a:defRPr sz="1600">
                <a:solidFill>
                  <a:srgbClr val="D9D9D9"/>
                </a:solidFill>
                <a:latin typeface="Calibri" pitchFamily="34" charset="0"/>
              </a:defRPr>
            </a:lvl4pPr>
            <a:lvl5pPr marL="2057400" indent="-228600">
              <a:spcBef>
                <a:spcPct val="35000"/>
              </a:spcBef>
              <a:buChar char="»"/>
              <a:defRPr sz="1600">
                <a:solidFill>
                  <a:srgbClr val="D9D9D9"/>
                </a:solidFill>
                <a:latin typeface="Calibri" pitchFamily="34" charset="0"/>
              </a:defRPr>
            </a:lvl5pPr>
            <a:lvl6pPr marL="2514600" indent="-228600" eaLnBrk="0" fontAlgn="base" hangingPunct="0">
              <a:spcBef>
                <a:spcPct val="35000"/>
              </a:spcBef>
              <a:spcAft>
                <a:spcPct val="0"/>
              </a:spcAft>
              <a:buChar char="»"/>
              <a:defRPr sz="1600">
                <a:solidFill>
                  <a:srgbClr val="D9D9D9"/>
                </a:solidFill>
                <a:latin typeface="Calibri" pitchFamily="34" charset="0"/>
              </a:defRPr>
            </a:lvl6pPr>
            <a:lvl7pPr marL="2971800" indent="-228600" eaLnBrk="0" fontAlgn="base" hangingPunct="0">
              <a:spcBef>
                <a:spcPct val="35000"/>
              </a:spcBef>
              <a:spcAft>
                <a:spcPct val="0"/>
              </a:spcAft>
              <a:buChar char="»"/>
              <a:defRPr sz="1600">
                <a:solidFill>
                  <a:srgbClr val="D9D9D9"/>
                </a:solidFill>
                <a:latin typeface="Calibri" pitchFamily="34" charset="0"/>
              </a:defRPr>
            </a:lvl7pPr>
            <a:lvl8pPr marL="3429000" indent="-228600" eaLnBrk="0" fontAlgn="base" hangingPunct="0">
              <a:spcBef>
                <a:spcPct val="35000"/>
              </a:spcBef>
              <a:spcAft>
                <a:spcPct val="0"/>
              </a:spcAft>
              <a:buChar char="»"/>
              <a:defRPr sz="1600">
                <a:solidFill>
                  <a:srgbClr val="D9D9D9"/>
                </a:solidFill>
                <a:latin typeface="Calibri" pitchFamily="34" charset="0"/>
              </a:defRPr>
            </a:lvl8pPr>
            <a:lvl9pPr marL="3886200" indent="-228600" eaLnBrk="0" fontAlgn="base" hangingPunct="0">
              <a:spcBef>
                <a:spcPct val="35000"/>
              </a:spcBef>
              <a:spcAft>
                <a:spcPct val="0"/>
              </a:spcAft>
              <a:buChar char="»"/>
              <a:defRPr sz="1600">
                <a:solidFill>
                  <a:srgbClr val="D9D9D9"/>
                </a:solidFill>
                <a:latin typeface="Calibri" pitchFamily="34" charset="0"/>
              </a:defRPr>
            </a:lvl9pPr>
          </a:lstStyle>
          <a:p>
            <a:pPr>
              <a:spcBef>
                <a:spcPct val="50000"/>
              </a:spcBef>
              <a:buFontTx/>
              <a:buNone/>
            </a:pPr>
            <a:r>
              <a:rPr lang="de-DE" altLang="de-DE">
                <a:solidFill>
                  <a:schemeClr val="hlink"/>
                </a:solidFill>
              </a:rPr>
              <a:t>https://www.gnu.org/philosophy/free-sw.html.en</a:t>
            </a:r>
            <a:r>
              <a:rPr lang="de-DE" altLang="de-DE">
                <a:solidFill>
                  <a:schemeClr val="hlink"/>
                </a:solidFill>
              </a:rPr>
              <a:t/>
            </a:r>
            <a:br>
              <a:rPr lang="de-DE" altLang="de-DE">
                <a:solidFill>
                  <a:schemeClr val="hlink"/>
                </a:solidFill>
              </a:rPr>
            </a:br>
            <a:endParaRPr lang="de-DE" altLang="de-DE">
              <a:solidFill>
                <a:schemeClr val="hlink"/>
              </a:solidFill>
            </a:endParaRPr>
          </a:p>
        </p:txBody>
      </p:sp>
    </p:spTree>
    <p:extLst>
      <p:ext uri="{BB962C8B-B14F-4D97-AF65-F5344CB8AC3E}">
        <p14:creationId xmlns:p14="http://schemas.microsoft.com/office/powerpoint/2010/main" val="20973317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175"/>
            <a:ext cx="11671300" cy="68548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Lst>
        </p:spPr>
      </p:pic>
      <p:sp>
        <p:nvSpPr>
          <p:cNvPr id="26627" name="Titel 1"/>
          <p:cNvSpPr>
            <a:spLocks noGrp="1"/>
          </p:cNvSpPr>
          <p:nvPr>
            <p:ph type="title"/>
          </p:nvPr>
        </p:nvSpPr>
        <p:spPr/>
        <p:txBody>
          <a:bodyPr/>
          <a:lstStyle/>
          <a:p>
            <a:endParaRPr lang="de-DE" altLang="de-DE" smtClean="0"/>
          </a:p>
        </p:txBody>
      </p:sp>
      <p:sp>
        <p:nvSpPr>
          <p:cNvPr id="5" name="Rechteck 4"/>
          <p:cNvSpPr/>
          <p:nvPr/>
        </p:nvSpPr>
        <p:spPr>
          <a:xfrm>
            <a:off x="1763712" y="4365625"/>
            <a:ext cx="6396037" cy="1769715"/>
          </a:xfrm>
          <a:prstGeom prst="rect">
            <a:avLst/>
          </a:prstGeom>
        </p:spPr>
        <p:txBody>
          <a:bodyPr wrap="square">
            <a:spAutoFit/>
          </a:bodyPr>
          <a:lstStyle/>
          <a:p>
            <a:pPr>
              <a:defRPr/>
            </a:pPr>
            <a:r>
              <a:rPr lang="en-US" sz="1800" dirty="0">
                <a:solidFill>
                  <a:schemeClr val="bg1">
                    <a:lumMod val="95000"/>
                  </a:schemeClr>
                </a:solidFill>
              </a:rPr>
              <a:t>"Linux made it clear how well open source works, not just from a technical standpoint, but also from a business, commercial, and community standpoint."</a:t>
            </a:r>
          </a:p>
          <a:p>
            <a:pPr>
              <a:defRPr/>
            </a:pPr>
            <a:r>
              <a:rPr lang="en-US" sz="1800" dirty="0">
                <a:solidFill>
                  <a:schemeClr val="bg1">
                    <a:lumMod val="95000"/>
                  </a:schemeClr>
                </a:solidFill>
              </a:rPr>
              <a:t>Linus Torvalds, 2014 </a:t>
            </a:r>
            <a:br>
              <a:rPr lang="en-US" sz="1800" dirty="0">
                <a:solidFill>
                  <a:schemeClr val="bg1">
                    <a:lumMod val="95000"/>
                  </a:schemeClr>
                </a:solidFill>
              </a:rPr>
            </a:br>
            <a:r>
              <a:rPr lang="en-US" sz="1400" dirty="0">
                <a:solidFill>
                  <a:schemeClr val="bg1">
                    <a:lumMod val="95000"/>
                  </a:schemeClr>
                </a:solidFill>
              </a:rPr>
              <a:t>[ http://www.infoworld.com/article/2608107/linux/linus-torvalds-to-developers--to-succeed--make-it-personal.html]</a:t>
            </a:r>
            <a:endParaRPr lang="de-DE" sz="1800" dirty="0">
              <a:solidFill>
                <a:schemeClr val="bg1">
                  <a:lumMod val="95000"/>
                </a:schemeClr>
              </a:solidFill>
            </a:endParaRPr>
          </a:p>
        </p:txBody>
      </p:sp>
    </p:spTree>
    <p:extLst>
      <p:ext uri="{BB962C8B-B14F-4D97-AF65-F5344CB8AC3E}">
        <p14:creationId xmlns:p14="http://schemas.microsoft.com/office/powerpoint/2010/main" val="31509728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3: </a:t>
            </a:r>
            <a:r>
              <a:rPr lang="de-DE" dirty="0" err="1" smtClean="0"/>
              <a:t>Using</a:t>
            </a:r>
            <a:r>
              <a:rPr lang="de-DE" dirty="0" smtClean="0"/>
              <a:t> (</a:t>
            </a:r>
            <a:r>
              <a:rPr lang="de-DE" dirty="0" err="1" smtClean="0"/>
              <a:t>its</a:t>
            </a:r>
            <a:r>
              <a:rPr lang="de-DE" dirty="0" smtClean="0"/>
              <a:t> </a:t>
            </a:r>
            <a:r>
              <a:rPr lang="de-DE" dirty="0" err="1" smtClean="0"/>
              <a:t>own</a:t>
            </a:r>
            <a:r>
              <a:rPr lang="de-DE" dirty="0" smtClean="0"/>
              <a:t>) Open Standard(s)</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364250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endParaRPr lang="de-DE" altLang="de-DE"/>
          </a:p>
        </p:txBody>
      </p:sp>
      <p:sp>
        <p:nvSpPr>
          <p:cNvPr id="125955" name="Rectangle 3"/>
          <p:cNvSpPr>
            <a:spLocks noGrp="1" noChangeArrowheads="1"/>
          </p:cNvSpPr>
          <p:nvPr>
            <p:ph idx="1"/>
          </p:nvPr>
        </p:nvSpPr>
        <p:spPr>
          <a:xfrm>
            <a:off x="2699792" y="2552304"/>
            <a:ext cx="5975896" cy="2664296"/>
          </a:xfrm>
        </p:spPr>
        <p:txBody>
          <a:bodyPr/>
          <a:lstStyle/>
          <a:p>
            <a:pPr marL="0" indent="0" algn="r">
              <a:buNone/>
            </a:pPr>
            <a:r>
              <a:rPr lang="en-US" altLang="de-DE" dirty="0" smtClean="0"/>
              <a:t>“…in almost every case, </a:t>
            </a:r>
            <a:r>
              <a:rPr lang="en-US" altLang="de-DE" b="1" dirty="0" smtClean="0"/>
              <a:t>a disruptive technology</a:t>
            </a:r>
            <a:r>
              <a:rPr lang="en-US" altLang="de-DE" dirty="0" smtClean="0"/>
              <a:t> enables a larger population of less skilled people to do things that historically only an expert could do. And to do it in a more convenient settings.</a:t>
            </a:r>
            <a:br>
              <a:rPr lang="en-US" altLang="de-DE" dirty="0" smtClean="0"/>
            </a:br>
            <a:r>
              <a:rPr lang="en-US" altLang="de-DE" dirty="0" smtClean="0"/>
              <a:t>… One of the […] mechanisms through which our lives have improved”</a:t>
            </a:r>
            <a:br>
              <a:rPr lang="en-US" altLang="de-DE" dirty="0" smtClean="0"/>
            </a:br>
            <a:r>
              <a:rPr lang="en-US" altLang="de-DE" dirty="0" smtClean="0"/>
              <a:t/>
            </a:r>
            <a:br>
              <a:rPr lang="en-US" altLang="de-DE" dirty="0" smtClean="0"/>
            </a:br>
            <a:r>
              <a:rPr lang="en-US" altLang="de-DE" sz="1800" dirty="0" smtClean="0"/>
              <a:t>Clayton Christensen (2010): How Will You Measure </a:t>
            </a:r>
            <a:r>
              <a:rPr lang="en-US" altLang="de-DE" sz="1800" smtClean="0"/>
              <a:t>Your </a:t>
            </a:r>
            <a:r>
              <a:rPr lang="en-US" altLang="de-DE"/>
              <a:t>Life. Harper Collins Publ. USA</a:t>
            </a:r>
            <a:endParaRPr lang="de-DE" altLang="de-DE" dirty="0"/>
          </a:p>
        </p:txBody>
      </p:sp>
      <p:pic>
        <p:nvPicPr>
          <p:cNvPr id="125957" name="Picture 5" descr="http://66.147.244.131/%7Eclaytor2/wp-content/uploads/2012/07/gra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088" y="3429000"/>
            <a:ext cx="443865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0.gstatic.com/shopping?q=tbn:ANd9GcROZlasCXk1mC2_D_H4WSDIppfG57AGCEkNJgGVIXAyBVySpe1so4DjwLRNrgc&amp;usqp=C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80296"/>
            <a:ext cx="1868071" cy="2820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Data </a:t>
            </a:r>
            <a:r>
              <a:rPr lang="de-DE" dirty="0" err="1" smtClean="0"/>
              <a:t>format</a:t>
            </a:r>
            <a:r>
              <a:rPr lang="de-DE" dirty="0" smtClean="0"/>
              <a:t>: XML-</a:t>
            </a:r>
            <a:r>
              <a:rPr lang="de-DE" dirty="0" err="1" smtClean="0"/>
              <a:t>based</a:t>
            </a:r>
            <a:r>
              <a:rPr lang="de-DE" dirty="0" smtClean="0"/>
              <a:t>, </a:t>
            </a:r>
            <a:r>
              <a:rPr lang="de-DE" dirty="0" err="1" smtClean="0"/>
              <a:t>readable</a:t>
            </a:r>
            <a:endParaRPr lang="de-DE" dirty="0" smtClean="0"/>
          </a:p>
          <a:p>
            <a:r>
              <a:rPr lang="de-DE" dirty="0" smtClean="0"/>
              <a:t>Public API </a:t>
            </a:r>
            <a:r>
              <a:rPr lang="de-DE" dirty="0" err="1" smtClean="0"/>
              <a:t>to</a:t>
            </a:r>
            <a:r>
              <a:rPr lang="de-DE" dirty="0" smtClean="0"/>
              <a:t> </a:t>
            </a:r>
            <a:r>
              <a:rPr lang="de-DE" dirty="0" err="1" smtClean="0"/>
              <a:t>access</a:t>
            </a:r>
            <a:r>
              <a:rPr lang="de-DE" dirty="0" smtClean="0"/>
              <a:t> </a:t>
            </a:r>
            <a:r>
              <a:rPr lang="de-DE" dirty="0" err="1" smtClean="0"/>
              <a:t>the</a:t>
            </a:r>
            <a:r>
              <a:rPr lang="de-DE" dirty="0" smtClean="0"/>
              <a:t> </a:t>
            </a:r>
            <a:r>
              <a:rPr lang="de-DE" dirty="0" err="1" smtClean="0"/>
              <a:t>data</a:t>
            </a:r>
            <a:endParaRPr lang="de-DE" dirty="0"/>
          </a:p>
        </p:txBody>
      </p:sp>
    </p:spTree>
    <p:extLst>
      <p:ext uri="{BB962C8B-B14F-4D97-AF65-F5344CB8AC3E}">
        <p14:creationId xmlns:p14="http://schemas.microsoft.com/office/powerpoint/2010/main" val="243783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4</a:t>
            </a:r>
            <a:r>
              <a:rPr lang="de-DE" dirty="0" smtClean="0"/>
              <a:t>: </a:t>
            </a:r>
            <a:r>
              <a:rPr lang="de-DE" dirty="0" err="1" smtClean="0"/>
              <a:t>Delivering</a:t>
            </a:r>
            <a:r>
              <a:rPr lang="de-DE" dirty="0" smtClean="0"/>
              <a:t> Open Data</a:t>
            </a:r>
            <a:endParaRPr lang="de-DE" dirty="0"/>
          </a:p>
        </p:txBody>
      </p:sp>
      <p:sp>
        <p:nvSpPr>
          <p:cNvPr id="5" name="Untertitel 4"/>
          <p:cNvSpPr>
            <a:spLocks noGrp="1"/>
          </p:cNvSpPr>
          <p:nvPr>
            <p:ph type="subTitle" idx="1"/>
          </p:nvPr>
        </p:nvSpPr>
        <p:spPr/>
        <p:txBody>
          <a:bodyPr/>
          <a:lstStyle/>
          <a:p>
            <a:endParaRPr lang="de-DE"/>
          </a:p>
        </p:txBody>
      </p:sp>
    </p:spTree>
    <p:extLst>
      <p:ext uri="{BB962C8B-B14F-4D97-AF65-F5344CB8AC3E}">
        <p14:creationId xmlns:p14="http://schemas.microsoft.com/office/powerpoint/2010/main" val="27859734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Copyright and License</a:t>
            </a:r>
          </a:p>
        </p:txBody>
      </p:sp>
      <p:sp>
        <p:nvSpPr>
          <p:cNvPr id="3" name="Inhaltsplatzhalter 2"/>
          <p:cNvSpPr>
            <a:spLocks noGrp="1"/>
          </p:cNvSpPr>
          <p:nvPr>
            <p:ph idx="1"/>
          </p:nvPr>
        </p:nvSpPr>
        <p:spPr/>
        <p:txBody>
          <a:bodyPr/>
          <a:lstStyle/>
          <a:p>
            <a:r>
              <a:rPr lang="en-US" dirty="0" err="1"/>
              <a:t>OpenStreetMap</a:t>
            </a:r>
            <a:r>
              <a:rPr lang="en-US" dirty="0"/>
              <a:t>® is open data, licensed under the Open Data Commons Open Database License (</a:t>
            </a:r>
            <a:r>
              <a:rPr lang="en-US" dirty="0" err="1" smtClean="0"/>
              <a:t>ODbL</a:t>
            </a:r>
            <a:r>
              <a:rPr lang="en-US" dirty="0" smtClean="0"/>
              <a:t> [1]) </a:t>
            </a:r>
            <a:r>
              <a:rPr lang="en-US" dirty="0"/>
              <a:t>by the </a:t>
            </a:r>
            <a:r>
              <a:rPr lang="en-US" dirty="0" err="1"/>
              <a:t>OpenStreetMap</a:t>
            </a:r>
            <a:r>
              <a:rPr lang="en-US" dirty="0"/>
              <a:t> Foundation (</a:t>
            </a:r>
            <a:r>
              <a:rPr lang="en-US" dirty="0" smtClean="0"/>
              <a:t>OSMF [2]).</a:t>
            </a:r>
            <a:endParaRPr lang="en-US" dirty="0"/>
          </a:p>
          <a:p>
            <a:endParaRPr lang="en-US" dirty="0"/>
          </a:p>
          <a:p>
            <a:r>
              <a:rPr lang="en-US" dirty="0" smtClean="0"/>
              <a:t>"</a:t>
            </a:r>
            <a:r>
              <a:rPr lang="en-US" b="1" dirty="0" smtClean="0"/>
              <a:t>You </a:t>
            </a:r>
            <a:r>
              <a:rPr lang="en-US" b="1" dirty="0"/>
              <a:t>are free </a:t>
            </a:r>
            <a:r>
              <a:rPr lang="en-US" dirty="0"/>
              <a:t>to copy, distribute, transmit and adapt our data, as long as you credit </a:t>
            </a:r>
            <a:r>
              <a:rPr lang="en-US" dirty="0" err="1"/>
              <a:t>OpenStreetMap</a:t>
            </a:r>
            <a:r>
              <a:rPr lang="en-US" dirty="0"/>
              <a:t> and its contributors. If you alter or build upon our data, you may distribute the result only under the same </a:t>
            </a:r>
            <a:r>
              <a:rPr lang="en-US" dirty="0" err="1"/>
              <a:t>licence</a:t>
            </a:r>
            <a:r>
              <a:rPr lang="en-US" dirty="0"/>
              <a:t>. The full legal code </a:t>
            </a:r>
            <a:r>
              <a:rPr lang="en-US" dirty="0" smtClean="0"/>
              <a:t>[1] explains </a:t>
            </a:r>
            <a:r>
              <a:rPr lang="en-US" dirty="0"/>
              <a:t>your rights and responsibilities. </a:t>
            </a:r>
            <a:r>
              <a:rPr lang="en-US" dirty="0" smtClean="0"/>
              <a:t>"</a:t>
            </a:r>
            <a:endParaRPr lang="de-DE" dirty="0"/>
          </a:p>
        </p:txBody>
      </p:sp>
      <p:sp>
        <p:nvSpPr>
          <p:cNvPr id="4" name="Rechteck 3"/>
          <p:cNvSpPr/>
          <p:nvPr/>
        </p:nvSpPr>
        <p:spPr>
          <a:xfrm>
            <a:off x="539552" y="5373216"/>
            <a:ext cx="8352928" cy="523220"/>
          </a:xfrm>
          <a:prstGeom prst="rect">
            <a:avLst/>
          </a:prstGeom>
        </p:spPr>
        <p:txBody>
          <a:bodyPr wrap="square">
            <a:spAutoFit/>
          </a:bodyPr>
          <a:lstStyle/>
          <a:p>
            <a:r>
              <a:rPr lang="de-DE" sz="1400" smtClean="0"/>
              <a:t>[1]  https</a:t>
            </a:r>
            <a:r>
              <a:rPr lang="de-DE" sz="1400"/>
              <a:t>://opendatacommons.org/licenses/odbl/1.0</a:t>
            </a:r>
            <a:r>
              <a:rPr lang="de-DE" sz="1400" smtClean="0"/>
              <a:t>/</a:t>
            </a:r>
          </a:p>
          <a:p>
            <a:r>
              <a:rPr lang="en-US" sz="1400"/>
              <a:t>[2</a:t>
            </a:r>
            <a:r>
              <a:rPr lang="en-US" sz="1400" smtClean="0"/>
              <a:t>]  </a:t>
            </a:r>
            <a:r>
              <a:rPr lang="en-US" sz="1400"/>
              <a:t>http://wiki.osmfoundation.org/wiki/Main_Page</a:t>
            </a:r>
            <a:endParaRPr lang="de-DE" sz="1400"/>
          </a:p>
        </p:txBody>
      </p:sp>
    </p:spTree>
    <p:extLst>
      <p:ext uri="{BB962C8B-B14F-4D97-AF65-F5344CB8AC3E}">
        <p14:creationId xmlns:p14="http://schemas.microsoft.com/office/powerpoint/2010/main" val="9584870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altLang="de-DE" b="1" dirty="0">
                <a:solidFill>
                  <a:schemeClr val="bg1">
                    <a:lumMod val="95000"/>
                  </a:schemeClr>
                </a:solidFill>
              </a:rPr>
              <a:t>Summary</a:t>
            </a:r>
          </a:p>
        </p:txBody>
      </p:sp>
      <p:sp>
        <p:nvSpPr>
          <p:cNvPr id="122885" name="Rectangle 5"/>
          <p:cNvSpPr>
            <a:spLocks noGrp="1" noChangeArrowheads="1"/>
          </p:cNvSpPr>
          <p:nvPr>
            <p:ph idx="1"/>
          </p:nvPr>
        </p:nvSpPr>
        <p:spPr>
          <a:xfrm>
            <a:off x="611188" y="1700213"/>
            <a:ext cx="8135937" cy="4824412"/>
          </a:xfrm>
          <a:noFill/>
          <a:ln/>
        </p:spPr>
        <p:txBody>
          <a:bodyPr/>
          <a:lstStyle/>
          <a:p>
            <a:pPr marL="342900" indent="-342900"/>
            <a:r>
              <a:rPr lang="de-DE" altLang="de-DE">
                <a:solidFill>
                  <a:schemeClr val="bg1"/>
                </a:solidFill>
              </a:rPr>
              <a:t>Copyright not by Teleatlas, Navteq, Google, . . .</a:t>
            </a:r>
          </a:p>
          <a:p>
            <a:pPr marL="342900" indent="-342900"/>
            <a:r>
              <a:rPr lang="de-DE" altLang="de-DE">
                <a:solidFill>
                  <a:schemeClr val="bg1"/>
                </a:solidFill>
              </a:rPr>
              <a:t>Data, NOT images,</a:t>
            </a:r>
          </a:p>
          <a:p>
            <a:pPr marL="342900" indent="-342900"/>
            <a:r>
              <a:rPr lang="de-DE" altLang="de-DE">
                <a:solidFill>
                  <a:schemeClr val="bg1"/>
                </a:solidFill>
              </a:rPr>
              <a:t>No censoring</a:t>
            </a:r>
          </a:p>
          <a:p>
            <a:pPr marL="342900" indent="-342900"/>
            <a:r>
              <a:rPr lang="de-DE" altLang="de-DE">
                <a:solidFill>
                  <a:schemeClr val="bg1"/>
                </a:solidFill>
              </a:rPr>
              <a:t>no restrictions on use</a:t>
            </a:r>
          </a:p>
          <a:p>
            <a:pPr marL="342900" indent="-342900"/>
            <a:r>
              <a:rPr lang="en-US" altLang="de-DE">
                <a:solidFill>
                  <a:schemeClr val="bg1"/>
                </a:solidFill>
              </a:rPr>
              <a:t>Encouraging people from using them in creative, productive or unexpected ways.</a:t>
            </a:r>
            <a:r>
              <a:rPr lang="de-DE" altLang="de-DE">
                <a:solidFill>
                  <a:schemeClr val="bg1"/>
                </a:solidFill>
              </a:rPr>
              <a:t> </a:t>
            </a:r>
          </a:p>
          <a:p>
            <a:pPr marL="342900" indent="-342900"/>
            <a:r>
              <a:rPr lang="de-DE" altLang="de-DE">
                <a:solidFill>
                  <a:schemeClr val="bg1"/>
                </a:solidFill>
              </a:rPr>
              <a:t>Fun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altLang="de-DE">
                <a:solidFill>
                  <a:schemeClr val="bg1"/>
                </a:solidFill>
              </a:rPr>
              <a:t>Your gain</a:t>
            </a:r>
          </a:p>
        </p:txBody>
      </p:sp>
      <p:sp>
        <p:nvSpPr>
          <p:cNvPr id="128003" name="Rectangle 3"/>
          <p:cNvSpPr>
            <a:spLocks noGrp="1" noChangeArrowheads="1"/>
          </p:cNvSpPr>
          <p:nvPr>
            <p:ph idx="1"/>
          </p:nvPr>
        </p:nvSpPr>
        <p:spPr/>
        <p:txBody>
          <a:bodyPr/>
          <a:lstStyle/>
          <a:p>
            <a:r>
              <a:rPr lang="en-US" altLang="de-DE">
                <a:solidFill>
                  <a:schemeClr val="bg1"/>
                </a:solidFill>
              </a:rPr>
              <a:t>Its your map, your project</a:t>
            </a:r>
          </a:p>
          <a:p>
            <a:r>
              <a:rPr lang="en-US" altLang="de-DE">
                <a:solidFill>
                  <a:schemeClr val="bg1"/>
                </a:solidFill>
              </a:rPr>
              <a:t>You see very soon the results of their hard work</a:t>
            </a:r>
          </a:p>
          <a:p>
            <a:r>
              <a:rPr lang="en-US" altLang="de-DE">
                <a:solidFill>
                  <a:schemeClr val="bg1"/>
                </a:solidFill>
              </a:rPr>
              <a:t>You have the Ownership of the data</a:t>
            </a:r>
          </a:p>
          <a:p>
            <a:r>
              <a:rPr lang="en-US" altLang="de-DE">
                <a:solidFill>
                  <a:schemeClr val="bg1"/>
                </a:solidFill>
              </a:rPr>
              <a:t>CreativeCommons License - Trusted, inpedendent third party, Copyright assigned to the OpenStreetMap Foundation</a:t>
            </a:r>
          </a:p>
          <a:p>
            <a:r>
              <a:rPr lang="en-US" altLang="de-DE">
                <a:solidFill>
                  <a:schemeClr val="bg1"/>
                </a:solidFill>
              </a:rPr>
              <a:t>Soemthing useful</a:t>
            </a:r>
          </a:p>
          <a:p>
            <a:r>
              <a:rPr lang="en-US" altLang="de-DE">
                <a:solidFill>
                  <a:schemeClr val="bg1"/>
                </a:solidFill>
              </a:rPr>
              <a:t>You’r part of the community</a:t>
            </a:r>
            <a:endParaRPr lang="de-DE" altLang="de-DE">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de-DE" altLang="de-DE"/>
              <a:t>References</a:t>
            </a:r>
          </a:p>
        </p:txBody>
      </p:sp>
      <p:sp>
        <p:nvSpPr>
          <p:cNvPr id="129027" name="Rectangle 3"/>
          <p:cNvSpPr>
            <a:spLocks noGrp="1" noChangeArrowheads="1"/>
          </p:cNvSpPr>
          <p:nvPr>
            <p:ph idx="1"/>
          </p:nvPr>
        </p:nvSpPr>
        <p:spPr/>
        <p:txBody>
          <a:bodyPr/>
          <a:lstStyle/>
          <a:p>
            <a:r>
              <a:rPr lang="de-DE" altLang="de-DE"/>
              <a:t>Nick Black 2007: How OpenStreetMap is mapping the world</a:t>
            </a:r>
          </a:p>
          <a:p>
            <a:r>
              <a:rPr lang="de-DE" altLang="de-DE"/>
              <a:t>Mikel Maron 2008: FreeMap West Bank. Bethlehem. http://slideshare.net/mikel_maron</a:t>
            </a:r>
          </a:p>
          <a:p>
            <a:endParaRPr lang="de-DE" alt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FT_FJ_Behr_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HFT_FJ_Behr_01</Template>
  <TotalTime>0</TotalTime>
  <Words>2950</Words>
  <Application>Microsoft Office PowerPoint</Application>
  <PresentationFormat>Bildschirmpräsentation (4:3)</PresentationFormat>
  <Paragraphs>487</Paragraphs>
  <Slides>95</Slides>
  <Notes>4</Notes>
  <HiddenSlides>5</HiddenSlides>
  <MMClips>0</MMClips>
  <ScaleCrop>false</ScaleCrop>
  <HeadingPairs>
    <vt:vector size="4" baseType="variant">
      <vt:variant>
        <vt:lpstr>Design</vt:lpstr>
      </vt:variant>
      <vt:variant>
        <vt:i4>1</vt:i4>
      </vt:variant>
      <vt:variant>
        <vt:lpstr>Folientitel</vt:lpstr>
      </vt:variant>
      <vt:variant>
        <vt:i4>95</vt:i4>
      </vt:variant>
    </vt:vector>
  </HeadingPairs>
  <TitlesOfParts>
    <vt:vector size="96" baseType="lpstr">
      <vt:lpstr>HFT_FJ_Behr_01</vt:lpstr>
      <vt:lpstr>OpenStreetMap: An example for Open Technology, Open Source and Citizen Science  History, Data Structure, License and Ecosystem</vt:lpstr>
      <vt:lpstr>PowerPoint-Präsentation</vt:lpstr>
      <vt:lpstr>Problems of „traditional“ navigation data</vt:lpstr>
      <vt:lpstr>PowerPoint-Präsentation</vt:lpstr>
      <vt:lpstr>OpenStreetMap however…</vt:lpstr>
      <vt:lpstr>PowerPoint-Präsentation</vt:lpstr>
      <vt:lpstr>The OpenStreetMap Equation</vt:lpstr>
      <vt:lpstr>Some motivating ideas…</vt:lpstr>
      <vt:lpstr>PowerPoint-Präsentation</vt:lpstr>
      <vt:lpstr>PowerPoint-Präsentation</vt:lpstr>
      <vt:lpstr>PowerPoint-Präsentation</vt:lpstr>
      <vt:lpstr>Trends, observed by Google</vt:lpstr>
      <vt:lpstr>The OpenStreetMap Project - History</vt:lpstr>
      <vt:lpstr>How does it work?</vt:lpstr>
      <vt:lpstr>Motivation for crowd-sourcing success</vt:lpstr>
      <vt:lpstr>PowerPoint-Präsentation</vt:lpstr>
      <vt:lpstr>Resources to learn</vt:lpstr>
      <vt:lpstr>Where do the data come from?</vt:lpstr>
      <vt:lpstr>Data donations: Openly-licensed data from national mapping agencies and other sources</vt:lpstr>
      <vt:lpstr>Collaboration</vt:lpstr>
      <vt:lpstr>Data upload</vt:lpstr>
      <vt:lpstr>PowerPoint-Präsentation</vt:lpstr>
      <vt:lpstr>After Data upload: Feature Creation</vt:lpstr>
      <vt:lpstr>PowerPoint-Präsentation</vt:lpstr>
      <vt:lpstr>Lesson to learn</vt:lpstr>
      <vt:lpstr>Basic OSM Objects Types</vt:lpstr>
      <vt:lpstr>Lesson to learn</vt:lpstr>
      <vt:lpstr>Data Types: Overview</vt:lpstr>
      <vt:lpstr>PowerPoint-Präsentation</vt:lpstr>
      <vt:lpstr>Data Types: Overview, alternative representation</vt:lpstr>
      <vt:lpstr>Node</vt:lpstr>
      <vt:lpstr>Node: XML structure and example</vt:lpstr>
      <vt:lpstr>Way</vt:lpstr>
      <vt:lpstr>PowerPoint-Präsentation</vt:lpstr>
      <vt:lpstr>Closed ways: Areal Features</vt:lpstr>
      <vt:lpstr>Relation</vt:lpstr>
      <vt:lpstr>PowerPoint-Präsentation</vt:lpstr>
      <vt:lpstr>Tagging</vt:lpstr>
      <vt:lpstr>Physical Tags</vt:lpstr>
      <vt:lpstr>Non-Physical Tags</vt:lpstr>
      <vt:lpstr>Further Tags</vt:lpstr>
      <vt:lpstr>Wiki.openstreetmap.org</vt:lpstr>
      <vt:lpstr>PowerPoint-Präsentation</vt:lpstr>
      <vt:lpstr>PowerPoint-Präsentation</vt:lpstr>
      <vt:lpstr>Statistics</vt:lpstr>
      <vt:lpstr>PowerPoint-Präsentation</vt:lpstr>
      <vt:lpstr>PowerPoint-Präsentation</vt:lpstr>
      <vt:lpstr>The technical challenge</vt:lpstr>
      <vt:lpstr>Central Database</vt:lpstr>
      <vt:lpstr>Core Services</vt:lpstr>
      <vt:lpstr>Secondary services</vt:lpstr>
      <vt:lpstr>Planet.osm</vt:lpstr>
      <vt:lpstr>Data Editing</vt:lpstr>
      <vt:lpstr>Data Editing: JOSM</vt:lpstr>
      <vt:lpstr>Data Editing: Mercartoor</vt:lpstr>
      <vt:lpstr> Data Editing: Using Potlach 2</vt:lpstr>
      <vt:lpstr>Data rendering: Mapnik</vt:lpstr>
      <vt:lpstr>Rendering: Technical details</vt:lpstr>
      <vt:lpstr>Render Styles</vt:lpstr>
      <vt:lpstr>APIs</vt:lpstr>
      <vt:lpstr>Data presentation/visualization</vt:lpstr>
      <vt:lpstr>How to credit OpenStreetMap</vt:lpstr>
      <vt:lpstr>Some thoughts about the success of the OpenStreetMap project</vt:lpstr>
      <vt:lpstr>1: Using Open Source Components</vt:lpstr>
      <vt:lpstr>PowerPoint-Präsentation</vt:lpstr>
      <vt:lpstr>OS: You are not dependent of the decisions of companies – software may be discontinued</vt:lpstr>
      <vt:lpstr>Usage of Open Source in Closed source</vt:lpstr>
      <vt:lpstr>Apache HTTP-Server: ~50% market share</vt:lpstr>
      <vt:lpstr>Open Source Development</vt:lpstr>
      <vt:lpstr>Open Source developers  (as well as often Closed Source Developers)  use Open Source.</vt:lpstr>
      <vt:lpstr>Business models</vt:lpstr>
      <vt:lpstr>PowerPoint-Präsentation</vt:lpstr>
      <vt:lpstr>PowerPoint-Präsentation</vt:lpstr>
      <vt:lpstr>Income in IT</vt:lpstr>
      <vt:lpstr>Open Source Business</vt:lpstr>
      <vt:lpstr>PowerPoint-Präsentation</vt:lpstr>
      <vt:lpstr>Open Source is widely used.</vt:lpstr>
      <vt:lpstr>PowerPoint-Präsentation</vt:lpstr>
      <vt:lpstr>PowerPoint-Präsentation</vt:lpstr>
      <vt:lpstr>2: Addressing altruistic and other human needs</vt:lpstr>
      <vt:lpstr>Freedom  Contribution to the society</vt:lpstr>
      <vt:lpstr>PowerPoint-Präsentation</vt:lpstr>
      <vt:lpstr>PowerPoint-Präsentation</vt:lpstr>
      <vt:lpstr>Commons</vt:lpstr>
      <vt:lpstr>Technical Interest   Part of a worldwide community</vt:lpstr>
      <vt:lpstr>Technical Interest: The hacker</vt:lpstr>
      <vt:lpstr>“Free software foundation” and ihre vier Freiheitsgrade</vt:lpstr>
      <vt:lpstr>PowerPoint-Präsentation</vt:lpstr>
      <vt:lpstr>3: Using (its own) Open Standard(s)</vt:lpstr>
      <vt:lpstr>PowerPoint-Präsentation</vt:lpstr>
      <vt:lpstr>4: Delivering Open Data</vt:lpstr>
      <vt:lpstr>Copyright and License</vt:lpstr>
      <vt:lpstr>Summary</vt:lpstr>
      <vt:lpstr>Your gain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dc:title>
  <dc:creator>Behr</dc:creator>
  <cp:lastModifiedBy>Dr. Franz-Josef Behr</cp:lastModifiedBy>
  <cp:revision>90</cp:revision>
  <dcterms:created xsi:type="dcterms:W3CDTF">1601-01-01T00:00:00Z</dcterms:created>
  <dcterms:modified xsi:type="dcterms:W3CDTF">2017-11-11T10:09:06Z</dcterms:modified>
</cp:coreProperties>
</file>